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62" r:id="rId4"/>
    <p:sldId id="263" r:id="rId5"/>
    <p:sldId id="264" r:id="rId6"/>
    <p:sldId id="265" r:id="rId7"/>
    <p:sldId id="266" r:id="rId8"/>
    <p:sldId id="267" r:id="rId9"/>
    <p:sldId id="268" r:id="rId10"/>
    <p:sldId id="269" r:id="rId11"/>
    <p:sldId id="270" r:id="rId12"/>
  </p:sldIdLst>
  <p:sldSz cx="9144000" cy="6858000" type="screen4x3"/>
  <p:notesSz cx="6858000" cy="973455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cs-CZ"/>
        </a:p>
      </dgm:t>
    </dgm:pt>
    <dgm:pt modelId="{B651F6E3-6281-48DB-9319-2AEAFDAE7572}">
      <dgm:prSet/>
      <dgm:spPr/>
      <dgm:t>
        <a:bodyPr/>
        <a:lstStyle/>
        <a:p>
          <a:pPr rtl="0"/>
          <a:r>
            <a:rPr lang="cs-CZ" dirty="0" smtClean="0"/>
            <a:t>VY_32_INOVACE_15_Český jazyk pro 8. ročník_Význam slov</a:t>
          </a:r>
          <a:endParaRPr lang="cs-CZ"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dgm:spPr/>
      <dgm:t>
        <a:bodyPr/>
        <a:lstStyle/>
        <a:p>
          <a:pPr rtl="0"/>
          <a:r>
            <a:rPr lang="cs-CZ" dirty="0" smtClean="0"/>
            <a:t>ZŠ Týnec nad Labem</a:t>
          </a:r>
          <a:endParaRPr lang="cs-CZ"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dgm:spPr/>
      <dgm:t>
        <a:bodyPr/>
        <a:lstStyle/>
        <a:p>
          <a:pPr rtl="0"/>
          <a:r>
            <a:rPr lang="cs-CZ" dirty="0" smtClean="0"/>
            <a:t>AUTOR: Mgr. Eva Sixtová</a:t>
          </a:r>
          <a:endParaRPr lang="cs-CZ"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dgm:spPr/>
      <dgm:t>
        <a:bodyPr/>
        <a:lstStyle/>
        <a:p>
          <a:pPr rtl="0"/>
          <a:r>
            <a:rPr lang="cs-CZ" dirty="0" smtClean="0"/>
            <a:t>Téma: Význam slov</a:t>
          </a:r>
          <a:endParaRPr lang="cs-CZ"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dgm:spPr/>
      <dgm:t>
        <a:bodyPr/>
        <a:lstStyle/>
        <a:p>
          <a:pPr rtl="0"/>
          <a:r>
            <a:rPr lang="cs-CZ" dirty="0" smtClean="0"/>
            <a:t>CZ.1.07/1.4.00/21.1921</a:t>
          </a:r>
          <a:endParaRPr lang="cs-CZ"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6BE73E64-E282-4755-8596-E0C71F1CC09A}">
      <dgm:prSet/>
      <dgm:spPr/>
      <dgm:t>
        <a:bodyPr/>
        <a:lstStyle/>
        <a:p>
          <a:r>
            <a:rPr lang="cs-CZ" dirty="0" smtClean="0"/>
            <a:t>Vytvořeno: srpen 2012</a:t>
          </a:r>
          <a:endParaRPr lang="cs-CZ" dirty="0"/>
        </a:p>
      </dgm:t>
    </dgm:pt>
    <dgm:pt modelId="{7ABE68F3-5E85-4C13-91BE-45EAF79616A0}" type="parTrans" cxnId="{19C5B58B-079F-4613-AC75-72026B302DC6}">
      <dgm:prSet/>
      <dgm:spPr/>
      <dgm:t>
        <a:bodyPr/>
        <a:lstStyle/>
        <a:p>
          <a:endParaRPr lang="cs-CZ"/>
        </a:p>
      </dgm:t>
    </dgm:pt>
    <dgm:pt modelId="{4D004FEC-9D6C-42DE-A737-8C1B017CDEC1}" type="sibTrans" cxnId="{19C5B58B-079F-4613-AC75-72026B302DC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76644BE8-9D7C-4C09-B250-3D10AF48CBB7}" type="pres">
      <dgm:prSet presAssocID="{4C35D32F-0EAB-4CD7-82EE-45574DC2A586}" presName="vertSpace5" presStyleLbl="node1" presStyleIdx="3" presStyleCnt="6"/>
      <dgm:spPr/>
      <dgm:t>
        <a:bodyPr/>
        <a:lstStyle/>
        <a:p>
          <a:endParaRPr lang="cs-CZ"/>
        </a:p>
      </dgm:t>
    </dgm:pt>
    <dgm:pt modelId="{EE85B701-7295-41C0-BA7A-34D3756A2AE6}" type="pres">
      <dgm:prSet presAssocID="{4C35D32F-0EAB-4CD7-82EE-45574DC2A586}" presName="circle5" presStyleLbl="node1" presStyleIdx="4" presStyleCnt="6"/>
      <dgm:spPr/>
      <dgm:t>
        <a:bodyPr/>
        <a:lstStyle/>
        <a:p>
          <a:endParaRPr lang="cs-CZ"/>
        </a:p>
      </dgm:t>
    </dgm:pt>
    <dgm:pt modelId="{8BEBB6EC-1DAA-4CAC-8A25-BC0FCBD5DBD5}" type="pres">
      <dgm:prSet presAssocID="{4C35D32F-0EAB-4CD7-82EE-45574DC2A586}" presName="rect5" presStyleLbl="alignAcc1" presStyleIdx="4" presStyleCnt="6" custLinFactNeighborX="-55" custLinFactNeighborY="5382"/>
      <dgm:spPr/>
      <dgm:t>
        <a:bodyPr/>
        <a:lstStyle/>
        <a:p>
          <a:endParaRPr lang="cs-CZ"/>
        </a:p>
      </dgm:t>
    </dgm:pt>
    <dgm:pt modelId="{5DC94BB4-15C4-480A-9546-42ED4344BC8B}" type="pres">
      <dgm:prSet presAssocID="{6BE73E64-E282-4755-8596-E0C71F1CC09A}" presName="vertSpace6" presStyleLbl="node1" presStyleIdx="4" presStyleCnt="6"/>
      <dgm:spPr/>
    </dgm:pt>
    <dgm:pt modelId="{530D02E4-66DA-4AC0-9129-228F941920FC}" type="pres">
      <dgm:prSet presAssocID="{6BE73E64-E282-4755-8596-E0C71F1CC09A}" presName="circle6" presStyleLbl="node1" presStyleIdx="5" presStyleCnt="6"/>
      <dgm:spPr/>
    </dgm:pt>
    <dgm:pt modelId="{32D8130A-E5FE-456D-8544-0A6914F1D3C6}" type="pres">
      <dgm:prSet presAssocID="{6BE73E64-E282-4755-8596-E0C71F1CC09A}" presName="rect6" presStyleLbl="alignAcc1" presStyleIdx="5" presStyleCnt="6"/>
      <dgm:spPr/>
      <dgm:t>
        <a:bodyPr/>
        <a:lstStyle/>
        <a:p>
          <a:endParaRPr lang="cs-CZ"/>
        </a:p>
      </dgm:t>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5" presStyleCnt="6">
        <dgm:presLayoutVars>
          <dgm:chMax val="1"/>
          <dgm:bulletEnabled val="1"/>
        </dgm:presLayoutVars>
      </dgm:prSet>
      <dgm:spPr/>
      <dgm:t>
        <a:bodyPr/>
        <a:lstStyle/>
        <a:p>
          <a:endParaRPr lang="cs-CZ"/>
        </a:p>
      </dgm:t>
    </dgm:pt>
    <dgm:pt modelId="{875222C3-C3A0-45B1-B037-10C2CFE860F8}" type="pres">
      <dgm:prSet presAssocID="{6BE73E64-E282-4755-8596-E0C71F1CC09A}" presName="rect6ParTxNoCh" presStyleLbl="alignAcc1" presStyleIdx="5" presStyleCnt="6">
        <dgm:presLayoutVars>
          <dgm:chMax val="1"/>
          <dgm:bulletEnabled val="1"/>
        </dgm:presLayoutVars>
      </dgm:prSet>
      <dgm:spPr/>
      <dgm:t>
        <a:bodyPr/>
        <a:lstStyle/>
        <a:p>
          <a:endParaRPr lang="cs-CZ"/>
        </a:p>
      </dgm:t>
    </dgm:pt>
  </dgm:ptLst>
  <dgm:cxnLst>
    <dgm:cxn modelId="{FB7A05B0-F93E-41B5-B3BD-CCD5DC9128D1}" type="presOf" srcId="{757F3AB3-0718-4624-B441-E567A8F0AB56}" destId="{333A1088-737F-45CB-B68E-254E46348037}" srcOrd="0" destOrd="0" presId="urn:microsoft.com/office/officeart/2005/8/layout/target3"/>
    <dgm:cxn modelId="{370E1F76-DFA7-481D-A56D-83E8D97526D0}"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7780C161-DAD9-4F60-A667-1D81B3ADC70C}" type="presOf" srcId="{D1B46980-6531-4606-95E6-44980827E919}" destId="{6140AFEC-043D-4C43-A2F9-D0F5331DF3A3}"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FB34F70A-2036-4485-ACEB-C1BD4D5A5E95}" type="presOf" srcId="{D8197B8C-B260-4A16-BDF4-0947B075E274}" destId="{5A5FFA88-C948-4069-8E93-59FA12366E83}"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C336FDF4-C65B-4F9F-8367-399A8B586F30}" type="presOf" srcId="{B651F6E3-6281-48DB-9319-2AEAFDAE7572}" destId="{619D679B-A015-4ECF-8348-D1034C574F40}" srcOrd="0"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4367CC6-B9B1-40CF-BBB3-C17F79391DAE}" srcId="{757F3AB3-0718-4624-B441-E567A8F0AB56}" destId="{D1D4F407-5343-4D3F-B5B9-D407B03CAEB4}" srcOrd="0" destOrd="0" parTransId="{FB3E2B41-81AD-4068-9354-4B764E7CC2F7}" sibTransId="{878E4EBE-18EA-43B6-B589-1210E1E4CF6A}"/>
    <dgm:cxn modelId="{AF769983-0882-4D0F-BA01-B4517FB1125E}" type="presOf" srcId="{D1B46980-6531-4606-95E6-44980827E919}" destId="{2BE915AB-18AA-4053-B92C-3BFC9ED204BB}" srcOrd="1" destOrd="0" presId="urn:microsoft.com/office/officeart/2005/8/layout/target3"/>
    <dgm:cxn modelId="{7A676AF5-6FED-4CB3-A7B6-3B8227880F89}" type="presOf" srcId="{6BE73E64-E282-4755-8596-E0C71F1CC09A}" destId="{875222C3-C3A0-45B1-B037-10C2CFE860F8}" srcOrd="1" destOrd="0" presId="urn:microsoft.com/office/officeart/2005/8/layout/target3"/>
    <dgm:cxn modelId="{9DEA8773-2CEE-4925-97FA-DB806740743D}" type="presOf" srcId="{D8197B8C-B260-4A16-BDF4-0947B075E274}" destId="{25B08C86-7E15-44DC-BE7F-FFB55DD49D12}" srcOrd="0" destOrd="0" presId="urn:microsoft.com/office/officeart/2005/8/layout/target3"/>
    <dgm:cxn modelId="{19C5B58B-079F-4613-AC75-72026B302DC6}" srcId="{757F3AB3-0718-4624-B441-E567A8F0AB56}" destId="{6BE73E64-E282-4755-8596-E0C71F1CC09A}" srcOrd="5" destOrd="0" parTransId="{7ABE68F3-5E85-4C13-91BE-45EAF79616A0}" sibTransId="{4D004FEC-9D6C-42DE-A737-8C1B017CDEC1}"/>
    <dgm:cxn modelId="{7BF84B44-8D77-4309-B658-90EA9323895D}" type="presOf" srcId="{D1D4F407-5343-4D3F-B5B9-D407B03CAEB4}" destId="{D005CE8C-CC26-4C3E-AC11-E15060ECD759}" srcOrd="0" destOrd="0" presId="urn:microsoft.com/office/officeart/2005/8/layout/target3"/>
    <dgm:cxn modelId="{F8441908-D9A1-40BE-8B24-473AB4F1AF41}" type="presOf" srcId="{4C35D32F-0EAB-4CD7-82EE-45574DC2A586}" destId="{8BEBB6EC-1DAA-4CAC-8A25-BC0FCBD5DBD5}" srcOrd="0" destOrd="0" presId="urn:microsoft.com/office/officeart/2005/8/layout/target3"/>
    <dgm:cxn modelId="{1E3F8B46-D8D4-4C71-9A89-A969BDB7C9C8}" type="presOf" srcId="{6BE73E64-E282-4755-8596-E0C71F1CC09A}" destId="{32D8130A-E5FE-456D-8544-0A6914F1D3C6}" srcOrd="0" destOrd="0" presId="urn:microsoft.com/office/officeart/2005/8/layout/target3"/>
    <dgm:cxn modelId="{CF3A664C-8BDF-4D4F-8D82-CB8D387F729C}" type="presOf" srcId="{4C35D32F-0EAB-4CD7-82EE-45574DC2A586}" destId="{890E4F0B-2866-4A3F-A3C7-2A14B1797930}" srcOrd="1" destOrd="0" presId="urn:microsoft.com/office/officeart/2005/8/layout/target3"/>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9A3ECE47-5F7C-4474-9051-C57E4A751364}" type="presParOf" srcId="{333A1088-737F-45CB-B68E-254E46348037}" destId="{76644BE8-9D7C-4C09-B250-3D10AF48CBB7}" srcOrd="12" destOrd="0" presId="urn:microsoft.com/office/officeart/2005/8/layout/target3"/>
    <dgm:cxn modelId="{FFE99CC3-9562-41AC-B2DD-A2C62C0FAC0C}" type="presParOf" srcId="{333A1088-737F-45CB-B68E-254E46348037}" destId="{EE85B701-7295-41C0-BA7A-34D3756A2AE6}" srcOrd="13" destOrd="0" presId="urn:microsoft.com/office/officeart/2005/8/layout/target3"/>
    <dgm:cxn modelId="{274885E9-B057-4FDE-BDEF-5C0E824A271A}" type="presParOf" srcId="{333A1088-737F-45CB-B68E-254E46348037}" destId="{8BEBB6EC-1DAA-4CAC-8A25-BC0FCBD5DBD5}" srcOrd="14" destOrd="0" presId="urn:microsoft.com/office/officeart/2005/8/layout/target3"/>
    <dgm:cxn modelId="{25DB2367-9C6D-4A83-A088-A0276C474524}" type="presParOf" srcId="{333A1088-737F-45CB-B68E-254E46348037}" destId="{5DC94BB4-15C4-480A-9546-42ED4344BC8B}" srcOrd="15" destOrd="0" presId="urn:microsoft.com/office/officeart/2005/8/layout/target3"/>
    <dgm:cxn modelId="{13EAB4F0-22A9-40E8-A4E2-47B60271B292}" type="presParOf" srcId="{333A1088-737F-45CB-B68E-254E46348037}" destId="{530D02E4-66DA-4AC0-9129-228F941920FC}" srcOrd="16" destOrd="0" presId="urn:microsoft.com/office/officeart/2005/8/layout/target3"/>
    <dgm:cxn modelId="{46137E0B-1625-42FF-9E8C-499479EF58B8}" type="presParOf" srcId="{333A1088-737F-45CB-B68E-254E46348037}" destId="{32D8130A-E5FE-456D-8544-0A6914F1D3C6}" srcOrd="17" destOrd="0" presId="urn:microsoft.com/office/officeart/2005/8/layout/target3"/>
    <dgm:cxn modelId="{13CDA376-51CC-43A4-BB28-D68FA4900018}" type="presParOf" srcId="{333A1088-737F-45CB-B68E-254E46348037}" destId="{AED2198E-93D5-4001-81B4-73124B309672}" srcOrd="18" destOrd="0" presId="urn:microsoft.com/office/officeart/2005/8/layout/target3"/>
    <dgm:cxn modelId="{43CC709B-1745-47B2-8A06-E8380F06E8A9}" type="presParOf" srcId="{333A1088-737F-45CB-B68E-254E46348037}" destId="{2BE915AB-18AA-4053-B92C-3BFC9ED204BB}" srcOrd="19" destOrd="0" presId="urn:microsoft.com/office/officeart/2005/8/layout/target3"/>
    <dgm:cxn modelId="{23FB4463-6545-4245-B514-AB668D3F89F0}" type="presParOf" srcId="{333A1088-737F-45CB-B68E-254E46348037}" destId="{6BB5E863-4638-4E1D-BFDE-399D028AC4ED}" srcOrd="20" destOrd="0" presId="urn:microsoft.com/office/officeart/2005/8/layout/target3"/>
    <dgm:cxn modelId="{E511B6D4-0D10-4AEB-B5EF-3B249F5AA9AF}" type="presParOf" srcId="{333A1088-737F-45CB-B68E-254E46348037}" destId="{5A5FFA88-C948-4069-8E93-59FA12366E83}" srcOrd="21" destOrd="0" presId="urn:microsoft.com/office/officeart/2005/8/layout/target3"/>
    <dgm:cxn modelId="{5EB60369-FD44-46BF-8A70-216DE17A7A42}" type="presParOf" srcId="{333A1088-737F-45CB-B68E-254E46348037}" destId="{890E4F0B-2866-4A3F-A3C7-2A14B1797930}" srcOrd="22" destOrd="0" presId="urn:microsoft.com/office/officeart/2005/8/layout/target3"/>
    <dgm:cxn modelId="{ABAF7AAA-E0C1-40F7-8211-4DC8BBE11B91}" type="presParOf" srcId="{333A1088-737F-45CB-B68E-254E46348037}" destId="{875222C3-C3A0-45B1-B037-10C2CFE860F8}" srcOrd="23"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742078" cy="274207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05CE8C-CC26-4C3E-AC11-E15060ECD759}">
      <dsp:nvSpPr>
        <dsp:cNvPr id="0" name=""/>
        <dsp:cNvSpPr/>
      </dsp:nvSpPr>
      <dsp:spPr>
        <a:xfrm>
          <a:off x="1371039" y="0"/>
          <a:ext cx="5253696" cy="274207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cs-CZ" sz="1400" kern="1200" dirty="0" smtClean="0"/>
            <a:t>ZŠ Týnec nad Labem</a:t>
          </a:r>
          <a:endParaRPr lang="cs-CZ" sz="1400" kern="1200" dirty="0"/>
        </a:p>
      </dsp:txBody>
      <dsp:txXfrm>
        <a:off x="1371039" y="0"/>
        <a:ext cx="5253696" cy="342760"/>
      </dsp:txXfrm>
    </dsp:sp>
    <dsp:sp modelId="{A52A0455-90FF-4808-ABD0-F02540D31D5A}">
      <dsp:nvSpPr>
        <dsp:cNvPr id="0" name=""/>
        <dsp:cNvSpPr/>
      </dsp:nvSpPr>
      <dsp:spPr>
        <a:xfrm>
          <a:off x="239932" y="342760"/>
          <a:ext cx="2262213" cy="226221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0AFEC-043D-4C43-A2F9-D0F5331DF3A3}">
      <dsp:nvSpPr>
        <dsp:cNvPr id="0" name=""/>
        <dsp:cNvSpPr/>
      </dsp:nvSpPr>
      <dsp:spPr>
        <a:xfrm>
          <a:off x="1371039" y="342760"/>
          <a:ext cx="5253696" cy="226221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cs-CZ" sz="1400" kern="1200" dirty="0" smtClean="0"/>
            <a:t>AUTOR: Mgr. Eva Sixtová</a:t>
          </a:r>
          <a:endParaRPr lang="cs-CZ" sz="1400" kern="1200" dirty="0"/>
        </a:p>
      </dsp:txBody>
      <dsp:txXfrm>
        <a:off x="1371039" y="342760"/>
        <a:ext cx="5253696" cy="342760"/>
      </dsp:txXfrm>
    </dsp:sp>
    <dsp:sp modelId="{313FC574-E1CD-4FB4-B054-0B805CE0447D}">
      <dsp:nvSpPr>
        <dsp:cNvPr id="0" name=""/>
        <dsp:cNvSpPr/>
      </dsp:nvSpPr>
      <dsp:spPr>
        <a:xfrm>
          <a:off x="479864" y="685521"/>
          <a:ext cx="1782348" cy="178234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9D679B-A015-4ECF-8348-D1034C574F40}">
      <dsp:nvSpPr>
        <dsp:cNvPr id="0" name=""/>
        <dsp:cNvSpPr/>
      </dsp:nvSpPr>
      <dsp:spPr>
        <a:xfrm>
          <a:off x="1371039" y="685521"/>
          <a:ext cx="5253696" cy="178234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cs-CZ" sz="1400" kern="1200" dirty="0" smtClean="0"/>
            <a:t>VY_32_INOVACE_15_Český jazyk pro 7. ročník_Význam slov</a:t>
          </a:r>
          <a:endParaRPr lang="cs-CZ" sz="1400" kern="1200" dirty="0"/>
        </a:p>
      </dsp:txBody>
      <dsp:txXfrm>
        <a:off x="1371039" y="685521"/>
        <a:ext cx="5253696" cy="342757"/>
      </dsp:txXfrm>
    </dsp:sp>
    <dsp:sp modelId="{FFC9F71D-1B4F-4AD9-A4A6-86ADEFC8AF5C}">
      <dsp:nvSpPr>
        <dsp:cNvPr id="0" name=""/>
        <dsp:cNvSpPr/>
      </dsp:nvSpPr>
      <dsp:spPr>
        <a:xfrm>
          <a:off x="719795" y="1028279"/>
          <a:ext cx="1302487" cy="130248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B08C86-7E15-44DC-BE7F-FFB55DD49D12}">
      <dsp:nvSpPr>
        <dsp:cNvPr id="0" name=""/>
        <dsp:cNvSpPr/>
      </dsp:nvSpPr>
      <dsp:spPr>
        <a:xfrm>
          <a:off x="1371039" y="1028279"/>
          <a:ext cx="5253696" cy="130248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cs-CZ" sz="1400" kern="1200" dirty="0" smtClean="0"/>
            <a:t>Téma: Význam slov</a:t>
          </a:r>
          <a:endParaRPr lang="cs-CZ" sz="1400" kern="1200" dirty="0"/>
        </a:p>
      </dsp:txBody>
      <dsp:txXfrm>
        <a:off x="1371039" y="1028279"/>
        <a:ext cx="5253696" cy="342760"/>
      </dsp:txXfrm>
    </dsp:sp>
    <dsp:sp modelId="{EE85B701-7295-41C0-BA7A-34D3756A2AE6}">
      <dsp:nvSpPr>
        <dsp:cNvPr id="0" name=""/>
        <dsp:cNvSpPr/>
      </dsp:nvSpPr>
      <dsp:spPr>
        <a:xfrm>
          <a:off x="959727" y="1371039"/>
          <a:ext cx="822622" cy="82262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EBB6EC-1DAA-4CAC-8A25-BC0FCBD5DBD5}">
      <dsp:nvSpPr>
        <dsp:cNvPr id="0" name=""/>
        <dsp:cNvSpPr/>
      </dsp:nvSpPr>
      <dsp:spPr>
        <a:xfrm>
          <a:off x="1368149" y="1415313"/>
          <a:ext cx="5253696" cy="82262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cs-CZ" sz="1400" kern="1200" dirty="0" smtClean="0"/>
            <a:t>CZ.1.07/1.4.00/21.1921</a:t>
          </a:r>
          <a:endParaRPr lang="cs-CZ" sz="1400" kern="1200" dirty="0"/>
        </a:p>
      </dsp:txBody>
      <dsp:txXfrm>
        <a:off x="1368149" y="1415313"/>
        <a:ext cx="5253696" cy="342760"/>
      </dsp:txXfrm>
    </dsp:sp>
    <dsp:sp modelId="{530D02E4-66DA-4AC0-9129-228F941920FC}">
      <dsp:nvSpPr>
        <dsp:cNvPr id="0" name=""/>
        <dsp:cNvSpPr/>
      </dsp:nvSpPr>
      <dsp:spPr>
        <a:xfrm>
          <a:off x="1199660" y="1713800"/>
          <a:ext cx="342757" cy="34275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2D8130A-E5FE-456D-8544-0A6914F1D3C6}">
      <dsp:nvSpPr>
        <dsp:cNvPr id="0" name=""/>
        <dsp:cNvSpPr/>
      </dsp:nvSpPr>
      <dsp:spPr>
        <a:xfrm>
          <a:off x="1371039" y="1713800"/>
          <a:ext cx="5253696" cy="34275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cs-CZ" sz="1400" kern="1200" smtClean="0"/>
            <a:t>Vytvořeno: srpen 2011</a:t>
          </a:r>
          <a:endParaRPr lang="cs-CZ" sz="1400" kern="1200" dirty="0"/>
        </a:p>
      </dsp:txBody>
      <dsp:txXfrm>
        <a:off x="1371039" y="1713800"/>
        <a:ext cx="5253696" cy="34275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8FE4659-7985-49B0-AFB9-855F1780E650}" type="datetimeFigureOut">
              <a:rPr lang="cs-CZ" smtClean="0"/>
              <a:pPr/>
              <a:t>24.11.2012</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0A214142-B12E-4194-81CB-58D4EC9C796F}"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p:pull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0A214142-B12E-4194-81CB-58D4EC9C796F}" type="slidenum">
              <a:rPr lang="cs-CZ" smtClean="0"/>
              <a:pPr/>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p:pull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0A214142-B12E-4194-81CB-58D4EC9C796F}" type="slidenum">
              <a:rPr lang="cs-CZ" smtClean="0"/>
              <a:pPr/>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transition>
    <p:pull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18FE4659-7985-49B0-AFB9-855F1780E650}" type="datetimeFigureOut">
              <a:rPr lang="cs-CZ" smtClean="0"/>
              <a:pPr/>
              <a:t>24.11.2012</a:t>
            </a:fld>
            <a:endParaRPr lang="cs-CZ"/>
          </a:p>
        </p:txBody>
      </p:sp>
      <p:sp>
        <p:nvSpPr>
          <p:cNvPr id="10" name="Zástupný symbol pro číslo snímku 9"/>
          <p:cNvSpPr>
            <a:spLocks noGrp="1"/>
          </p:cNvSpPr>
          <p:nvPr>
            <p:ph type="sldNum" sz="quarter" idx="16"/>
          </p:nvPr>
        </p:nvSpPr>
        <p:spPr/>
        <p:txBody>
          <a:bodyPr rtlCol="0"/>
          <a:lstStyle/>
          <a:p>
            <a:fld id="{0A214142-B12E-4194-81CB-58D4EC9C796F}" type="slidenum">
              <a:rPr lang="cs-CZ" smtClean="0"/>
              <a:pPr/>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transition>
    <p:pull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Klepnutím lze upravit styl předlohy nadpisů.</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18FE4659-7985-49B0-AFB9-855F1780E650}" type="datetimeFigureOut">
              <a:rPr lang="cs-CZ" smtClean="0"/>
              <a:pPr/>
              <a:t>24.11.2012</a:t>
            </a:fld>
            <a:endParaRPr lang="cs-CZ"/>
          </a:p>
        </p:txBody>
      </p:sp>
      <p:sp>
        <p:nvSpPr>
          <p:cNvPr id="12" name="Zástupný symbol pro číslo snímku 11"/>
          <p:cNvSpPr>
            <a:spLocks noGrp="1"/>
          </p:cNvSpPr>
          <p:nvPr>
            <p:ph type="sldNum" sz="quarter" idx="16"/>
          </p:nvPr>
        </p:nvSpPr>
        <p:spPr/>
        <p:txBody>
          <a:bodyPr rtlCol="0"/>
          <a:lstStyle/>
          <a:p>
            <a:fld id="{0A214142-B12E-4194-81CB-58D4EC9C796F}" type="slidenum">
              <a:rPr lang="cs-CZ" smtClean="0"/>
              <a:pPr/>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transition>
    <p:pull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0A214142-B12E-4194-81CB-58D4EC9C796F}" type="slidenum">
              <a:rPr lang="cs-CZ" smtClean="0"/>
              <a:pPr/>
              <a:t>‹#›</a:t>
            </a:fld>
            <a:endParaRPr lang="cs-CZ"/>
          </a:p>
        </p:txBody>
      </p:sp>
    </p:spTree>
  </p:cSld>
  <p:clrMapOvr>
    <a:masterClrMapping/>
  </p:clrMapOvr>
  <p:transition>
    <p:pull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0A214142-B12E-4194-81CB-58D4EC9C796F}" type="slidenum">
              <a:rPr lang="cs-CZ" smtClean="0"/>
              <a:pPr/>
              <a:t>‹#›</a:t>
            </a:fld>
            <a:endParaRPr lang="cs-CZ"/>
          </a:p>
        </p:txBody>
      </p:sp>
    </p:spTree>
  </p:cSld>
  <p:clrMapOvr>
    <a:masterClrMapping/>
  </p:clrMapOvr>
  <p:transition>
    <p:pull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0A214142-B12E-4194-81CB-58D4EC9C796F}" type="slidenum">
              <a:rPr lang="cs-CZ" smtClean="0"/>
              <a:pPr/>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p:pull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Klepnutím lze upravit styl předlohy nadpisů.</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18FE4659-7985-49B0-AFB9-855F1780E650}" type="datetimeFigureOut">
              <a:rPr lang="cs-CZ" smtClean="0"/>
              <a:pPr/>
              <a:t>24.11.2012</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0A214142-B12E-4194-81CB-58D4EC9C796F}" type="slidenum">
              <a:rPr lang="cs-CZ" smtClean="0"/>
              <a:pPr/>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Klepnutím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transition>
    <p:pull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p:pull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18FE4659-7985-49B0-AFB9-855F1780E650}" type="datetimeFigureOut">
              <a:rPr lang="cs-CZ" smtClean="0"/>
              <a:pPr/>
              <a:t>24.11.2012</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0A214142-B12E-4194-81CB-58D4EC9C796F}"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transition>
    <p:pull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8FE4659-7985-49B0-AFB9-855F1780E650}" type="datetimeFigureOut">
              <a:rPr lang="cs-CZ" smtClean="0"/>
              <a:pPr/>
              <a:t>24.11.2012</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0A214142-B12E-4194-81CB-58D4EC9C796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p:pull dir="u"/>
  </p:transition>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3422990501"/>
              </p:ext>
            </p:extLst>
          </p:nvPr>
        </p:nvGraphicFramePr>
        <p:xfrm>
          <a:off x="2339752" y="714356"/>
          <a:ext cx="6624736" cy="2742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pic>
        <p:nvPicPr>
          <p:cNvPr id="2" name="Obrázek 1"/>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467544" y="918862"/>
            <a:ext cx="1865079" cy="2592288"/>
          </a:xfrm>
          <a:prstGeom prst="rect">
            <a:avLst/>
          </a:prstGeom>
        </p:spPr>
      </p:pic>
    </p:spTree>
    <p:extLst>
      <p:ext uri="{BB962C8B-B14F-4D97-AF65-F5344CB8AC3E}">
        <p14:creationId xmlns:p14="http://schemas.microsoft.com/office/powerpoint/2010/main" xmlns="" val="4181967926"/>
      </p:ext>
    </p:extLst>
  </p:cSld>
  <p:clrMapOvr>
    <a:masterClrMapping/>
  </p:clrMapOvr>
  <p:transition>
    <p:pull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lstStyle/>
          <a:p>
            <a:pPr>
              <a:buNone/>
            </a:pPr>
            <a:r>
              <a:rPr lang="cs-CZ" dirty="0" smtClean="0"/>
              <a:t>   </a:t>
            </a:r>
            <a:r>
              <a:rPr lang="cs-CZ" dirty="0" smtClean="0"/>
              <a:t>Učební </a:t>
            </a:r>
            <a:r>
              <a:rPr lang="cs-CZ" dirty="0" smtClean="0"/>
              <a:t>materiál je určen pro žáky 8. </a:t>
            </a:r>
            <a:r>
              <a:rPr lang="cs-CZ" smtClean="0"/>
              <a:t>ročníku          </a:t>
            </a:r>
            <a:r>
              <a:rPr lang="cs-CZ" smtClean="0"/>
              <a:t> k </a:t>
            </a:r>
            <a:r>
              <a:rPr lang="cs-CZ" dirty="0" smtClean="0"/>
              <a:t>opakování učiva o významu slov. Text je určen pro interaktivní tabuli, která slouží ke zpětné kontrole. Každý žák pracuje do sešitu (některých stránek lze využít jako pracovních listů), jako pomůcku používá Slovník spisovné češtiny pro školu a veřejnost. </a:t>
            </a:r>
          </a:p>
          <a:p>
            <a:pPr>
              <a:buNone/>
            </a:pPr>
            <a:endParaRPr lang="cs-CZ" dirty="0"/>
          </a:p>
        </p:txBody>
      </p:sp>
    </p:spTree>
  </p:cSld>
  <p:clrMapOvr>
    <a:masterClrMapping/>
  </p:clrMapOvr>
  <p:transition>
    <p:pull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dirty="0" smtClean="0"/>
              <a:t>VÝZNAM SLOV</a:t>
            </a:r>
            <a:endParaRPr lang="cs-CZ" dirty="0"/>
          </a:p>
        </p:txBody>
      </p:sp>
      <p:sp>
        <p:nvSpPr>
          <p:cNvPr id="3" name="Zástupný symbol pro obsah 2"/>
          <p:cNvSpPr>
            <a:spLocks noGrp="1"/>
          </p:cNvSpPr>
          <p:nvPr>
            <p:ph sz="quarter" idx="1"/>
          </p:nvPr>
        </p:nvSpPr>
        <p:spPr/>
        <p:txBody>
          <a:bodyPr/>
          <a:lstStyle/>
          <a:p>
            <a:r>
              <a:rPr lang="cs-CZ" dirty="0" smtClean="0">
                <a:solidFill>
                  <a:srgbClr val="FF0000"/>
                </a:solidFill>
              </a:rPr>
              <a:t>SLOVO </a:t>
            </a:r>
            <a:r>
              <a:rPr lang="cs-CZ" dirty="0" smtClean="0"/>
              <a:t>= skupina hlásek, která má určitý význam.</a:t>
            </a:r>
          </a:p>
          <a:p>
            <a:endParaRPr lang="cs-CZ" dirty="0" smtClean="0"/>
          </a:p>
          <a:p>
            <a:r>
              <a:rPr lang="cs-CZ" dirty="0" smtClean="0"/>
              <a:t>Význam slov zachycuje </a:t>
            </a:r>
            <a:r>
              <a:rPr lang="cs-CZ" dirty="0" smtClean="0">
                <a:solidFill>
                  <a:srgbClr val="FF0000"/>
                </a:solidFill>
              </a:rPr>
              <a:t>SLOVNÍK.</a:t>
            </a:r>
            <a:r>
              <a:rPr lang="cs-CZ" dirty="0" smtClean="0"/>
              <a:t> </a:t>
            </a:r>
          </a:p>
          <a:p>
            <a:r>
              <a:rPr lang="cs-CZ" dirty="0" smtClean="0"/>
              <a:t>Ve slovníku lze najít poučení i o významu slov, jejichž obsah je nám neznámý nebo nejasný.</a:t>
            </a:r>
          </a:p>
          <a:p>
            <a:pPr lvl="1">
              <a:buNone/>
            </a:pPr>
            <a:endParaRPr lang="cs-CZ" dirty="0"/>
          </a:p>
        </p:txBody>
      </p:sp>
      <p:pic>
        <p:nvPicPr>
          <p:cNvPr id="4" name="Obrázek 3" descr="MB900237158.JPG"/>
          <p:cNvPicPr>
            <a:picLocks noChangeAspect="1"/>
          </p:cNvPicPr>
          <p:nvPr/>
        </p:nvPicPr>
        <p:blipFill>
          <a:blip r:embed="rId2"/>
          <a:stretch>
            <a:fillRect/>
          </a:stretch>
        </p:blipFill>
        <p:spPr>
          <a:xfrm>
            <a:off x="6786578" y="4286256"/>
            <a:ext cx="1828800" cy="1828800"/>
          </a:xfrm>
          <a:prstGeom prst="rect">
            <a:avLst/>
          </a:prstGeom>
        </p:spPr>
      </p:pic>
    </p:spTree>
  </p:cSld>
  <p:clrMapOvr>
    <a:masterClrMapping/>
  </p:clrMapOvr>
  <p:transition>
    <p:pull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SOUSLOVÍ</a:t>
            </a:r>
            <a:endParaRPr lang="cs-CZ" dirty="0"/>
          </a:p>
        </p:txBody>
      </p:sp>
      <p:sp>
        <p:nvSpPr>
          <p:cNvPr id="3" name="Zástupný symbol pro obsah 2"/>
          <p:cNvSpPr>
            <a:spLocks noGrp="1"/>
          </p:cNvSpPr>
          <p:nvPr>
            <p:ph sz="quarter" idx="1"/>
          </p:nvPr>
        </p:nvSpPr>
        <p:spPr/>
        <p:txBody>
          <a:bodyPr/>
          <a:lstStyle/>
          <a:p>
            <a:r>
              <a:rPr lang="cs-CZ" dirty="0" smtClean="0"/>
              <a:t>Pro pojmenování některých předmětů nemáme jedno slovo, nýbrž pojmenováváme je spojením dvou nebo více slov, např. Krušné hory, státní cena, vlčí mák apod.</a:t>
            </a:r>
          </a:p>
          <a:p>
            <a:endParaRPr lang="cs-CZ" dirty="0" smtClean="0"/>
          </a:p>
          <a:p>
            <a:r>
              <a:rPr lang="cs-CZ" dirty="0" smtClean="0"/>
              <a:t>Ustálené spojení slov s jedním významem nazýváme </a:t>
            </a:r>
            <a:r>
              <a:rPr lang="cs-CZ" dirty="0" smtClean="0">
                <a:solidFill>
                  <a:srgbClr val="FF0000"/>
                </a:solidFill>
              </a:rPr>
              <a:t>SOUSLOVÍ.</a:t>
            </a:r>
          </a:p>
          <a:p>
            <a:r>
              <a:rPr lang="cs-CZ" dirty="0" smtClean="0"/>
              <a:t>V běžném vyjadřování se často</a:t>
            </a:r>
          </a:p>
          <a:p>
            <a:r>
              <a:rPr lang="cs-CZ" dirty="0" smtClean="0"/>
              <a:t>nahrazují jedním slovem ( i nespisovným).</a:t>
            </a:r>
            <a:endParaRPr lang="cs-CZ" dirty="0"/>
          </a:p>
        </p:txBody>
      </p:sp>
      <p:pic>
        <p:nvPicPr>
          <p:cNvPr id="4" name="Obrázek 3" descr="MB900428163.JPG"/>
          <p:cNvPicPr>
            <a:picLocks noChangeAspect="1"/>
          </p:cNvPicPr>
          <p:nvPr/>
        </p:nvPicPr>
        <p:blipFill>
          <a:blip r:embed="rId2"/>
          <a:stretch>
            <a:fillRect/>
          </a:stretch>
        </p:blipFill>
        <p:spPr>
          <a:xfrm>
            <a:off x="7000892" y="4572008"/>
            <a:ext cx="1828800" cy="1828800"/>
          </a:xfrm>
          <a:prstGeom prst="rect">
            <a:avLst/>
          </a:prstGeom>
        </p:spPr>
      </p:pic>
    </p:spTree>
  </p:cSld>
  <p:clrMapOvr>
    <a:masterClrMapping/>
  </p:clrMapOvr>
  <p:transition>
    <p:pull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Nadpis 8"/>
          <p:cNvSpPr>
            <a:spLocks noGrp="1"/>
          </p:cNvSpPr>
          <p:nvPr>
            <p:ph type="title"/>
          </p:nvPr>
        </p:nvSpPr>
        <p:spPr/>
        <p:txBody>
          <a:bodyPr>
            <a:normAutofit fontScale="90000"/>
          </a:bodyPr>
          <a:lstStyle/>
          <a:p>
            <a:r>
              <a:rPr lang="cs-CZ" dirty="0" smtClean="0"/>
              <a:t>Nahraď sousloví jednoslovným výrazem:</a:t>
            </a:r>
            <a:endParaRPr lang="cs-CZ" dirty="0"/>
          </a:p>
        </p:txBody>
      </p:sp>
      <p:sp>
        <p:nvSpPr>
          <p:cNvPr id="10" name="Zástupný symbol pro obsah 9"/>
          <p:cNvSpPr>
            <a:spLocks noGrp="1"/>
          </p:cNvSpPr>
          <p:nvPr>
            <p:ph sz="quarter" idx="1"/>
          </p:nvPr>
        </p:nvSpPr>
        <p:spPr/>
        <p:txBody>
          <a:bodyPr>
            <a:normAutofit lnSpcReduction="10000"/>
          </a:bodyPr>
          <a:lstStyle/>
          <a:p>
            <a:r>
              <a:rPr lang="cs-CZ" dirty="0" smtClean="0"/>
              <a:t>základní devítiletá škola</a:t>
            </a:r>
          </a:p>
          <a:p>
            <a:r>
              <a:rPr lang="cs-CZ" dirty="0" smtClean="0"/>
              <a:t>železniční zaměstnanec</a:t>
            </a:r>
          </a:p>
          <a:p>
            <a:r>
              <a:rPr lang="cs-CZ" dirty="0" smtClean="0"/>
              <a:t>osobní auto</a:t>
            </a:r>
          </a:p>
          <a:p>
            <a:r>
              <a:rPr lang="cs-CZ" dirty="0" smtClean="0"/>
              <a:t>tryskové letadlo</a:t>
            </a:r>
          </a:p>
          <a:p>
            <a:r>
              <a:rPr lang="cs-CZ" dirty="0" smtClean="0"/>
              <a:t>autobusové nádraží</a:t>
            </a:r>
          </a:p>
          <a:p>
            <a:r>
              <a:rPr lang="cs-CZ" dirty="0" smtClean="0"/>
              <a:t>Karlovo náměstí</a:t>
            </a:r>
          </a:p>
          <a:p>
            <a:r>
              <a:rPr lang="cs-CZ" dirty="0" smtClean="0"/>
              <a:t>dětský domov</a:t>
            </a:r>
          </a:p>
          <a:p>
            <a:r>
              <a:rPr lang="cs-CZ" dirty="0" smtClean="0"/>
              <a:t>Tylovo divadlo</a:t>
            </a:r>
            <a:endParaRPr lang="cs-CZ" dirty="0"/>
          </a:p>
        </p:txBody>
      </p:sp>
      <p:sp>
        <p:nvSpPr>
          <p:cNvPr id="11" name="Zástupný symbol pro obsah 10"/>
          <p:cNvSpPr>
            <a:spLocks noGrp="1"/>
          </p:cNvSpPr>
          <p:nvPr>
            <p:ph sz="quarter" idx="2"/>
          </p:nvPr>
        </p:nvSpPr>
        <p:spPr/>
        <p:txBody>
          <a:bodyPr>
            <a:normAutofit lnSpcReduction="10000"/>
          </a:bodyPr>
          <a:lstStyle/>
          <a:p>
            <a:r>
              <a:rPr lang="cs-CZ" dirty="0" smtClean="0"/>
              <a:t>základka</a:t>
            </a:r>
          </a:p>
          <a:p>
            <a:endParaRPr lang="cs-CZ" dirty="0" smtClean="0"/>
          </a:p>
          <a:p>
            <a:r>
              <a:rPr lang="cs-CZ" dirty="0" smtClean="0"/>
              <a:t>železničář</a:t>
            </a:r>
          </a:p>
          <a:p>
            <a:r>
              <a:rPr lang="cs-CZ" dirty="0" smtClean="0"/>
              <a:t>osobák</a:t>
            </a:r>
          </a:p>
          <a:p>
            <a:r>
              <a:rPr lang="cs-CZ" dirty="0" smtClean="0"/>
              <a:t>tryskáč</a:t>
            </a:r>
          </a:p>
          <a:p>
            <a:r>
              <a:rPr lang="cs-CZ" dirty="0" err="1" smtClean="0"/>
              <a:t>autobusák</a:t>
            </a:r>
            <a:endParaRPr lang="cs-CZ" dirty="0" smtClean="0"/>
          </a:p>
          <a:p>
            <a:r>
              <a:rPr lang="cs-CZ" dirty="0" err="1" smtClean="0"/>
              <a:t>Karlák</a:t>
            </a:r>
            <a:endParaRPr lang="cs-CZ" dirty="0" smtClean="0"/>
          </a:p>
          <a:p>
            <a:r>
              <a:rPr lang="cs-CZ" dirty="0" smtClean="0"/>
              <a:t>děcák</a:t>
            </a:r>
          </a:p>
          <a:p>
            <a:r>
              <a:rPr lang="cs-CZ" dirty="0" err="1" smtClean="0"/>
              <a:t>Tylák</a:t>
            </a:r>
            <a:endParaRPr lang="cs-CZ" dirty="0" smtClean="0"/>
          </a:p>
          <a:p>
            <a:endParaRPr lang="cs-CZ" dirty="0" smtClean="0"/>
          </a:p>
          <a:p>
            <a:endParaRPr lang="cs-CZ" dirty="0"/>
          </a:p>
        </p:txBody>
      </p:sp>
      <p:sp>
        <p:nvSpPr>
          <p:cNvPr id="12" name="Obdélník 11"/>
          <p:cNvSpPr/>
          <p:nvPr/>
        </p:nvSpPr>
        <p:spPr>
          <a:xfrm>
            <a:off x="4929190" y="1643050"/>
            <a:ext cx="4000528" cy="4572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 name="Obrázek 12" descr="MB900055420.JPG"/>
          <p:cNvPicPr>
            <a:picLocks noChangeAspect="1"/>
          </p:cNvPicPr>
          <p:nvPr/>
        </p:nvPicPr>
        <p:blipFill>
          <a:blip r:embed="rId2"/>
          <a:stretch>
            <a:fillRect/>
          </a:stretch>
        </p:blipFill>
        <p:spPr>
          <a:xfrm>
            <a:off x="6072198" y="2928934"/>
            <a:ext cx="1828800" cy="1828800"/>
          </a:xfrm>
          <a:prstGeom prst="rect">
            <a:avLst/>
          </a:prstGeom>
        </p:spPr>
      </p:pic>
    </p:spTree>
  </p:cSld>
  <p:clrMapOvr>
    <a:masterClrMapping/>
  </p:clrMapOvr>
  <p:transition>
    <p:pull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xit" presetSubtype="4" fill="hold" grpId="0" nodeType="clickEffect">
                                  <p:stCondLst>
                                    <p:cond delay="0"/>
                                  </p:stCondLst>
                                  <p:childTnLst>
                                    <p:animEffect transition="out" filter="slide(fromBottom)">
                                      <p:cBhvr>
                                        <p:cTn id="6" dur="500"/>
                                        <p:tgtEl>
                                          <p:spTgt spid="12"/>
                                        </p:tgtEl>
                                      </p:cBhvr>
                                    </p:animEffect>
                                    <p:set>
                                      <p:cBhvr>
                                        <p:cTn id="7" dur="1" fill="hold">
                                          <p:stCondLst>
                                            <p:cond delay="499"/>
                                          </p:stCondLst>
                                        </p:cTn>
                                        <p:tgtEl>
                                          <p:spTgt spid="12"/>
                                        </p:tgtEl>
                                        <p:attrNameLst>
                                          <p:attrName>style.visibility</p:attrName>
                                        </p:attrNameLst>
                                      </p:cBhvr>
                                      <p:to>
                                        <p:strVal val="hidden"/>
                                      </p:to>
                                    </p:set>
                                  </p:childTnLst>
                                </p:cTn>
                              </p:par>
                              <p:par>
                                <p:cTn id="8" presetID="12" presetClass="exit" presetSubtype="4" fill="hold" nodeType="withEffect">
                                  <p:stCondLst>
                                    <p:cond delay="0"/>
                                  </p:stCondLst>
                                  <p:childTnLst>
                                    <p:animEffect transition="out" filter="slide(fromBottom)">
                                      <p:cBhvr>
                                        <p:cTn id="9" dur="500"/>
                                        <p:tgtEl>
                                          <p:spTgt spid="13"/>
                                        </p:tgtEl>
                                      </p:cBhvr>
                                    </p:animEffect>
                                    <p:set>
                                      <p:cBhvr>
                                        <p:cTn id="10"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pPr algn="ctr"/>
            <a:r>
              <a:rPr lang="cs-CZ" dirty="0" smtClean="0"/>
              <a:t>SLOVA JEDNOZNAČNÁ</a:t>
            </a:r>
            <a:endParaRPr lang="cs-CZ" dirty="0"/>
          </a:p>
        </p:txBody>
      </p:sp>
      <p:sp>
        <p:nvSpPr>
          <p:cNvPr id="6" name="Zástupný symbol pro obsah 5"/>
          <p:cNvSpPr>
            <a:spLocks noGrp="1"/>
          </p:cNvSpPr>
          <p:nvPr>
            <p:ph sz="quarter" idx="1"/>
          </p:nvPr>
        </p:nvSpPr>
        <p:spPr/>
        <p:txBody>
          <a:bodyPr/>
          <a:lstStyle/>
          <a:p>
            <a:r>
              <a:rPr lang="cs-CZ" dirty="0" smtClean="0"/>
              <a:t>Mají jen jeden význam.</a:t>
            </a:r>
          </a:p>
          <a:p>
            <a:r>
              <a:rPr lang="cs-CZ" dirty="0" smtClean="0"/>
              <a:t>Bývají to obvykle:</a:t>
            </a:r>
          </a:p>
          <a:p>
            <a:endParaRPr lang="cs-CZ" dirty="0" smtClean="0"/>
          </a:p>
          <a:p>
            <a:r>
              <a:rPr lang="cs-CZ" dirty="0" smtClean="0"/>
              <a:t>1. </a:t>
            </a:r>
            <a:r>
              <a:rPr lang="cs-CZ" dirty="0" smtClean="0">
                <a:solidFill>
                  <a:srgbClr val="FF0000"/>
                </a:solidFill>
              </a:rPr>
              <a:t>Vlastní jména- </a:t>
            </a:r>
            <a:r>
              <a:rPr lang="cs-CZ" dirty="0" smtClean="0"/>
              <a:t>Evropa, Labe, Krkonoše,…….</a:t>
            </a:r>
          </a:p>
          <a:p>
            <a:r>
              <a:rPr lang="cs-CZ" dirty="0" smtClean="0"/>
              <a:t>2. </a:t>
            </a:r>
            <a:r>
              <a:rPr lang="cs-CZ" dirty="0" smtClean="0">
                <a:solidFill>
                  <a:srgbClr val="FF0000"/>
                </a:solidFill>
              </a:rPr>
              <a:t>Zvukomalebná citoslovce</a:t>
            </a:r>
            <a:r>
              <a:rPr lang="cs-CZ" dirty="0" smtClean="0"/>
              <a:t>- </a:t>
            </a:r>
            <a:r>
              <a:rPr lang="cs-CZ" dirty="0" err="1" smtClean="0"/>
              <a:t>bum</a:t>
            </a:r>
            <a:r>
              <a:rPr lang="cs-CZ" dirty="0" smtClean="0"/>
              <a:t>, břink, frnk……</a:t>
            </a:r>
          </a:p>
          <a:p>
            <a:r>
              <a:rPr lang="cs-CZ" dirty="0" smtClean="0"/>
              <a:t>3. </a:t>
            </a:r>
            <a:r>
              <a:rPr lang="cs-CZ" dirty="0" smtClean="0">
                <a:solidFill>
                  <a:srgbClr val="FF0000"/>
                </a:solidFill>
              </a:rPr>
              <a:t>Odborné názvy</a:t>
            </a:r>
            <a:r>
              <a:rPr lang="cs-CZ" dirty="0" smtClean="0"/>
              <a:t>- chirurgie, archeologie……..</a:t>
            </a:r>
          </a:p>
          <a:p>
            <a:r>
              <a:rPr lang="cs-CZ" dirty="0" smtClean="0"/>
              <a:t>4. </a:t>
            </a:r>
            <a:r>
              <a:rPr lang="cs-CZ" dirty="0" smtClean="0">
                <a:solidFill>
                  <a:srgbClr val="FF0000"/>
                </a:solidFill>
              </a:rPr>
              <a:t>Některá jiná slova</a:t>
            </a:r>
            <a:r>
              <a:rPr lang="cs-CZ" dirty="0" smtClean="0"/>
              <a:t>- člověk, lidstvo, letopočet…</a:t>
            </a:r>
          </a:p>
          <a:p>
            <a:endParaRPr lang="cs-CZ" dirty="0" smtClean="0"/>
          </a:p>
        </p:txBody>
      </p:sp>
      <p:pic>
        <p:nvPicPr>
          <p:cNvPr id="7" name="Obrázek 6" descr="MB900440392.JPG"/>
          <p:cNvPicPr>
            <a:picLocks noChangeAspect="1"/>
          </p:cNvPicPr>
          <p:nvPr/>
        </p:nvPicPr>
        <p:blipFill>
          <a:blip r:embed="rId2"/>
          <a:stretch>
            <a:fillRect/>
          </a:stretch>
        </p:blipFill>
        <p:spPr>
          <a:xfrm>
            <a:off x="7072330" y="1643050"/>
            <a:ext cx="1571636" cy="1571636"/>
          </a:xfrm>
          <a:prstGeom prst="rect">
            <a:avLst/>
          </a:prstGeom>
        </p:spPr>
      </p:pic>
    </p:spTree>
  </p:cSld>
  <p:clrMapOvr>
    <a:masterClrMapping/>
  </p:clrMapOvr>
  <p:transition>
    <p:pull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SLOVA MNOHOZNAČNÁ</a:t>
            </a:r>
            <a:endParaRPr lang="cs-CZ" dirty="0"/>
          </a:p>
        </p:txBody>
      </p:sp>
      <p:sp>
        <p:nvSpPr>
          <p:cNvPr id="3" name="Zástupný symbol pro obsah 2"/>
          <p:cNvSpPr>
            <a:spLocks noGrp="1"/>
          </p:cNvSpPr>
          <p:nvPr>
            <p:ph sz="quarter" idx="1"/>
          </p:nvPr>
        </p:nvSpPr>
        <p:spPr/>
        <p:txBody>
          <a:bodyPr/>
          <a:lstStyle/>
          <a:p>
            <a:r>
              <a:rPr lang="cs-CZ" dirty="0" smtClean="0"/>
              <a:t>Jedno slovo má několik významů.</a:t>
            </a:r>
          </a:p>
          <a:p>
            <a:r>
              <a:rPr lang="cs-CZ" dirty="0" smtClean="0"/>
              <a:t>Jeden význam je </a:t>
            </a:r>
            <a:r>
              <a:rPr lang="cs-CZ" dirty="0" smtClean="0">
                <a:solidFill>
                  <a:srgbClr val="FF0000"/>
                </a:solidFill>
              </a:rPr>
              <a:t>ZÁKLADNÍ</a:t>
            </a:r>
            <a:r>
              <a:rPr lang="cs-CZ" dirty="0" smtClean="0"/>
              <a:t> (např. u slova </a:t>
            </a:r>
            <a:r>
              <a:rPr lang="cs-CZ" b="1" dirty="0" smtClean="0"/>
              <a:t>oko </a:t>
            </a:r>
            <a:r>
              <a:rPr lang="cs-CZ" dirty="0" smtClean="0"/>
              <a:t>význam zrakový orgán), ostatní významy jsou </a:t>
            </a:r>
            <a:r>
              <a:rPr lang="cs-CZ" dirty="0" smtClean="0">
                <a:solidFill>
                  <a:srgbClr val="FF0000"/>
                </a:solidFill>
              </a:rPr>
              <a:t>DRUHOTNÉ.</a:t>
            </a:r>
          </a:p>
          <a:p>
            <a:r>
              <a:rPr lang="cs-CZ" dirty="0" smtClean="0"/>
              <a:t>Druhotné významy vznikají často přenesením pojmenování na nějakou jinou věc.</a:t>
            </a:r>
          </a:p>
        </p:txBody>
      </p:sp>
      <p:pic>
        <p:nvPicPr>
          <p:cNvPr id="4" name="Obrázek 3" descr="MB900339890.JPG"/>
          <p:cNvPicPr>
            <a:picLocks noChangeAspect="1"/>
          </p:cNvPicPr>
          <p:nvPr/>
        </p:nvPicPr>
        <p:blipFill>
          <a:blip r:embed="rId2"/>
          <a:stretch>
            <a:fillRect/>
          </a:stretch>
        </p:blipFill>
        <p:spPr>
          <a:xfrm>
            <a:off x="785786" y="4643446"/>
            <a:ext cx="1828800" cy="1828800"/>
          </a:xfrm>
          <a:prstGeom prst="rect">
            <a:avLst/>
          </a:prstGeom>
        </p:spPr>
      </p:pic>
      <p:pic>
        <p:nvPicPr>
          <p:cNvPr id="5" name="Obrázek 4" descr="MB900448626.JPG"/>
          <p:cNvPicPr>
            <a:picLocks noChangeAspect="1"/>
          </p:cNvPicPr>
          <p:nvPr/>
        </p:nvPicPr>
        <p:blipFill>
          <a:blip r:embed="rId3"/>
          <a:stretch>
            <a:fillRect/>
          </a:stretch>
        </p:blipFill>
        <p:spPr>
          <a:xfrm>
            <a:off x="3643306" y="4643446"/>
            <a:ext cx="1828800" cy="1828800"/>
          </a:xfrm>
          <a:prstGeom prst="rect">
            <a:avLst/>
          </a:prstGeom>
        </p:spPr>
      </p:pic>
      <p:pic>
        <p:nvPicPr>
          <p:cNvPr id="6" name="Obrázek 5" descr="MB900289692.JPG"/>
          <p:cNvPicPr>
            <a:picLocks noChangeAspect="1"/>
          </p:cNvPicPr>
          <p:nvPr/>
        </p:nvPicPr>
        <p:blipFill>
          <a:blip r:embed="rId4"/>
          <a:stretch>
            <a:fillRect/>
          </a:stretch>
        </p:blipFill>
        <p:spPr>
          <a:xfrm>
            <a:off x="6643702" y="4500570"/>
            <a:ext cx="1828800" cy="1828800"/>
          </a:xfrm>
          <a:prstGeom prst="rect">
            <a:avLst/>
          </a:prstGeom>
        </p:spPr>
      </p:pic>
    </p:spTree>
  </p:cSld>
  <p:clrMapOvr>
    <a:masterClrMapping/>
  </p:clrMapOvr>
  <p:transition>
    <p:pull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DRUHOTNÉ VÝZNAMY MNOHOZNAČNÝCH SLOV</a:t>
            </a:r>
            <a:endParaRPr lang="cs-CZ" dirty="0"/>
          </a:p>
        </p:txBody>
      </p:sp>
      <p:sp>
        <p:nvSpPr>
          <p:cNvPr id="3" name="Zástupný symbol pro obsah 2"/>
          <p:cNvSpPr>
            <a:spLocks noGrp="1"/>
          </p:cNvSpPr>
          <p:nvPr>
            <p:ph sz="quarter" idx="1"/>
          </p:nvPr>
        </p:nvSpPr>
        <p:spPr/>
        <p:txBody>
          <a:bodyPr/>
          <a:lstStyle/>
          <a:p>
            <a:r>
              <a:rPr lang="cs-CZ" dirty="0" smtClean="0"/>
              <a:t>A. Podobnost obou věcí- takovému přenesení říkáme METAFORA.</a:t>
            </a:r>
          </a:p>
          <a:p>
            <a:endParaRPr lang="cs-CZ" dirty="0" smtClean="0"/>
          </a:p>
          <a:p>
            <a:endParaRPr lang="cs-CZ" dirty="0" smtClean="0"/>
          </a:p>
          <a:p>
            <a:r>
              <a:rPr lang="cs-CZ" dirty="0" smtClean="0"/>
              <a:t>B. Věcná souvislost, spojitost obou věcí- takovému přenesení říkáme METONYMIE.</a:t>
            </a:r>
          </a:p>
        </p:txBody>
      </p:sp>
      <p:pic>
        <p:nvPicPr>
          <p:cNvPr id="4" name="Obrázek 3" descr="MB900286858.JPG"/>
          <p:cNvPicPr>
            <a:picLocks noChangeAspect="1"/>
          </p:cNvPicPr>
          <p:nvPr/>
        </p:nvPicPr>
        <p:blipFill>
          <a:blip r:embed="rId2"/>
          <a:stretch>
            <a:fillRect/>
          </a:stretch>
        </p:blipFill>
        <p:spPr>
          <a:xfrm>
            <a:off x="1000100" y="2571744"/>
            <a:ext cx="1128714" cy="1128714"/>
          </a:xfrm>
          <a:prstGeom prst="rect">
            <a:avLst/>
          </a:prstGeom>
        </p:spPr>
      </p:pic>
      <p:pic>
        <p:nvPicPr>
          <p:cNvPr id="5" name="Obrázek 4" descr="MB900422391.JPG"/>
          <p:cNvPicPr>
            <a:picLocks noChangeAspect="1"/>
          </p:cNvPicPr>
          <p:nvPr/>
        </p:nvPicPr>
        <p:blipFill>
          <a:blip r:embed="rId3"/>
          <a:stretch>
            <a:fillRect/>
          </a:stretch>
        </p:blipFill>
        <p:spPr>
          <a:xfrm>
            <a:off x="3214678" y="2571744"/>
            <a:ext cx="1057276" cy="1057276"/>
          </a:xfrm>
          <a:prstGeom prst="rect">
            <a:avLst/>
          </a:prstGeom>
        </p:spPr>
      </p:pic>
      <p:pic>
        <p:nvPicPr>
          <p:cNvPr id="6" name="Obrázek 5" descr="MB900402392.JPG"/>
          <p:cNvPicPr>
            <a:picLocks noChangeAspect="1"/>
          </p:cNvPicPr>
          <p:nvPr/>
        </p:nvPicPr>
        <p:blipFill>
          <a:blip r:embed="rId4"/>
          <a:stretch>
            <a:fillRect/>
          </a:stretch>
        </p:blipFill>
        <p:spPr>
          <a:xfrm>
            <a:off x="5357818" y="2500306"/>
            <a:ext cx="1128714" cy="1128714"/>
          </a:xfrm>
          <a:prstGeom prst="rect">
            <a:avLst/>
          </a:prstGeom>
        </p:spPr>
      </p:pic>
      <p:pic>
        <p:nvPicPr>
          <p:cNvPr id="7" name="Obrázek 6" descr="MB900432917.JPG"/>
          <p:cNvPicPr>
            <a:picLocks noChangeAspect="1"/>
          </p:cNvPicPr>
          <p:nvPr/>
        </p:nvPicPr>
        <p:blipFill>
          <a:blip r:embed="rId5"/>
          <a:stretch>
            <a:fillRect/>
          </a:stretch>
        </p:blipFill>
        <p:spPr>
          <a:xfrm>
            <a:off x="7072330" y="2428868"/>
            <a:ext cx="1214446" cy="1214446"/>
          </a:xfrm>
          <a:prstGeom prst="rect">
            <a:avLst/>
          </a:prstGeom>
        </p:spPr>
      </p:pic>
      <p:pic>
        <p:nvPicPr>
          <p:cNvPr id="8" name="Obrázek 7" descr="MB900342995.JPG"/>
          <p:cNvPicPr>
            <a:picLocks noChangeAspect="1"/>
          </p:cNvPicPr>
          <p:nvPr/>
        </p:nvPicPr>
        <p:blipFill>
          <a:blip r:embed="rId6"/>
          <a:stretch>
            <a:fillRect/>
          </a:stretch>
        </p:blipFill>
        <p:spPr>
          <a:xfrm>
            <a:off x="2500298" y="4786322"/>
            <a:ext cx="1828800" cy="1828800"/>
          </a:xfrm>
          <a:prstGeom prst="rect">
            <a:avLst/>
          </a:prstGeom>
        </p:spPr>
      </p:pic>
      <p:pic>
        <p:nvPicPr>
          <p:cNvPr id="9" name="Obrázek 8" descr="MB900441456.JPG"/>
          <p:cNvPicPr>
            <a:picLocks noChangeAspect="1"/>
          </p:cNvPicPr>
          <p:nvPr/>
        </p:nvPicPr>
        <p:blipFill>
          <a:blip r:embed="rId7"/>
          <a:stretch>
            <a:fillRect/>
          </a:stretch>
        </p:blipFill>
        <p:spPr>
          <a:xfrm>
            <a:off x="5000628" y="4857760"/>
            <a:ext cx="1828800" cy="1828800"/>
          </a:xfrm>
          <a:prstGeom prst="rect">
            <a:avLst/>
          </a:prstGeom>
        </p:spPr>
      </p:pic>
    </p:spTree>
  </p:cSld>
  <p:clrMapOvr>
    <a:masterClrMapping/>
  </p:clrMapOvr>
  <p:transition>
    <p:pull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Urči slova jednoznačná                           a mnohoznačná:</a:t>
            </a:r>
            <a:endParaRPr lang="cs-CZ" dirty="0"/>
          </a:p>
        </p:txBody>
      </p:sp>
      <p:sp>
        <p:nvSpPr>
          <p:cNvPr id="4" name="Zástupný symbol pro obsah 3"/>
          <p:cNvSpPr>
            <a:spLocks noGrp="1"/>
          </p:cNvSpPr>
          <p:nvPr>
            <p:ph sz="quarter" idx="1"/>
          </p:nvPr>
        </p:nvSpPr>
        <p:spPr/>
        <p:txBody>
          <a:bodyPr/>
          <a:lstStyle/>
          <a:p>
            <a:r>
              <a:rPr lang="cs-CZ" dirty="0" smtClean="0"/>
              <a:t>Brno</a:t>
            </a:r>
          </a:p>
          <a:p>
            <a:r>
              <a:rPr lang="cs-CZ" dirty="0" smtClean="0"/>
              <a:t>koleno</a:t>
            </a:r>
          </a:p>
          <a:p>
            <a:r>
              <a:rPr lang="cs-CZ" dirty="0" smtClean="0"/>
              <a:t>zájmeno</a:t>
            </a:r>
          </a:p>
          <a:p>
            <a:r>
              <a:rPr lang="cs-CZ" dirty="0" smtClean="0"/>
              <a:t>žbluňk</a:t>
            </a:r>
          </a:p>
          <a:p>
            <a:r>
              <a:rPr lang="cs-CZ" dirty="0" smtClean="0"/>
              <a:t>list</a:t>
            </a:r>
          </a:p>
          <a:p>
            <a:r>
              <a:rPr lang="cs-CZ" dirty="0" smtClean="0"/>
              <a:t>Afrika</a:t>
            </a:r>
          </a:p>
          <a:p>
            <a:r>
              <a:rPr lang="cs-CZ" dirty="0" smtClean="0"/>
              <a:t>hlava</a:t>
            </a:r>
          </a:p>
          <a:p>
            <a:r>
              <a:rPr lang="cs-CZ" dirty="0" smtClean="0"/>
              <a:t>hotel</a:t>
            </a:r>
            <a:endParaRPr lang="cs-CZ" dirty="0"/>
          </a:p>
        </p:txBody>
      </p:sp>
      <p:sp>
        <p:nvSpPr>
          <p:cNvPr id="5" name="Zástupný symbol pro obsah 4"/>
          <p:cNvSpPr>
            <a:spLocks noGrp="1"/>
          </p:cNvSpPr>
          <p:nvPr>
            <p:ph sz="quarter" idx="2"/>
          </p:nvPr>
        </p:nvSpPr>
        <p:spPr/>
        <p:txBody>
          <a:bodyPr/>
          <a:lstStyle/>
          <a:p>
            <a:r>
              <a:rPr lang="cs-CZ" dirty="0" smtClean="0"/>
              <a:t>jednoznačné-</a:t>
            </a:r>
            <a:r>
              <a:rPr lang="cs-CZ" dirty="0" err="1" smtClean="0"/>
              <a:t>vl.jméno</a:t>
            </a:r>
            <a:endParaRPr lang="cs-CZ" dirty="0" smtClean="0"/>
          </a:p>
          <a:p>
            <a:r>
              <a:rPr lang="cs-CZ" dirty="0" smtClean="0"/>
              <a:t>mnohoznačné</a:t>
            </a:r>
          </a:p>
          <a:p>
            <a:r>
              <a:rPr lang="cs-CZ" dirty="0" smtClean="0"/>
              <a:t>jednoznačné-od.název</a:t>
            </a:r>
          </a:p>
          <a:p>
            <a:r>
              <a:rPr lang="cs-CZ" dirty="0" smtClean="0"/>
              <a:t>jednoznačné-</a:t>
            </a:r>
            <a:r>
              <a:rPr lang="cs-CZ" dirty="0" err="1" smtClean="0"/>
              <a:t>citosl</a:t>
            </a:r>
            <a:r>
              <a:rPr lang="cs-CZ" dirty="0" smtClean="0"/>
              <a:t>.</a:t>
            </a:r>
          </a:p>
          <a:p>
            <a:r>
              <a:rPr lang="cs-CZ" dirty="0" smtClean="0"/>
              <a:t>mnohoznačné</a:t>
            </a:r>
          </a:p>
          <a:p>
            <a:r>
              <a:rPr lang="cs-CZ" dirty="0" smtClean="0"/>
              <a:t>jednoznačné-</a:t>
            </a:r>
            <a:r>
              <a:rPr lang="cs-CZ" dirty="0" err="1" smtClean="0"/>
              <a:t>vl.jméno</a:t>
            </a:r>
            <a:endParaRPr lang="cs-CZ" dirty="0" smtClean="0"/>
          </a:p>
          <a:p>
            <a:r>
              <a:rPr lang="cs-CZ" dirty="0" smtClean="0"/>
              <a:t>mnohoznačné</a:t>
            </a:r>
          </a:p>
          <a:p>
            <a:r>
              <a:rPr lang="cs-CZ" dirty="0" smtClean="0"/>
              <a:t>jednoznačné</a:t>
            </a:r>
            <a:endParaRPr lang="cs-CZ" dirty="0"/>
          </a:p>
        </p:txBody>
      </p:sp>
      <p:sp>
        <p:nvSpPr>
          <p:cNvPr id="6" name="Obdélník 5"/>
          <p:cNvSpPr/>
          <p:nvPr/>
        </p:nvSpPr>
        <p:spPr>
          <a:xfrm>
            <a:off x="4929190" y="1643050"/>
            <a:ext cx="3929090" cy="4572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 name="Obrázek 6" descr="MB900097765.JPG"/>
          <p:cNvPicPr>
            <a:picLocks noChangeAspect="1"/>
          </p:cNvPicPr>
          <p:nvPr/>
        </p:nvPicPr>
        <p:blipFill>
          <a:blip r:embed="rId2"/>
          <a:stretch>
            <a:fillRect/>
          </a:stretch>
        </p:blipFill>
        <p:spPr>
          <a:xfrm>
            <a:off x="5929322" y="2928934"/>
            <a:ext cx="1828800" cy="1828800"/>
          </a:xfrm>
          <a:prstGeom prst="rect">
            <a:avLst/>
          </a:prstGeom>
        </p:spPr>
      </p:pic>
    </p:spTree>
  </p:cSld>
  <p:clrMapOvr>
    <a:masterClrMapping/>
  </p:clrMapOvr>
  <p:transition>
    <p:pull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4" presetClass="exit" presetSubtype="10" fill="hold" nodeType="withEffect">
                                  <p:stCondLst>
                                    <p:cond delay="0"/>
                                  </p:stCondLst>
                                  <p:childTnLst>
                                    <p:animEffect transition="out" filter="randombar(horizontal)">
                                      <p:cBhvr>
                                        <p:cTn id="9" dur="500"/>
                                        <p:tgtEl>
                                          <p:spTgt spid="7"/>
                                        </p:tgtEl>
                                      </p:cBhvr>
                                    </p:animEffect>
                                    <p:set>
                                      <p:cBhvr>
                                        <p:cTn id="10"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Pokus se určit základní a některé druhotné významy slov:</a:t>
            </a:r>
            <a:endParaRPr lang="cs-CZ" dirty="0"/>
          </a:p>
        </p:txBody>
      </p:sp>
      <p:sp>
        <p:nvSpPr>
          <p:cNvPr id="5" name="Zástupný symbol pro obsah 4"/>
          <p:cNvSpPr>
            <a:spLocks noGrp="1"/>
          </p:cNvSpPr>
          <p:nvPr>
            <p:ph sz="quarter" idx="1"/>
          </p:nvPr>
        </p:nvSpPr>
        <p:spPr/>
        <p:txBody>
          <a:bodyPr/>
          <a:lstStyle/>
          <a:p>
            <a:r>
              <a:rPr lang="cs-CZ" dirty="0" smtClean="0"/>
              <a:t>                          ROZDRTIT</a:t>
            </a:r>
          </a:p>
          <a:p>
            <a:endParaRPr lang="cs-CZ" dirty="0" smtClean="0"/>
          </a:p>
          <a:p>
            <a:endParaRPr lang="cs-CZ" dirty="0" smtClean="0"/>
          </a:p>
          <a:p>
            <a:endParaRPr lang="cs-CZ" dirty="0" smtClean="0"/>
          </a:p>
          <a:p>
            <a:r>
              <a:rPr lang="cs-CZ" dirty="0" smtClean="0"/>
              <a:t>                         OSTRÝ</a:t>
            </a:r>
          </a:p>
          <a:p>
            <a:endParaRPr lang="cs-CZ" dirty="0" smtClean="0"/>
          </a:p>
          <a:p>
            <a:endParaRPr lang="cs-CZ" dirty="0" smtClean="0"/>
          </a:p>
          <a:p>
            <a:r>
              <a:rPr lang="cs-CZ" dirty="0" smtClean="0"/>
              <a:t>                         LIST</a:t>
            </a:r>
          </a:p>
          <a:p>
            <a:endParaRPr lang="cs-CZ" dirty="0"/>
          </a:p>
        </p:txBody>
      </p:sp>
      <p:sp>
        <p:nvSpPr>
          <p:cNvPr id="6" name="Elipsa 5"/>
          <p:cNvSpPr/>
          <p:nvPr/>
        </p:nvSpPr>
        <p:spPr>
          <a:xfrm>
            <a:off x="1000100" y="1928802"/>
            <a:ext cx="2500330" cy="1143008"/>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rozbít na kousky</a:t>
            </a:r>
            <a:endParaRPr lang="cs-CZ" sz="2400" dirty="0">
              <a:solidFill>
                <a:schemeClr val="tx1"/>
              </a:solidFill>
            </a:endParaRPr>
          </a:p>
        </p:txBody>
      </p:sp>
      <p:sp>
        <p:nvSpPr>
          <p:cNvPr id="7" name="Elipsa 6"/>
          <p:cNvSpPr/>
          <p:nvPr/>
        </p:nvSpPr>
        <p:spPr>
          <a:xfrm>
            <a:off x="5357818" y="1857364"/>
            <a:ext cx="2500330" cy="1143008"/>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výrazně zvítězit ve sportu</a:t>
            </a:r>
            <a:endParaRPr lang="cs-CZ" sz="2400" dirty="0">
              <a:solidFill>
                <a:schemeClr val="tx1"/>
              </a:solidFill>
            </a:endParaRPr>
          </a:p>
        </p:txBody>
      </p:sp>
      <p:sp>
        <p:nvSpPr>
          <p:cNvPr id="8" name="Elipsa 7"/>
          <p:cNvSpPr/>
          <p:nvPr/>
        </p:nvSpPr>
        <p:spPr>
          <a:xfrm>
            <a:off x="928662" y="3500438"/>
            <a:ext cx="2500330" cy="1143008"/>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mít ostrou hranu</a:t>
            </a:r>
            <a:endParaRPr lang="cs-CZ" sz="2400" dirty="0">
              <a:solidFill>
                <a:schemeClr val="tx1"/>
              </a:solidFill>
            </a:endParaRPr>
          </a:p>
        </p:txBody>
      </p:sp>
      <p:sp>
        <p:nvSpPr>
          <p:cNvPr id="9" name="Elipsa 8"/>
          <p:cNvSpPr/>
          <p:nvPr/>
        </p:nvSpPr>
        <p:spPr>
          <a:xfrm>
            <a:off x="6643670" y="3429000"/>
            <a:ext cx="2500330" cy="1143008"/>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ostré tempo,ostrá chuť</a:t>
            </a:r>
            <a:endParaRPr lang="cs-CZ" sz="2400" dirty="0">
              <a:solidFill>
                <a:schemeClr val="tx1"/>
              </a:solidFill>
            </a:endParaRPr>
          </a:p>
        </p:txBody>
      </p:sp>
      <p:sp>
        <p:nvSpPr>
          <p:cNvPr id="10" name="Elipsa 9"/>
          <p:cNvSpPr/>
          <p:nvPr/>
        </p:nvSpPr>
        <p:spPr>
          <a:xfrm>
            <a:off x="4500562" y="4000504"/>
            <a:ext cx="2500330" cy="1143008"/>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ostré světlo, ostrá kritika</a:t>
            </a:r>
            <a:endParaRPr lang="cs-CZ" sz="2400" dirty="0">
              <a:solidFill>
                <a:schemeClr val="tx1"/>
              </a:solidFill>
            </a:endParaRPr>
          </a:p>
        </p:txBody>
      </p:sp>
      <p:sp>
        <p:nvSpPr>
          <p:cNvPr id="11" name="Elipsa 10"/>
          <p:cNvSpPr/>
          <p:nvPr/>
        </p:nvSpPr>
        <p:spPr>
          <a:xfrm>
            <a:off x="4286248" y="5357826"/>
            <a:ext cx="2500330" cy="1143008"/>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stránka        v knize</a:t>
            </a:r>
            <a:endParaRPr lang="cs-CZ" sz="2400" dirty="0">
              <a:solidFill>
                <a:schemeClr val="tx1"/>
              </a:solidFill>
            </a:endParaRPr>
          </a:p>
        </p:txBody>
      </p:sp>
      <p:sp>
        <p:nvSpPr>
          <p:cNvPr id="12" name="Elipsa 11"/>
          <p:cNvSpPr/>
          <p:nvPr/>
        </p:nvSpPr>
        <p:spPr>
          <a:xfrm>
            <a:off x="928662" y="5286388"/>
            <a:ext cx="2500330" cy="1143008"/>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část rostliny</a:t>
            </a:r>
            <a:endParaRPr lang="cs-CZ" sz="2400" dirty="0">
              <a:solidFill>
                <a:schemeClr val="tx1"/>
              </a:solidFill>
            </a:endParaRPr>
          </a:p>
        </p:txBody>
      </p:sp>
      <p:sp>
        <p:nvSpPr>
          <p:cNvPr id="13" name="Elipsa 12"/>
          <p:cNvSpPr/>
          <p:nvPr/>
        </p:nvSpPr>
        <p:spPr>
          <a:xfrm>
            <a:off x="6643670" y="5143512"/>
            <a:ext cx="2500330" cy="1143008"/>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část pily, kterou řežeme</a:t>
            </a:r>
            <a:endParaRPr lang="cs-CZ" sz="2400" dirty="0">
              <a:solidFill>
                <a:schemeClr val="tx1"/>
              </a:solidFill>
            </a:endParaRPr>
          </a:p>
        </p:txBody>
      </p:sp>
    </p:spTree>
  </p:cSld>
  <p:clrMapOvr>
    <a:masterClrMapping/>
  </p:clrMapOvr>
  <p:transition>
    <p:pull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0-#ppt_w/2"/>
                                          </p:val>
                                        </p:tav>
                                        <p:tav tm="100000">
                                          <p:val>
                                            <p:strVal val="#ppt_x"/>
                                          </p:val>
                                        </p:tav>
                                      </p:tavLst>
                                    </p:anim>
                                    <p:anim calcmode="lin" valueType="num">
                                      <p:cBhvr additive="base">
                                        <p:cTn id="20"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1+#ppt_w/2"/>
                                          </p:val>
                                        </p:tav>
                                        <p:tav tm="100000">
                                          <p:val>
                                            <p:strVal val="#ppt_x"/>
                                          </p:val>
                                        </p:tav>
                                      </p:tavLst>
                                    </p:anim>
                                    <p:anim calcmode="lin" valueType="num">
                                      <p:cBhvr additive="base">
                                        <p:cTn id="26"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0-#ppt_w/2"/>
                                          </p:val>
                                        </p:tav>
                                        <p:tav tm="100000">
                                          <p:val>
                                            <p:strVal val="#ppt_x"/>
                                          </p:val>
                                        </p:tav>
                                      </p:tavLst>
                                    </p:anim>
                                    <p:anim calcmode="lin" valueType="num">
                                      <p:cBhvr additive="base">
                                        <p:cTn id="38"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1+#ppt_w/2"/>
                                          </p:val>
                                        </p:tav>
                                        <p:tav tm="100000">
                                          <p:val>
                                            <p:strVal val="#ppt_x"/>
                                          </p:val>
                                        </p:tav>
                                      </p:tavLst>
                                    </p:anim>
                                    <p:anim calcmode="lin" valueType="num">
                                      <p:cBhvr additive="base">
                                        <p:cTn id="44"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additive="base">
                                        <p:cTn id="49" dur="500" fill="hold"/>
                                        <p:tgtEl>
                                          <p:spTgt spid="13"/>
                                        </p:tgtEl>
                                        <p:attrNameLst>
                                          <p:attrName>ppt_x</p:attrName>
                                        </p:attrNameLst>
                                      </p:cBhvr>
                                      <p:tavLst>
                                        <p:tav tm="0">
                                          <p:val>
                                            <p:strVal val="1+#ppt_w/2"/>
                                          </p:val>
                                        </p:tav>
                                        <p:tav tm="100000">
                                          <p:val>
                                            <p:strVal val="#ppt_x"/>
                                          </p:val>
                                        </p:tav>
                                      </p:tavLst>
                                    </p:anim>
                                    <p:anim calcmode="lin" valueType="num">
                                      <p:cBhvr additive="base">
                                        <p:cTn id="50"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sz="quarter" idx="1"/>
          </p:nvPr>
        </p:nvSpPr>
        <p:spPr/>
        <p:txBody>
          <a:bodyPr/>
          <a:lstStyle/>
          <a:p>
            <a:r>
              <a:rPr lang="cs-CZ" dirty="0" smtClean="0"/>
              <a:t>Ve výukovém materiálu byly použity  </a:t>
            </a:r>
            <a:r>
              <a:rPr lang="cs-CZ" smtClean="0"/>
              <a:t>kliparty         z </a:t>
            </a:r>
            <a:r>
              <a:rPr lang="cs-CZ" dirty="0" smtClean="0"/>
              <a:t>programu MS Word 2010 od firmy </a:t>
            </a:r>
            <a:r>
              <a:rPr lang="cs-CZ" u="sng" dirty="0" smtClean="0">
                <a:hlinkClick r:id="rId2"/>
              </a:rPr>
              <a:t>www.</a:t>
            </a:r>
            <a:r>
              <a:rPr lang="cs-CZ" u="sng" dirty="0" err="1" smtClean="0">
                <a:hlinkClick r:id="rId2"/>
              </a:rPr>
              <a:t>microsoft.com</a:t>
            </a:r>
            <a:r>
              <a:rPr lang="cs-CZ" dirty="0" smtClean="0"/>
              <a:t>. Na tento software máme zakoupenou licenci. </a:t>
            </a:r>
          </a:p>
          <a:p>
            <a:endParaRPr lang="cs-CZ" dirty="0"/>
          </a:p>
        </p:txBody>
      </p:sp>
    </p:spTree>
  </p:cSld>
  <p:clrMapOvr>
    <a:masterClrMapping/>
  </p:clrMapOvr>
  <p:transition>
    <p:pull dir="u"/>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586</TotalTime>
  <Words>405</Words>
  <Application>Microsoft Office PowerPoint</Application>
  <PresentationFormat>Předvádění na obrazovce (4:3)</PresentationFormat>
  <Paragraphs>90</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Medián</vt:lpstr>
      <vt:lpstr>Snímek 1</vt:lpstr>
      <vt:lpstr>Anotace</vt:lpstr>
      <vt:lpstr>VÝZNAM SLOV</vt:lpstr>
      <vt:lpstr>SOUSLOVÍ</vt:lpstr>
      <vt:lpstr>Nahraď sousloví jednoslovným výrazem:</vt:lpstr>
      <vt:lpstr>SLOVA JEDNOZNAČNÁ</vt:lpstr>
      <vt:lpstr>SLOVA MNOHOZNAČNÁ</vt:lpstr>
      <vt:lpstr>DRUHOTNÉ VÝZNAMY MNOHOZNAČNÝCH SLOV</vt:lpstr>
      <vt:lpstr>Urči slova jednoznačná                           a mnohoznačná:</vt:lpstr>
      <vt:lpstr>Pokus se určit základní a některé druhotné významy slov:</vt:lpstr>
      <vt:lpstr>POUŽITÉ ZDROJE:</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Your User Name</cp:lastModifiedBy>
  <cp:revision>83</cp:revision>
  <dcterms:created xsi:type="dcterms:W3CDTF">2011-06-20T10:40:08Z</dcterms:created>
  <dcterms:modified xsi:type="dcterms:W3CDTF">2012-11-24T19:01:00Z</dcterms:modified>
</cp:coreProperties>
</file>