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61" r:id="rId5"/>
    <p:sldId id="262" r:id="rId6"/>
    <p:sldId id="263" r:id="rId7"/>
    <p:sldId id="264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FC3D4EF-4EBB-4025-B210-C20A7611A5F1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7C3A149-68D5-4A7A-A27F-39A3DF374A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35472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Matematika a její aplikace, Matematika, Číslo a početní operace, Římské číslice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Autor: Mgr. Marta Samlerová</a:t>
            </a:r>
            <a:br>
              <a:rPr lang="cs-CZ" sz="240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 VY_32_INOVACE_9/VI.SADA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286124"/>
            <a:ext cx="7406640" cy="1428760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žáky 5.ročníku, slouží   k výkladu učiva Římské číslice.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Období: září-prosinec 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Proč používáme k zápisu římské číslice? Najdi na </a:t>
            </a:r>
            <a:r>
              <a:rPr lang="cs-CZ" sz="3200" dirty="0" smtClean="0">
                <a:latin typeface="+mn-lt"/>
                <a:hlinkClick r:id="rId2"/>
              </a:rPr>
              <a:t>http://cs.wikipedia.org/wiki/Hlavn%C3%AD_strana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4533912"/>
          </a:xfrm>
        </p:spPr>
        <p:txBody>
          <a:bodyPr/>
          <a:lstStyle/>
          <a:p>
            <a:r>
              <a:rPr lang="cs-CZ" dirty="0" smtClean="0"/>
              <a:t>Římské číslice je způsob </a:t>
            </a:r>
            <a:r>
              <a:rPr lang="cs-CZ" dirty="0" smtClean="0">
                <a:solidFill>
                  <a:srgbClr val="FF0000"/>
                </a:solidFill>
              </a:rPr>
              <a:t>zápisu čísel pomocí</a:t>
            </a:r>
            <a:r>
              <a:rPr lang="cs-CZ" dirty="0" smtClean="0"/>
              <a:t> písmen </a:t>
            </a:r>
            <a:r>
              <a:rPr lang="cs-CZ" dirty="0" smtClean="0">
                <a:solidFill>
                  <a:srgbClr val="FF0000"/>
                </a:solidFill>
              </a:rPr>
              <a:t>abecedy</a:t>
            </a:r>
            <a:r>
              <a:rPr lang="cs-CZ" dirty="0" smtClean="0"/>
              <a:t>. Dnes se tento způsob zápisu čísel používá jen výjimečně.</a:t>
            </a:r>
          </a:p>
          <a:p>
            <a:endParaRPr lang="cs-CZ" dirty="0" smtClean="0"/>
          </a:p>
          <a:p>
            <a:r>
              <a:rPr lang="nn-NO" dirty="0" smtClean="0"/>
              <a:t>I = 1</a:t>
            </a:r>
            <a:r>
              <a:rPr lang="cs-CZ" dirty="0" smtClean="0"/>
              <a:t>                   </a:t>
            </a:r>
            <a:r>
              <a:rPr lang="nn-NO" dirty="0" smtClean="0"/>
              <a:t> C = 100 </a:t>
            </a:r>
            <a:endParaRPr lang="cs-CZ" dirty="0" smtClean="0"/>
          </a:p>
          <a:p>
            <a:r>
              <a:rPr lang="nn-NO" dirty="0" smtClean="0"/>
              <a:t>V = 5</a:t>
            </a:r>
            <a:r>
              <a:rPr lang="cs-CZ" dirty="0" smtClean="0"/>
              <a:t>                   </a:t>
            </a:r>
            <a:r>
              <a:rPr lang="nn-NO" dirty="0" smtClean="0"/>
              <a:t>D = 500 </a:t>
            </a:r>
            <a:endParaRPr lang="cs-CZ" dirty="0" smtClean="0"/>
          </a:p>
          <a:p>
            <a:r>
              <a:rPr lang="nn-NO" dirty="0" smtClean="0"/>
              <a:t>X = 10</a:t>
            </a:r>
            <a:r>
              <a:rPr lang="cs-CZ" dirty="0" smtClean="0"/>
              <a:t>                 </a:t>
            </a:r>
            <a:r>
              <a:rPr lang="nn-NO" dirty="0" smtClean="0"/>
              <a:t>M = 1000</a:t>
            </a:r>
            <a:endParaRPr lang="cs-CZ" dirty="0" smtClean="0"/>
          </a:p>
          <a:p>
            <a:r>
              <a:rPr lang="nn-NO" dirty="0" smtClean="0"/>
              <a:t>L = 50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Kdy římské číslice používáme? Najdi na </a:t>
            </a:r>
            <a:r>
              <a:rPr lang="cs-CZ" sz="3200" dirty="0" smtClean="0">
                <a:latin typeface="+mn-lt"/>
                <a:hlinkClick r:id="rId2"/>
              </a:rPr>
              <a:t>http://cs.wikipedia.org/wiki/Hlavn%C3%AD_strana</a:t>
            </a:r>
            <a:r>
              <a:rPr lang="cs-CZ" sz="3200" dirty="0" smtClean="0">
                <a:latin typeface="+mn-lt"/>
              </a:rPr>
              <a:t> 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1928826"/>
          </a:xfrm>
        </p:spPr>
        <p:txBody>
          <a:bodyPr/>
          <a:lstStyle/>
          <a:p>
            <a:r>
              <a:rPr lang="cs-CZ" dirty="0" smtClean="0"/>
              <a:t>Římské číslice se používají dodnes. Číslují se jimi knihy, filmy, sportovní události, historické události, století atd.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3429000"/>
            <a:ext cx="3257560" cy="3257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58272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Jaká jsou pravidla pro práci s římskými čísly.Najdi </a:t>
            </a:r>
            <a:r>
              <a:rPr lang="cs-CZ" sz="3200" dirty="0" smtClean="0">
                <a:hlinkClick r:id="rId2"/>
              </a:rPr>
              <a:t>http://cs.wikipedia.org/wiki/Hlavn%C3%AD_strana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57364"/>
            <a:ext cx="7498080" cy="4391036"/>
          </a:xfrm>
        </p:spPr>
        <p:txBody>
          <a:bodyPr>
            <a:normAutofit/>
          </a:bodyPr>
          <a:lstStyle/>
          <a:p>
            <a:r>
              <a:rPr lang="cs-CZ" dirty="0" smtClean="0"/>
              <a:t>Spojováním a opakováním základních symbolů lze zapisovat i větší čísla. </a:t>
            </a:r>
          </a:p>
          <a:p>
            <a:r>
              <a:rPr lang="cs-CZ" dirty="0" smtClean="0"/>
              <a:t>Př.: MMCXII=1000+1000+100+10+1+1=</a:t>
            </a:r>
            <a:r>
              <a:rPr lang="cs-CZ" dirty="0" smtClean="0">
                <a:solidFill>
                  <a:srgbClr val="FF0000"/>
                </a:solidFill>
              </a:rPr>
              <a:t>2112</a:t>
            </a:r>
          </a:p>
          <a:p>
            <a:endParaRPr lang="cs-CZ" dirty="0" smtClean="0"/>
          </a:p>
          <a:p>
            <a:r>
              <a:rPr lang="cs-CZ" dirty="0" smtClean="0"/>
              <a:t>Větší číslice vždy předcházejí menším. </a:t>
            </a:r>
          </a:p>
          <a:p>
            <a:r>
              <a:rPr lang="cs-CZ" dirty="0" smtClean="0"/>
              <a:t>Př.: CII = 100 + 1 + </a:t>
            </a:r>
            <a:r>
              <a:rPr lang="cs-CZ" dirty="0" err="1" smtClean="0"/>
              <a:t>1</a:t>
            </a:r>
            <a:r>
              <a:rPr lang="cs-CZ" dirty="0" smtClean="0"/>
              <a:t> = </a:t>
            </a:r>
            <a:r>
              <a:rPr lang="cs-CZ" dirty="0" smtClean="0">
                <a:solidFill>
                  <a:srgbClr val="FF0000"/>
                </a:solidFill>
              </a:rPr>
              <a:t>102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5112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Zkus převést na římské číslice.</a:t>
            </a:r>
            <a:br>
              <a:rPr lang="cs-CZ" sz="3200" dirty="0" smtClean="0"/>
            </a:br>
            <a:r>
              <a:rPr lang="cs-CZ" sz="3200" dirty="0" smtClean="0"/>
              <a:t>6, 173, 1822, 2011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000240"/>
            <a:ext cx="7065482" cy="4248160"/>
          </a:xfrm>
        </p:spPr>
        <p:txBody>
          <a:bodyPr/>
          <a:lstStyle/>
          <a:p>
            <a:r>
              <a:rPr lang="cs-CZ" dirty="0" smtClean="0"/>
              <a:t>6 je </a:t>
            </a:r>
            <a:r>
              <a:rPr lang="cs-CZ" dirty="0" smtClean="0">
                <a:solidFill>
                  <a:srgbClr val="FF0000"/>
                </a:solidFill>
              </a:rPr>
              <a:t>VI</a:t>
            </a:r>
            <a:r>
              <a:rPr lang="cs-CZ" dirty="0" smtClean="0"/>
              <a:t> </a:t>
            </a:r>
          </a:p>
          <a:p>
            <a:r>
              <a:rPr lang="cs-CZ" dirty="0" smtClean="0"/>
              <a:t>173 je </a:t>
            </a:r>
            <a:r>
              <a:rPr lang="cs-CZ" dirty="0" smtClean="0">
                <a:solidFill>
                  <a:srgbClr val="FF0000"/>
                </a:solidFill>
              </a:rPr>
              <a:t>CLXXIII</a:t>
            </a:r>
            <a:r>
              <a:rPr lang="cs-CZ" dirty="0" smtClean="0"/>
              <a:t> </a:t>
            </a:r>
          </a:p>
          <a:p>
            <a:r>
              <a:rPr lang="cs-CZ" dirty="0" smtClean="0"/>
              <a:t> 1822 je </a:t>
            </a:r>
            <a:r>
              <a:rPr lang="cs-CZ" dirty="0" smtClean="0">
                <a:solidFill>
                  <a:srgbClr val="FF0000"/>
                </a:solidFill>
              </a:rPr>
              <a:t>MDCCCXXII</a:t>
            </a:r>
            <a:r>
              <a:rPr lang="cs-CZ" dirty="0" smtClean="0"/>
              <a:t> </a:t>
            </a:r>
          </a:p>
          <a:p>
            <a:r>
              <a:rPr lang="cs-CZ" dirty="0" smtClean="0"/>
              <a:t>2011 je </a:t>
            </a:r>
            <a:r>
              <a:rPr lang="cs-CZ" dirty="0" smtClean="0">
                <a:solidFill>
                  <a:srgbClr val="FF0000"/>
                </a:solidFill>
              </a:rPr>
              <a:t>MMIX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Zvládli jste to?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Převeď římské číslice – DLXII, MMXX, DCXLIII.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909894"/>
          </a:xfrm>
        </p:spPr>
        <p:txBody>
          <a:bodyPr>
            <a:normAutofit/>
          </a:bodyPr>
          <a:lstStyle/>
          <a:p>
            <a:r>
              <a:rPr lang="cs-CZ" dirty="0" smtClean="0"/>
              <a:t>DLXII – 562</a:t>
            </a:r>
          </a:p>
          <a:p>
            <a:endParaRPr lang="cs-CZ" dirty="0" smtClean="0"/>
          </a:p>
          <a:p>
            <a:r>
              <a:rPr lang="cs-CZ" dirty="0" smtClean="0"/>
              <a:t>MMXX – 2020</a:t>
            </a:r>
          </a:p>
          <a:p>
            <a:endParaRPr lang="cs-CZ" dirty="0" smtClean="0"/>
          </a:p>
          <a:p>
            <a:r>
              <a:rPr lang="cs-CZ" dirty="0" smtClean="0"/>
              <a:t>DCXLIII - 643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3786190"/>
            <a:ext cx="2543180" cy="2543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 jedna pomůcka na závěr.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285860"/>
            <a:ext cx="7708392" cy="4767282"/>
          </a:xfrm>
        </p:spPr>
        <p:txBody>
          <a:bodyPr>
            <a:normAutofit/>
          </a:bodyPr>
          <a:lstStyle/>
          <a:p>
            <a:r>
              <a:rPr lang="cs-CZ" dirty="0" smtClean="0"/>
              <a:t>pomůcka </a:t>
            </a:r>
            <a:r>
              <a:rPr lang="cs-CZ" dirty="0" smtClean="0">
                <a:solidFill>
                  <a:srgbClr val="FF0000"/>
                </a:solidFill>
              </a:rPr>
              <a:t>Ivan Vedl Xenii Lesní Cestou Do Města</a:t>
            </a:r>
            <a:r>
              <a:rPr lang="cs-CZ" dirty="0" smtClean="0"/>
              <a:t> (I = 1, V = 5, X = 10, L = 50, C = 100, D = 500, M = 1000).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Lev Couvá Do Manéže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002060"/>
                </a:solidFill>
              </a:rPr>
              <a:t>Letí Cihla Do Malty.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Pozpátku od 1000 </a:t>
            </a:r>
            <a:r>
              <a:rPr lang="cs-CZ" dirty="0" err="1" smtClean="0">
                <a:solidFill>
                  <a:srgbClr val="7030A0"/>
                </a:solidFill>
              </a:rPr>
              <a:t>MeDiCimbaL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LaCo</a:t>
            </a:r>
            <a:r>
              <a:rPr lang="cs-CZ" dirty="0" smtClean="0"/>
              <a:t> </a:t>
            </a:r>
            <a:r>
              <a:rPr lang="cs-CZ" dirty="0" err="1" smtClean="0"/>
              <a:t>DoMa</a:t>
            </a:r>
            <a:r>
              <a:rPr lang="cs-CZ" dirty="0" smtClean="0"/>
              <a:t> = LCDM</a:t>
            </a:r>
            <a:br>
              <a:rPr lang="cs-CZ" dirty="0" smtClean="0"/>
            </a:br>
            <a:r>
              <a:rPr lang="cs-CZ" dirty="0" err="1" smtClean="0"/>
              <a:t>LCDM</a:t>
            </a:r>
            <a:r>
              <a:rPr lang="cs-CZ" dirty="0" smtClean="0"/>
              <a:t> - LCD Monitor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4314820"/>
            <a:ext cx="2543180" cy="2543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</a:t>
            </a:r>
            <a:r>
              <a:rPr lang="cs-CZ" sz="3200" dirty="0" err="1" smtClean="0"/>
              <a:t>zdoje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552836"/>
          </a:xfrm>
        </p:spPr>
        <p:txBody>
          <a:bodyPr/>
          <a:lstStyle/>
          <a:p>
            <a:r>
              <a:rPr lang="cs-CZ" dirty="0" smtClean="0"/>
              <a:t>Obrázky </a:t>
            </a:r>
            <a:r>
              <a:rPr lang="cs-CZ" dirty="0" err="1" smtClean="0"/>
              <a:t>smajlíků</a:t>
            </a:r>
            <a:r>
              <a:rPr lang="cs-CZ" dirty="0" smtClean="0"/>
              <a:t>, a hodin byly použity z office.</a:t>
            </a:r>
            <a:r>
              <a:rPr lang="cs-CZ" dirty="0" err="1" smtClean="0"/>
              <a:t>microsoft.com</a:t>
            </a:r>
            <a:r>
              <a:rPr lang="cs-CZ" dirty="0" smtClean="0"/>
              <a:t>.</a:t>
            </a:r>
          </a:p>
          <a:p>
            <a:r>
              <a:rPr lang="cs-CZ" smtClean="0"/>
              <a:t>Citováno 1.10.2011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229200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88</TotalTime>
  <Words>260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Varnsdorf, Edisonova 2821, okres Děčín, příspěvková organizace Matematika a její aplikace, Matematika, Číslo a početní operace, Římské číslice Autor: Mgr. Marta Samlerová Název materiálu:  VY_32_INOVACE_9/VI.SADA</vt:lpstr>
      <vt:lpstr>Proč používáme k zápisu římské číslice? Najdi na http://cs.wikipedia.org/wiki/Hlavn%C3%AD_strana </vt:lpstr>
      <vt:lpstr>Kdy římské číslice používáme? Najdi na http://cs.wikipedia.org/wiki/Hlavn%C3%AD_strana  </vt:lpstr>
      <vt:lpstr>Jaká jsou pravidla pro práci s římskými čísly.Najdi http://cs.wikipedia.org/wiki/Hlavn%C3%AD_strana  </vt:lpstr>
      <vt:lpstr>Zkus převést na římské číslice. 6, 173, 1822, 2011</vt:lpstr>
      <vt:lpstr>Převeď římské číslice – DLXII, MMXX, DCXLIII.</vt:lpstr>
      <vt:lpstr>A jedna pomůcka na závěr.</vt:lpstr>
      <vt:lpstr>Použité zdoje: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Matematika a její aplikace, Matematika, Římské číslice Autor: Mgr. Marta Samlerová Název materiálu:  VY_32_INOVACE__10/VI.SADA</dc:title>
  <dc:creator>Marta</dc:creator>
  <cp:lastModifiedBy>Martin Králík</cp:lastModifiedBy>
  <cp:revision>13</cp:revision>
  <dcterms:created xsi:type="dcterms:W3CDTF">2011-11-23T18:11:10Z</dcterms:created>
  <dcterms:modified xsi:type="dcterms:W3CDTF">2012-03-09T17:43:55Z</dcterms:modified>
</cp:coreProperties>
</file>