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62" r:id="rId4"/>
    <p:sldId id="263" r:id="rId5"/>
    <p:sldId id="264" r:id="rId6"/>
    <p:sldId id="265" r:id="rId7"/>
  </p:sldIdLst>
  <p:sldSz cx="9144000" cy="6858000" type="screen4x3"/>
  <p:notesSz cx="6858000" cy="97345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VY_32_INOVACE_16_Český jazyk pro 8.ročník_Antonyma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Eva Sixtová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Téma:Antonyma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69917E3D-AD09-4A50-931F-9EAB525419C5}">
      <dgm:prSet/>
      <dgm:spPr/>
      <dgm:t>
        <a:bodyPr/>
        <a:lstStyle/>
        <a:p>
          <a:r>
            <a:rPr lang="cs-CZ" dirty="0" smtClean="0"/>
            <a:t>Vytvořeno: srpen 2012</a:t>
          </a:r>
          <a:endParaRPr lang="cs-CZ" dirty="0"/>
        </a:p>
      </dgm:t>
    </dgm:pt>
    <dgm:pt modelId="{114C2062-6649-4B78-B997-30B72E676ED6}" type="parTrans" cxnId="{AB2C5C31-9B08-420D-9A2B-3449FD97C3DF}">
      <dgm:prSet/>
      <dgm:spPr/>
      <dgm:t>
        <a:bodyPr/>
        <a:lstStyle/>
        <a:p>
          <a:endParaRPr lang="cs-CZ"/>
        </a:p>
      </dgm:t>
    </dgm:pt>
    <dgm:pt modelId="{B7C108C7-3C46-473A-A459-1E2A5050CA72}" type="sibTrans" cxnId="{AB2C5C31-9B08-420D-9A2B-3449FD97C3DF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D30BFEF7-D59E-4DA2-87F6-F4CEFC265CB1}" type="pres">
      <dgm:prSet presAssocID="{69917E3D-AD09-4A50-931F-9EAB525419C5}" presName="vertSpace6" presStyleLbl="node1" presStyleIdx="4" presStyleCnt="6"/>
      <dgm:spPr/>
    </dgm:pt>
    <dgm:pt modelId="{D609469F-FF50-4156-A583-615CA7E9DAED}" type="pres">
      <dgm:prSet presAssocID="{69917E3D-AD09-4A50-931F-9EAB525419C5}" presName="circle6" presStyleLbl="node1" presStyleIdx="5" presStyleCnt="6"/>
      <dgm:spPr/>
    </dgm:pt>
    <dgm:pt modelId="{D02B2AAB-E194-4BCA-8269-68043D6E4140}" type="pres">
      <dgm:prSet presAssocID="{69917E3D-AD09-4A50-931F-9EAB525419C5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B795565-43DB-4B49-B1B7-E41138D89E1A}" type="pres">
      <dgm:prSet presAssocID="{69917E3D-AD09-4A50-931F-9EAB525419C5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7BEA284-F26A-436E-AE37-053154FCE27F}" type="presOf" srcId="{69917E3D-AD09-4A50-931F-9EAB525419C5}" destId="{D02B2AAB-E194-4BCA-8269-68043D6E4140}" srcOrd="0" destOrd="0" presId="urn:microsoft.com/office/officeart/2005/8/layout/target3"/>
    <dgm:cxn modelId="{F51B7F2F-8014-4442-A965-C12FBEFBFC57}" type="presOf" srcId="{69917E3D-AD09-4A50-931F-9EAB525419C5}" destId="{FB795565-43DB-4B49-B1B7-E41138D89E1A}" srcOrd="1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AB2C5C31-9B08-420D-9A2B-3449FD97C3DF}" srcId="{757F3AB3-0718-4624-B441-E567A8F0AB56}" destId="{69917E3D-AD09-4A50-931F-9EAB525419C5}" srcOrd="5" destOrd="0" parTransId="{114C2062-6649-4B78-B997-30B72E676ED6}" sibTransId="{B7C108C7-3C46-473A-A459-1E2A5050CA72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6DE2CC7F-5723-40D8-853C-367F9A83976E}" type="presParOf" srcId="{333A1088-737F-45CB-B68E-254E46348037}" destId="{D30BFEF7-D59E-4DA2-87F6-F4CEFC265CB1}" srcOrd="15" destOrd="0" presId="urn:microsoft.com/office/officeart/2005/8/layout/target3"/>
    <dgm:cxn modelId="{2D1B95AA-D487-44CA-91C2-6BB5D863BA20}" type="presParOf" srcId="{333A1088-737F-45CB-B68E-254E46348037}" destId="{D609469F-FF50-4156-A583-615CA7E9DAED}" srcOrd="16" destOrd="0" presId="urn:microsoft.com/office/officeart/2005/8/layout/target3"/>
    <dgm:cxn modelId="{C9F44F60-1658-48AB-82BD-C6BDA5CC851B}" type="presParOf" srcId="{333A1088-737F-45CB-B68E-254E46348037}" destId="{D02B2AAB-E194-4BCA-8269-68043D6E4140}" srcOrd="17" destOrd="0" presId="urn:microsoft.com/office/officeart/2005/8/layout/target3"/>
    <dgm:cxn modelId="{13CDA376-51CC-43A4-BB28-D68FA4900018}" type="presParOf" srcId="{333A1088-737F-45CB-B68E-254E46348037}" destId="{AED2198E-93D5-4001-81B4-73124B309672}" srcOrd="18" destOrd="0" presId="urn:microsoft.com/office/officeart/2005/8/layout/target3"/>
    <dgm:cxn modelId="{43CC709B-1745-47B2-8A06-E8380F06E8A9}" type="presParOf" srcId="{333A1088-737F-45CB-B68E-254E46348037}" destId="{2BE915AB-18AA-4053-B92C-3BFC9ED204BB}" srcOrd="19" destOrd="0" presId="urn:microsoft.com/office/officeart/2005/8/layout/target3"/>
    <dgm:cxn modelId="{23FB4463-6545-4245-B514-AB668D3F89F0}" type="presParOf" srcId="{333A1088-737F-45CB-B68E-254E46348037}" destId="{6BB5E863-4638-4E1D-BFDE-399D028AC4ED}" srcOrd="20" destOrd="0" presId="urn:microsoft.com/office/officeart/2005/8/layout/target3"/>
    <dgm:cxn modelId="{E511B6D4-0D10-4AEB-B5EF-3B249F5AA9AF}" type="presParOf" srcId="{333A1088-737F-45CB-B68E-254E46348037}" destId="{5A5FFA88-C948-4069-8E93-59FA12366E83}" srcOrd="21" destOrd="0" presId="urn:microsoft.com/office/officeart/2005/8/layout/target3"/>
    <dgm:cxn modelId="{5EB60369-FD44-46BF-8A70-216DE17A7A42}" type="presParOf" srcId="{333A1088-737F-45CB-B68E-254E46348037}" destId="{890E4F0B-2866-4A3F-A3C7-2A14B1797930}" srcOrd="22" destOrd="0" presId="urn:microsoft.com/office/officeart/2005/8/layout/target3"/>
    <dgm:cxn modelId="{D46099F2-D145-444D-B5EF-8461235E7D52}" type="presParOf" srcId="{333A1088-737F-45CB-B68E-254E46348037}" destId="{FB795565-43DB-4B49-B1B7-E41138D89E1A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42078" cy="274207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371039" y="0"/>
          <a:ext cx="5253696" cy="27420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ZŠ Týnec nad Labem</a:t>
          </a:r>
          <a:endParaRPr lang="cs-CZ" sz="1500" kern="1200" dirty="0"/>
        </a:p>
      </dsp:txBody>
      <dsp:txXfrm>
        <a:off x="1371039" y="0"/>
        <a:ext cx="5253696" cy="342760"/>
      </dsp:txXfrm>
    </dsp:sp>
    <dsp:sp modelId="{A52A0455-90FF-4808-ABD0-F02540D31D5A}">
      <dsp:nvSpPr>
        <dsp:cNvPr id="0" name=""/>
        <dsp:cNvSpPr/>
      </dsp:nvSpPr>
      <dsp:spPr>
        <a:xfrm>
          <a:off x="239932" y="342760"/>
          <a:ext cx="2262213" cy="22622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371039" y="342760"/>
          <a:ext cx="5253696" cy="22622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AUTOR: Mgr. Eva Sixtová</a:t>
          </a:r>
          <a:endParaRPr lang="cs-CZ" sz="1500" kern="1200" dirty="0"/>
        </a:p>
      </dsp:txBody>
      <dsp:txXfrm>
        <a:off x="1371039" y="342760"/>
        <a:ext cx="5253696" cy="342760"/>
      </dsp:txXfrm>
    </dsp:sp>
    <dsp:sp modelId="{313FC574-E1CD-4FB4-B054-0B805CE0447D}">
      <dsp:nvSpPr>
        <dsp:cNvPr id="0" name=""/>
        <dsp:cNvSpPr/>
      </dsp:nvSpPr>
      <dsp:spPr>
        <a:xfrm>
          <a:off x="479864" y="685521"/>
          <a:ext cx="1782348" cy="178234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371039" y="685521"/>
          <a:ext cx="5253696" cy="17823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VY_32_INOVACE_16_Český jazyk pro 7.ročník_Antonyma</a:t>
          </a:r>
          <a:endParaRPr lang="cs-CZ" sz="1500" kern="1200" dirty="0"/>
        </a:p>
      </dsp:txBody>
      <dsp:txXfrm>
        <a:off x="1371039" y="685521"/>
        <a:ext cx="5253696" cy="342757"/>
      </dsp:txXfrm>
    </dsp:sp>
    <dsp:sp modelId="{FFC9F71D-1B4F-4AD9-A4A6-86ADEFC8AF5C}">
      <dsp:nvSpPr>
        <dsp:cNvPr id="0" name=""/>
        <dsp:cNvSpPr/>
      </dsp:nvSpPr>
      <dsp:spPr>
        <a:xfrm>
          <a:off x="719795" y="1028279"/>
          <a:ext cx="1302487" cy="130248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371039" y="1028279"/>
          <a:ext cx="5253696" cy="13024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Téma:Antonyma</a:t>
          </a:r>
          <a:endParaRPr lang="cs-CZ" sz="1500" kern="1200" dirty="0"/>
        </a:p>
      </dsp:txBody>
      <dsp:txXfrm>
        <a:off x="1371039" y="1028279"/>
        <a:ext cx="5253696" cy="342760"/>
      </dsp:txXfrm>
    </dsp:sp>
    <dsp:sp modelId="{EE85B701-7295-41C0-BA7A-34D3756A2AE6}">
      <dsp:nvSpPr>
        <dsp:cNvPr id="0" name=""/>
        <dsp:cNvSpPr/>
      </dsp:nvSpPr>
      <dsp:spPr>
        <a:xfrm>
          <a:off x="959727" y="1371039"/>
          <a:ext cx="822622" cy="82262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371039" y="1371039"/>
          <a:ext cx="5253696" cy="82262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CZ.1.07/1.4.00/21.1921</a:t>
          </a:r>
          <a:endParaRPr lang="cs-CZ" sz="1500" kern="1200" dirty="0"/>
        </a:p>
      </dsp:txBody>
      <dsp:txXfrm>
        <a:off x="1371039" y="1371039"/>
        <a:ext cx="5253696" cy="342760"/>
      </dsp:txXfrm>
    </dsp:sp>
    <dsp:sp modelId="{D609469F-FF50-4156-A583-615CA7E9DAED}">
      <dsp:nvSpPr>
        <dsp:cNvPr id="0" name=""/>
        <dsp:cNvSpPr/>
      </dsp:nvSpPr>
      <dsp:spPr>
        <a:xfrm>
          <a:off x="1199660" y="1713800"/>
          <a:ext cx="342757" cy="3427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2B2AAB-E194-4BCA-8269-68043D6E4140}">
      <dsp:nvSpPr>
        <dsp:cNvPr id="0" name=""/>
        <dsp:cNvSpPr/>
      </dsp:nvSpPr>
      <dsp:spPr>
        <a:xfrm>
          <a:off x="1371039" y="1713800"/>
          <a:ext cx="5253696" cy="3427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smtClean="0"/>
            <a:t>Vytvořeno: srpen 2011</a:t>
          </a:r>
          <a:endParaRPr lang="cs-CZ" sz="1500" kern="1200" dirty="0"/>
        </a:p>
      </dsp:txBody>
      <dsp:txXfrm>
        <a:off x="1371039" y="1713800"/>
        <a:ext cx="5253696" cy="3427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plit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split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split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>
    <p:split dir="in"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V%C3%BDznam" TargetMode="External"/><Relationship Id="rId2" Type="http://schemas.openxmlformats.org/officeDocument/2006/relationships/hyperlink" Target="http://cs.wikipedia.org/wiki/Slovo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Citoslovce" TargetMode="External"/><Relationship Id="rId5" Type="http://schemas.openxmlformats.org/officeDocument/2006/relationships/hyperlink" Target="http://cs.wikipedia.org/wiki/%C4%8C%C3%ADslovky" TargetMode="External"/><Relationship Id="rId4" Type="http://schemas.openxmlformats.org/officeDocument/2006/relationships/hyperlink" Target="http://cs.wikipedia.org/wiki/Kontext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311743159"/>
              </p:ext>
            </p:extLst>
          </p:nvPr>
        </p:nvGraphicFramePr>
        <p:xfrm>
          <a:off x="2339752" y="714356"/>
          <a:ext cx="6624736" cy="2742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mtClean="0"/>
              <a:t>   </a:t>
            </a:r>
            <a:r>
              <a:rPr lang="cs-CZ" smtClean="0"/>
              <a:t>Učební </a:t>
            </a:r>
            <a:r>
              <a:rPr lang="cs-CZ" dirty="0" smtClean="0"/>
              <a:t>materiál je určen pro žáky 8. ročníku, slouží k procvičení antonym. Text je určen pro interaktivní tabuli. Žáci mohou pracovat do sešitu nebo na samostatné listy. Interaktivní tabule slouží ke zpětné kontrole.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ANTONYMA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Antonymum</a:t>
            </a:r>
            <a:r>
              <a:rPr lang="cs-CZ" dirty="0" smtClean="0"/>
              <a:t> , též </a:t>
            </a:r>
            <a:r>
              <a:rPr lang="cs-CZ" b="1" dirty="0" smtClean="0"/>
              <a:t>opozitum</a:t>
            </a:r>
            <a:r>
              <a:rPr lang="cs-CZ" dirty="0" smtClean="0"/>
              <a:t> označuje </a:t>
            </a:r>
            <a:r>
              <a:rPr lang="cs-CZ" dirty="0" smtClean="0">
                <a:hlinkClick r:id="rId2" action="ppaction://hlinkfile" tooltip="Slovo"/>
              </a:rPr>
              <a:t>slovo</a:t>
            </a:r>
            <a:r>
              <a:rPr lang="cs-CZ" dirty="0" smtClean="0"/>
              <a:t> opačného, protikladného </a:t>
            </a:r>
            <a:r>
              <a:rPr lang="cs-CZ" dirty="0" smtClean="0">
                <a:hlinkClick r:id="rId3" action="ppaction://hlinkfile" tooltip="Význam"/>
              </a:rPr>
              <a:t>významu</a:t>
            </a:r>
            <a:r>
              <a:rPr lang="cs-CZ" dirty="0" smtClean="0"/>
              <a:t>. Jedno slovo může mít více antonym s různými významy, podle toho v jakém </a:t>
            </a:r>
            <a:r>
              <a:rPr lang="cs-CZ" dirty="0" smtClean="0">
                <a:hlinkClick r:id="rId4" action="ppaction://hlinkfile" tooltip="Kontext"/>
              </a:rPr>
              <a:t>kontextu</a:t>
            </a:r>
            <a:r>
              <a:rPr lang="cs-CZ" dirty="0" smtClean="0"/>
              <a:t> a v jakém významu k antonymii dochází, popřípadě         ke kterému z více významů slova se vztahuje. Některá slova antonymní protějšek nemají (zejména </a:t>
            </a:r>
            <a:r>
              <a:rPr lang="cs-CZ" dirty="0" smtClean="0">
                <a:hlinkClick r:id="rId5" action="ppaction://hlinkfile" tooltip="Číslovky"/>
              </a:rPr>
              <a:t>číslovky</a:t>
            </a:r>
            <a:r>
              <a:rPr lang="cs-CZ" dirty="0" smtClean="0"/>
              <a:t> určité, </a:t>
            </a:r>
            <a:r>
              <a:rPr lang="cs-CZ" dirty="0" smtClean="0">
                <a:hlinkClick r:id="rId6" action="ppaction://hlinkfile" tooltip="Citoslovce"/>
              </a:rPr>
              <a:t>citoslovce</a:t>
            </a:r>
            <a:r>
              <a:rPr lang="cs-CZ" dirty="0" smtClean="0"/>
              <a:t>).</a:t>
            </a:r>
          </a:p>
          <a:p>
            <a:endParaRPr lang="cs-CZ" dirty="0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Utvoř antonyma: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začátek</a:t>
            </a:r>
          </a:p>
          <a:p>
            <a:endParaRPr lang="cs-CZ" dirty="0" smtClean="0"/>
          </a:p>
          <a:p>
            <a:r>
              <a:rPr lang="cs-CZ" dirty="0" smtClean="0"/>
              <a:t>široký</a:t>
            </a:r>
          </a:p>
          <a:p>
            <a:endParaRPr lang="cs-CZ" dirty="0" smtClean="0"/>
          </a:p>
          <a:p>
            <a:r>
              <a:rPr lang="cs-CZ" dirty="0" smtClean="0"/>
              <a:t>ne</a:t>
            </a:r>
          </a:p>
          <a:p>
            <a:endParaRPr lang="cs-CZ" dirty="0" smtClean="0"/>
          </a:p>
          <a:p>
            <a:r>
              <a:rPr lang="cs-CZ" dirty="0" smtClean="0"/>
              <a:t>bdít</a:t>
            </a:r>
          </a:p>
          <a:p>
            <a:endParaRPr lang="cs-CZ" dirty="0" smtClean="0"/>
          </a:p>
          <a:p>
            <a:r>
              <a:rPr lang="cs-CZ" dirty="0" smtClean="0"/>
              <a:t>hořký</a:t>
            </a:r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klesat</a:t>
            </a:r>
          </a:p>
          <a:p>
            <a:endParaRPr lang="cs-CZ" dirty="0" smtClean="0"/>
          </a:p>
          <a:p>
            <a:r>
              <a:rPr lang="cs-CZ" dirty="0" smtClean="0"/>
              <a:t>tupý</a:t>
            </a:r>
          </a:p>
          <a:p>
            <a:endParaRPr lang="cs-CZ" dirty="0" smtClean="0"/>
          </a:p>
          <a:p>
            <a:r>
              <a:rPr lang="cs-CZ" dirty="0" smtClean="0"/>
              <a:t>noc</a:t>
            </a:r>
          </a:p>
          <a:p>
            <a:endParaRPr lang="cs-CZ" dirty="0" smtClean="0"/>
          </a:p>
          <a:p>
            <a:r>
              <a:rPr lang="cs-CZ" dirty="0" smtClean="0"/>
              <a:t>teplo</a:t>
            </a:r>
          </a:p>
          <a:p>
            <a:endParaRPr lang="cs-CZ" dirty="0" smtClean="0"/>
          </a:p>
          <a:p>
            <a:r>
              <a:rPr lang="cs-CZ" dirty="0" smtClean="0"/>
              <a:t>nic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2214546" y="1571612"/>
            <a:ext cx="1857388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konec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928794" y="3643314"/>
            <a:ext cx="1857388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ano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857356" y="4643446"/>
            <a:ext cx="1857388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spát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000232" y="5715016"/>
            <a:ext cx="1857388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sladký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215074" y="1643050"/>
            <a:ext cx="1857388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stoupat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143636" y="2714620"/>
            <a:ext cx="1857388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ostrý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215074" y="3714752"/>
            <a:ext cx="1857388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den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215074" y="4714884"/>
            <a:ext cx="1857388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zima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072198" y="5715016"/>
            <a:ext cx="1857388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všechno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2000232" y="2571744"/>
            <a:ext cx="1857388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úzký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Nahraď vyznačená slova vhodnými </a:t>
            </a:r>
            <a:r>
              <a:rPr lang="cs-CZ" dirty="0" err="1" smtClean="0"/>
              <a:t>antonymY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</a:t>
            </a:r>
            <a:r>
              <a:rPr lang="cs-CZ" dirty="0" err="1" smtClean="0"/>
              <a:t>kasínu</a:t>
            </a:r>
            <a:r>
              <a:rPr lang="cs-CZ" dirty="0" smtClean="0"/>
              <a:t> byl </a:t>
            </a:r>
            <a:r>
              <a:rPr lang="cs-CZ" b="1" dirty="0" smtClean="0"/>
              <a:t>FALEŠNÝ </a:t>
            </a:r>
            <a:r>
              <a:rPr lang="cs-CZ" dirty="0" smtClean="0"/>
              <a:t>hráč, který platil </a:t>
            </a:r>
            <a:r>
              <a:rPr lang="cs-CZ" b="1" dirty="0" smtClean="0"/>
              <a:t>FALEŠNÝMI</a:t>
            </a:r>
            <a:r>
              <a:rPr lang="cs-CZ" dirty="0" smtClean="0"/>
              <a:t> bankovkami. To je ale </a:t>
            </a:r>
            <a:r>
              <a:rPr lang="cs-CZ" b="1" dirty="0" smtClean="0"/>
              <a:t>FALEŠNÁ </a:t>
            </a:r>
            <a:r>
              <a:rPr lang="cs-CZ" dirty="0" smtClean="0"/>
              <a:t>ženská! Macocha je </a:t>
            </a:r>
            <a:r>
              <a:rPr lang="cs-CZ" b="1" dirty="0" smtClean="0"/>
              <a:t>HLUBOKÁ </a:t>
            </a:r>
            <a:r>
              <a:rPr lang="cs-CZ" dirty="0" smtClean="0"/>
              <a:t>propast. Ten člověk má </a:t>
            </a:r>
            <a:r>
              <a:rPr lang="cs-CZ" b="1" dirty="0" smtClean="0"/>
              <a:t>HLUBOKÝ</a:t>
            </a:r>
            <a:r>
              <a:rPr lang="cs-CZ" dirty="0" smtClean="0"/>
              <a:t> hlas. Továrna měla </a:t>
            </a:r>
            <a:r>
              <a:rPr lang="cs-CZ" b="1" dirty="0" smtClean="0"/>
              <a:t>VYSOKÝ </a:t>
            </a:r>
            <a:r>
              <a:rPr lang="cs-CZ" dirty="0" smtClean="0"/>
              <a:t>komín. Zpěvačka zpívala </a:t>
            </a:r>
            <a:r>
              <a:rPr lang="cs-CZ" b="1" dirty="0" smtClean="0"/>
              <a:t>VYSOKÝM </a:t>
            </a:r>
            <a:r>
              <a:rPr lang="cs-CZ" dirty="0" smtClean="0"/>
              <a:t>hlasem. Loupežník chudým </a:t>
            </a:r>
            <a:r>
              <a:rPr lang="cs-CZ" b="1" dirty="0" smtClean="0"/>
              <a:t>DÁVAL. </a:t>
            </a:r>
            <a:r>
              <a:rPr lang="cs-CZ" dirty="0" smtClean="0"/>
              <a:t>Zlobil se na něho a </a:t>
            </a:r>
            <a:r>
              <a:rPr lang="cs-CZ" b="1" dirty="0" smtClean="0"/>
              <a:t>DÁVAL MU CO PROTO</a:t>
            </a:r>
            <a:r>
              <a:rPr lang="cs-CZ" dirty="0" smtClean="0"/>
              <a:t>. V pohádce bylo sedm </a:t>
            </a:r>
            <a:r>
              <a:rPr lang="cs-CZ" b="1" dirty="0" smtClean="0"/>
              <a:t>TRPASLÍKŮ</a:t>
            </a:r>
            <a:r>
              <a:rPr lang="cs-CZ" dirty="0" smtClean="0"/>
              <a:t>.  Princezna byla </a:t>
            </a:r>
            <a:r>
              <a:rPr lang="cs-CZ" b="1" dirty="0" smtClean="0"/>
              <a:t>HLOUPÁ</a:t>
            </a:r>
            <a:r>
              <a:rPr lang="cs-CZ" dirty="0" smtClean="0"/>
              <a:t> a </a:t>
            </a:r>
            <a:r>
              <a:rPr lang="cs-CZ" b="1" dirty="0" smtClean="0"/>
              <a:t>LÍNÁ.</a:t>
            </a:r>
            <a:endParaRPr lang="cs-CZ" b="1" dirty="0"/>
          </a:p>
        </p:txBody>
      </p:sp>
      <p:sp>
        <p:nvSpPr>
          <p:cNvPr id="7" name="Obdélník 6"/>
          <p:cNvSpPr/>
          <p:nvPr/>
        </p:nvSpPr>
        <p:spPr>
          <a:xfrm>
            <a:off x="2857488" y="1571612"/>
            <a:ext cx="1571636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poctivý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2910" y="2143116"/>
            <a:ext cx="2071702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pravými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500826" y="2071678"/>
            <a:ext cx="2643174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pravdomluvná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143372" y="2500306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mělká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571736" y="3071810"/>
            <a:ext cx="1714512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vysoký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14348" y="3571876"/>
            <a:ext cx="1500198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nízký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500826" y="3571876"/>
            <a:ext cx="1928826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hlubokým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500694" y="4071942"/>
            <a:ext cx="1214446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bral.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000232" y="4500570"/>
            <a:ext cx="3786214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chválil ho.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785918" y="5000636"/>
            <a:ext cx="200026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obrů.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572264" y="5072074"/>
            <a:ext cx="142876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chytrá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42910" y="5500702"/>
            <a:ext cx="1928826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pracovitá.</a:t>
            </a:r>
            <a:endParaRPr lang="cs-CZ" sz="3200" dirty="0">
              <a:solidFill>
                <a:srgbClr val="FF0000"/>
              </a:solidFill>
            </a:endParaRPr>
          </a:p>
        </p:txBody>
      </p:sp>
      <p:pic>
        <p:nvPicPr>
          <p:cNvPr id="19" name="Obrázek 18" descr="MB9004263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5272" y="500042"/>
            <a:ext cx="1214446" cy="1214446"/>
          </a:xfrm>
          <a:prstGeom prst="rect">
            <a:avLst/>
          </a:prstGeom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 výukovém materiálu byly použity  kliparty      z programu MS Word 2010 od firmy </a:t>
            </a:r>
            <a:r>
              <a:rPr lang="cs-CZ" u="sng" dirty="0" smtClean="0">
                <a:hlinkClick r:id="rId2"/>
              </a:rPr>
              <a:t>www.</a:t>
            </a:r>
            <a:r>
              <a:rPr lang="cs-CZ" u="sng" dirty="0" err="1" smtClean="0">
                <a:hlinkClick r:id="rId2"/>
              </a:rPr>
              <a:t>microsoft.com</a:t>
            </a:r>
            <a:r>
              <a:rPr lang="cs-CZ" dirty="0" smtClean="0"/>
              <a:t>. Na tento software máme zakoupenou licenci. </a:t>
            </a:r>
          </a:p>
          <a:p>
            <a:endParaRPr lang="cs-CZ" dirty="0"/>
          </a:p>
        </p:txBody>
      </p:sp>
    </p:spTree>
  </p:cSld>
  <p:clrMapOvr>
    <a:masterClrMapping/>
  </p:clrMapOvr>
  <p:transition>
    <p:split dir="in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Stupně šedi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518</TotalTime>
  <Words>253</Words>
  <Application>Microsoft Office PowerPoint</Application>
  <PresentationFormat>Předvádění na obrazovce (4:3)</PresentationFormat>
  <Paragraphs>55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Cesta</vt:lpstr>
      <vt:lpstr>Snímek 1</vt:lpstr>
      <vt:lpstr>Anotace</vt:lpstr>
      <vt:lpstr>ANTONYMA</vt:lpstr>
      <vt:lpstr>Utvoř antonyma:</vt:lpstr>
      <vt:lpstr>Nahraď vyznačená slova vhodnými antonymY:</vt:lpstr>
      <vt:lpstr>POUŽITÉ ZDROJE: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Your User Name</cp:lastModifiedBy>
  <cp:revision>78</cp:revision>
  <dcterms:created xsi:type="dcterms:W3CDTF">2011-06-20T10:40:08Z</dcterms:created>
  <dcterms:modified xsi:type="dcterms:W3CDTF">2012-11-24T19:01:21Z</dcterms:modified>
</cp:coreProperties>
</file>