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VY_32_INOVACE_17_Český jazyk pro 8. ročník_Synonyma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Téma:Synonyma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BADF21B-E157-4E91-8C95-CC1D3505D7FF}">
      <dgm:prSet/>
      <dgm:spPr/>
      <dgm:t>
        <a:bodyPr/>
        <a:lstStyle/>
        <a:p>
          <a:r>
            <a:rPr lang="cs-CZ" dirty="0" smtClean="0"/>
            <a:t>Vytvořeno: srpen 2012</a:t>
          </a:r>
          <a:endParaRPr lang="cs-CZ" dirty="0"/>
        </a:p>
      </dgm:t>
    </dgm:pt>
    <dgm:pt modelId="{9DF90982-86EC-4FDA-9DCA-D4D3B30FB14C}" type="parTrans" cxnId="{97BD0E84-8B90-4B4F-A305-F0AC7A777B66}">
      <dgm:prSet/>
      <dgm:spPr/>
      <dgm:t>
        <a:bodyPr/>
        <a:lstStyle/>
        <a:p>
          <a:endParaRPr lang="cs-CZ"/>
        </a:p>
      </dgm:t>
    </dgm:pt>
    <dgm:pt modelId="{7B37BB22-3C56-4FA0-AD82-1BFF4E34EA33}" type="sibTrans" cxnId="{97BD0E84-8B90-4B4F-A305-F0AC7A777B6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DFA6C3F-7ED3-405E-B4D8-75BACD47BB59}" type="pres">
      <dgm:prSet presAssocID="{ABADF21B-E157-4E91-8C95-CC1D3505D7FF}" presName="vertSpace6" presStyleLbl="node1" presStyleIdx="4" presStyleCnt="6"/>
      <dgm:spPr/>
    </dgm:pt>
    <dgm:pt modelId="{3D4FBABA-79C6-4095-9429-EBD96CFD8B4B}" type="pres">
      <dgm:prSet presAssocID="{ABADF21B-E157-4E91-8C95-CC1D3505D7FF}" presName="circle6" presStyleLbl="node1" presStyleIdx="5" presStyleCnt="6"/>
      <dgm:spPr/>
    </dgm:pt>
    <dgm:pt modelId="{AE045E34-27EC-4188-9025-D6C6898D72D9}" type="pres">
      <dgm:prSet presAssocID="{ABADF21B-E157-4E91-8C95-CC1D3505D7F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2506D8-13DC-4304-A240-5B5BE8C8EE1A}" type="pres">
      <dgm:prSet presAssocID="{ABADF21B-E157-4E91-8C95-CC1D3505D7F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15DCF520-35A4-4741-8A82-21C1D6088A2D}" type="presOf" srcId="{ABADF21B-E157-4E91-8C95-CC1D3505D7FF}" destId="{362506D8-13DC-4304-A240-5B5BE8C8EE1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F0967E-B9A2-419C-BD9F-9C4AE2911C50}" type="presOf" srcId="{ABADF21B-E157-4E91-8C95-CC1D3505D7FF}" destId="{AE045E34-27EC-4188-9025-D6C6898D72D9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7BD0E84-8B90-4B4F-A305-F0AC7A777B66}" srcId="{757F3AB3-0718-4624-B441-E567A8F0AB56}" destId="{ABADF21B-E157-4E91-8C95-CC1D3505D7FF}" srcOrd="5" destOrd="0" parTransId="{9DF90982-86EC-4FDA-9DCA-D4D3B30FB14C}" sibTransId="{7B37BB22-3C56-4FA0-AD82-1BFF4E34EA33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3C75E61D-8951-4BCA-9AEF-ABFBE9AB471D}" type="presParOf" srcId="{333A1088-737F-45CB-B68E-254E46348037}" destId="{DDFA6C3F-7ED3-405E-B4D8-75BACD47BB59}" srcOrd="15" destOrd="0" presId="urn:microsoft.com/office/officeart/2005/8/layout/target3"/>
    <dgm:cxn modelId="{2876EA9A-283C-4471-A76F-366B201A27BD}" type="presParOf" srcId="{333A1088-737F-45CB-B68E-254E46348037}" destId="{3D4FBABA-79C6-4095-9429-EBD96CFD8B4B}" srcOrd="16" destOrd="0" presId="urn:microsoft.com/office/officeart/2005/8/layout/target3"/>
    <dgm:cxn modelId="{F1E73417-A1E9-460C-A575-7306E8A815D0}" type="presParOf" srcId="{333A1088-737F-45CB-B68E-254E46348037}" destId="{AE045E34-27EC-4188-9025-D6C6898D72D9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5DCA8F03-F32C-426F-B599-85B5AA2F85D4}" type="presParOf" srcId="{333A1088-737F-45CB-B68E-254E46348037}" destId="{362506D8-13DC-4304-A240-5B5BE8C8EE1A}" srcOrd="23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ZŠ Týnec nad Labem</a:t>
          </a:r>
          <a:endParaRPr lang="cs-CZ" sz="15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Mgr. Eva Sixtová</a:t>
          </a:r>
          <a:endParaRPr lang="cs-CZ" sz="15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VY_32_INOVACE_17_Český jazyk pro 7. ročník_Synonyma</a:t>
          </a:r>
          <a:endParaRPr lang="cs-CZ" sz="15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Téma:Synonyma</a:t>
          </a:r>
          <a:endParaRPr lang="cs-CZ" sz="15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CZ.1.07/1.4.00/21.1921</a:t>
          </a:r>
          <a:endParaRPr lang="cs-CZ" sz="1500" kern="1200" dirty="0"/>
        </a:p>
      </dsp:txBody>
      <dsp:txXfrm>
        <a:off x="1371039" y="1371039"/>
        <a:ext cx="5253696" cy="342760"/>
      </dsp:txXfrm>
    </dsp:sp>
    <dsp:sp modelId="{3D4FBABA-79C6-4095-9429-EBD96CFD8B4B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E045E34-27EC-4188-9025-D6C6898D72D9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Vytvořeno: srpen 2011</a:t>
          </a:r>
          <a:endParaRPr lang="cs-CZ" sz="15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>
    <p:wipe dir="u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lovn%C3%AD_spojen%C3%AD&amp;action=edit&amp;redlink=1" TargetMode="External"/><Relationship Id="rId2" Type="http://schemas.openxmlformats.org/officeDocument/2006/relationships/hyperlink" Target="http://cs.wikipedia.org/wiki/Slovo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Jazyk_(lingvistika)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076429815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smtClean="0"/>
              <a:t>   </a:t>
            </a:r>
            <a:r>
              <a:rPr lang="cs-CZ" smtClean="0"/>
              <a:t>Učební </a:t>
            </a:r>
            <a:r>
              <a:rPr lang="cs-CZ" dirty="0" smtClean="0"/>
              <a:t>materiál je určen pro </a:t>
            </a:r>
            <a:r>
              <a:rPr lang="cs-CZ" smtClean="0"/>
              <a:t>žáky              </a:t>
            </a:r>
            <a:r>
              <a:rPr lang="cs-CZ" smtClean="0"/>
              <a:t> 8</a:t>
            </a:r>
            <a:r>
              <a:rPr lang="cs-CZ" dirty="0" smtClean="0"/>
              <a:t>. ročníku, slouží k procvičení  synonym. Text je určen pro interaktivní tabuli. V úvodu si připomenou pojem synonymum a rozdíly       v jejich použití. Cvičení lze využít pro samostatnou práci. Interaktivní tabule slouží ke zpětné kontrole. </a:t>
            </a:r>
          </a:p>
          <a:p>
            <a:pPr algn="just">
              <a:buNone/>
            </a:pP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synonyma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dirty="0" smtClean="0"/>
              <a:t>Synonyma</a:t>
            </a:r>
            <a:r>
              <a:rPr lang="cs-CZ" dirty="0" smtClean="0"/>
              <a:t> , též </a:t>
            </a:r>
            <a:r>
              <a:rPr lang="cs-CZ" b="1" dirty="0" smtClean="0"/>
              <a:t>slova souznačná</a:t>
            </a:r>
            <a:r>
              <a:rPr lang="cs-CZ" dirty="0" smtClean="0"/>
              <a:t>, jsou </a:t>
            </a:r>
            <a:r>
              <a:rPr lang="cs-CZ" dirty="0" smtClean="0">
                <a:hlinkClick r:id="rId2" action="ppaction://hlinkfile" tooltip="Slovo"/>
              </a:rPr>
              <a:t>slova</a:t>
            </a:r>
            <a:r>
              <a:rPr lang="cs-CZ" dirty="0" smtClean="0"/>
              <a:t> nebo </a:t>
            </a:r>
            <a:r>
              <a:rPr lang="cs-CZ" dirty="0" smtClean="0">
                <a:hlinkClick r:id="rId3" action="ppaction://hlinkfile" tooltip="Slovní spojení (stránka neexistuje)"/>
              </a:rPr>
              <a:t>slovní spojení</a:t>
            </a:r>
            <a:r>
              <a:rPr lang="cs-CZ" dirty="0" smtClean="0"/>
              <a:t> se vzájemně stejným nebo podobným významem, která lze          za určitých okolností zaměňovat. Dodávají </a:t>
            </a:r>
            <a:r>
              <a:rPr lang="cs-CZ" dirty="0" smtClean="0">
                <a:hlinkClick r:id="rId4" action="ppaction://hlinkfile" tooltip="Jazyk (lingvistika)"/>
              </a:rPr>
              <a:t>jazyku</a:t>
            </a:r>
            <a:r>
              <a:rPr lang="cs-CZ" dirty="0" smtClean="0"/>
              <a:t> bohatství, umožňují jemné odstínění významů v závislosti na kontextovém a stylistickém zabarvení. </a:t>
            </a:r>
          </a:p>
          <a:p>
            <a:endParaRPr lang="cs-CZ" dirty="0"/>
          </a:p>
        </p:txBody>
      </p:sp>
      <p:pic>
        <p:nvPicPr>
          <p:cNvPr id="4" name="Obrázek 3" descr="MB900088928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8" y="450057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ROZDÍLy </a:t>
            </a:r>
            <a:r>
              <a:rPr lang="cs-CZ" dirty="0" smtClean="0"/>
              <a:t>V SYNONYMECH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Nelze je zaměňovat libovolně. Bývá mezi nimi rozdíl:</a:t>
            </a:r>
          </a:p>
          <a:p>
            <a:r>
              <a:rPr lang="cs-CZ" dirty="0" smtClean="0"/>
              <a:t>a) </a:t>
            </a:r>
            <a:r>
              <a:rPr lang="cs-CZ" dirty="0" smtClean="0">
                <a:solidFill>
                  <a:schemeClr val="accent5"/>
                </a:solidFill>
              </a:rPr>
              <a:t>ve významovém odstínu</a:t>
            </a:r>
            <a:r>
              <a:rPr lang="cs-CZ" dirty="0" smtClean="0"/>
              <a:t>, např. dům (jakýkoliv)-chalupa (menší venkovské stavení);</a:t>
            </a:r>
          </a:p>
          <a:p>
            <a:r>
              <a:rPr lang="cs-CZ" dirty="0" smtClean="0"/>
              <a:t>b) </a:t>
            </a:r>
            <a:r>
              <a:rPr lang="cs-CZ" dirty="0" smtClean="0">
                <a:solidFill>
                  <a:schemeClr val="accent5"/>
                </a:solidFill>
              </a:rPr>
              <a:t>ve slohovém zabarvení </a:t>
            </a:r>
            <a:r>
              <a:rPr lang="cs-CZ" dirty="0" smtClean="0"/>
              <a:t>:slova spisovná, nespisovná, zastaralá apod.;</a:t>
            </a:r>
          </a:p>
          <a:p>
            <a:r>
              <a:rPr lang="cs-CZ" dirty="0" smtClean="0"/>
              <a:t>c) </a:t>
            </a:r>
            <a:r>
              <a:rPr lang="cs-CZ" dirty="0" smtClean="0">
                <a:solidFill>
                  <a:schemeClr val="accent5"/>
                </a:solidFill>
              </a:rPr>
              <a:t>v citovém zabarvení </a:t>
            </a:r>
            <a:r>
              <a:rPr lang="cs-CZ" dirty="0" smtClean="0"/>
              <a:t>: slova bez citového zabarvení,slova hanlivá, slova lichotná;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0144164" y="1357298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ázek 5" descr="MB90023379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388" y="214290"/>
            <a:ext cx="1357322" cy="1357322"/>
          </a:xfrm>
          <a:prstGeom prst="rect">
            <a:avLst/>
          </a:prstGeo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Uveď synonyma k těmto slovům: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pýcha</a:t>
            </a:r>
          </a:p>
          <a:p>
            <a:endParaRPr lang="cs-CZ" dirty="0" smtClean="0"/>
          </a:p>
          <a:p>
            <a:r>
              <a:rPr lang="cs-CZ" dirty="0" smtClean="0"/>
              <a:t>ves</a:t>
            </a:r>
          </a:p>
          <a:p>
            <a:endParaRPr lang="cs-CZ" dirty="0" smtClean="0"/>
          </a:p>
          <a:p>
            <a:r>
              <a:rPr lang="cs-CZ" dirty="0" smtClean="0"/>
              <a:t>hoch</a:t>
            </a:r>
          </a:p>
          <a:p>
            <a:endParaRPr lang="cs-CZ" dirty="0" smtClean="0"/>
          </a:p>
          <a:p>
            <a:r>
              <a:rPr lang="cs-CZ" dirty="0" smtClean="0"/>
              <a:t>mzda</a:t>
            </a:r>
          </a:p>
          <a:p>
            <a:endParaRPr lang="cs-CZ" dirty="0" smtClean="0"/>
          </a:p>
          <a:p>
            <a:r>
              <a:rPr lang="cs-CZ" dirty="0" smtClean="0"/>
              <a:t>puška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hezký</a:t>
            </a:r>
          </a:p>
          <a:p>
            <a:endParaRPr lang="cs-CZ" dirty="0" smtClean="0"/>
          </a:p>
          <a:p>
            <a:r>
              <a:rPr lang="cs-CZ" dirty="0" smtClean="0"/>
              <a:t>rozzlobený</a:t>
            </a:r>
          </a:p>
          <a:p>
            <a:endParaRPr lang="cs-CZ" dirty="0" smtClean="0"/>
          </a:p>
          <a:p>
            <a:r>
              <a:rPr lang="cs-CZ" dirty="0" smtClean="0"/>
              <a:t>legitimace</a:t>
            </a:r>
          </a:p>
          <a:p>
            <a:endParaRPr lang="cs-CZ" dirty="0" smtClean="0"/>
          </a:p>
          <a:p>
            <a:r>
              <a:rPr lang="cs-CZ" dirty="0" smtClean="0"/>
              <a:t>energický</a:t>
            </a:r>
          </a:p>
          <a:p>
            <a:endParaRPr lang="cs-CZ" dirty="0" smtClean="0"/>
          </a:p>
          <a:p>
            <a:r>
              <a:rPr lang="cs-CZ" dirty="0" smtClean="0"/>
              <a:t>experiment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57356" y="1500174"/>
            <a:ext cx="2214578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namyšlenost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57356" y="2357430"/>
            <a:ext cx="2214578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obec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28794" y="3214686"/>
            <a:ext cx="2214578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chlapec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57356" y="4357694"/>
            <a:ext cx="2214578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plat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85918" y="5357826"/>
            <a:ext cx="2214578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flinta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72132" y="1500174"/>
            <a:ext cx="2214578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krásný atd.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57950" y="2428868"/>
            <a:ext cx="192882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naštvaný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86512" y="3357562"/>
            <a:ext cx="1785950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průkaz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15074" y="4357694"/>
            <a:ext cx="1785950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rázný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000760" y="5715016"/>
            <a:ext cx="1785950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pokus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Zhodnoť rozdíly mezi synonymy: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ZADANÉ DVOJICE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MOŽNOSTI VYSVĚTLENÍ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teplo-vedro</a:t>
            </a:r>
          </a:p>
          <a:p>
            <a:r>
              <a:rPr lang="cs-CZ" dirty="0" smtClean="0"/>
              <a:t>měsíc- luna</a:t>
            </a:r>
          </a:p>
          <a:p>
            <a:r>
              <a:rPr lang="cs-CZ" dirty="0" smtClean="0"/>
              <a:t>přikrývka-deka</a:t>
            </a:r>
          </a:p>
          <a:p>
            <a:r>
              <a:rPr lang="cs-CZ" dirty="0" smtClean="0"/>
              <a:t>stonat-marodit</a:t>
            </a:r>
          </a:p>
          <a:p>
            <a:r>
              <a:rPr lang="cs-CZ" dirty="0" smtClean="0"/>
              <a:t>pes-psisko</a:t>
            </a:r>
          </a:p>
          <a:p>
            <a:r>
              <a:rPr lang="cs-CZ" dirty="0" smtClean="0"/>
              <a:t>pes-psíček</a:t>
            </a:r>
          </a:p>
          <a:p>
            <a:r>
              <a:rPr lang="cs-CZ" dirty="0" smtClean="0"/>
              <a:t>jaro-vesna</a:t>
            </a:r>
          </a:p>
          <a:p>
            <a:r>
              <a:rPr lang="cs-CZ" dirty="0" smtClean="0"/>
              <a:t>spát-chrnět</a:t>
            </a:r>
          </a:p>
          <a:p>
            <a:r>
              <a:rPr lang="cs-CZ" dirty="0" smtClean="0"/>
              <a:t>žákovská knížka-</a:t>
            </a:r>
            <a:r>
              <a:rPr lang="cs-CZ" dirty="0" err="1" smtClean="0"/>
              <a:t>žákajda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Vedro je větší.</a:t>
            </a:r>
          </a:p>
          <a:p>
            <a:r>
              <a:rPr lang="cs-CZ" dirty="0" smtClean="0"/>
              <a:t>Luna je básnicky.</a:t>
            </a:r>
          </a:p>
          <a:p>
            <a:r>
              <a:rPr lang="cs-CZ" dirty="0" smtClean="0"/>
              <a:t>Deka je obyčejnější.</a:t>
            </a:r>
          </a:p>
          <a:p>
            <a:r>
              <a:rPr lang="cs-CZ" dirty="0" smtClean="0"/>
              <a:t>Marodit je hanlivější.</a:t>
            </a:r>
          </a:p>
          <a:p>
            <a:r>
              <a:rPr lang="cs-CZ" dirty="0" smtClean="0"/>
              <a:t>Psisko je hanlivé.</a:t>
            </a:r>
          </a:p>
          <a:p>
            <a:r>
              <a:rPr lang="cs-CZ" dirty="0" smtClean="0"/>
              <a:t>Psíček je lichotné.</a:t>
            </a:r>
          </a:p>
          <a:p>
            <a:r>
              <a:rPr lang="cs-CZ" dirty="0" smtClean="0"/>
              <a:t>Vesna je zastaralé.</a:t>
            </a:r>
          </a:p>
          <a:p>
            <a:r>
              <a:rPr lang="cs-CZ" dirty="0" smtClean="0"/>
              <a:t>Chrnět je hanlivé.</a:t>
            </a:r>
          </a:p>
          <a:p>
            <a:r>
              <a:rPr lang="cs-CZ" dirty="0" err="1" smtClean="0"/>
              <a:t>Žákajda</a:t>
            </a:r>
            <a:r>
              <a:rPr lang="cs-CZ" dirty="0" smtClean="0"/>
              <a:t> je nespisovné.</a:t>
            </a:r>
          </a:p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143372" y="1714488"/>
            <a:ext cx="3500462" cy="40719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 descr="MB90009816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628" y="271462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výukovém materiálu byly použity  kliparty      z programu MS Word 2010 od firmy </a:t>
            </a: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microsoft.com</a:t>
            </a:r>
            <a:r>
              <a:rPr lang="cs-CZ" dirty="0" smtClean="0"/>
              <a:t>. Na tento software máme zakoupenou licenci. </a:t>
            </a:r>
            <a:endParaRPr lang="cs-CZ" smtClean="0"/>
          </a:p>
          <a:p>
            <a:endParaRPr lang="cs-CZ"/>
          </a:p>
        </p:txBody>
      </p:sp>
    </p:spTree>
  </p:cSld>
  <p:clrMapOvr>
    <a:masterClrMapping/>
  </p:clrMapOvr>
  <p:transition>
    <p:wipe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480</TotalTime>
  <Words>283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Snímek 1</vt:lpstr>
      <vt:lpstr>Anotace</vt:lpstr>
      <vt:lpstr>synonyma</vt:lpstr>
      <vt:lpstr>ROZDÍLy V SYNONYMECH</vt:lpstr>
      <vt:lpstr>Uveď synonyma k těmto slovům:</vt:lpstr>
      <vt:lpstr>Zhodnoť rozdíly mezi synonymy:</vt:lpstr>
      <vt:lpstr>POUŽITÉ ZDROJE: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Your User Name</cp:lastModifiedBy>
  <cp:revision>74</cp:revision>
  <dcterms:created xsi:type="dcterms:W3CDTF">2011-06-20T10:40:08Z</dcterms:created>
  <dcterms:modified xsi:type="dcterms:W3CDTF">2012-11-24T19:01:57Z</dcterms:modified>
</cp:coreProperties>
</file>