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76" r:id="rId2"/>
    <p:sldId id="267" r:id="rId3"/>
    <p:sldId id="256" r:id="rId4"/>
    <p:sldId id="261" r:id="rId5"/>
    <p:sldId id="268" r:id="rId6"/>
    <p:sldId id="269" r:id="rId7"/>
    <p:sldId id="270" r:id="rId8"/>
    <p:sldId id="271" r:id="rId9"/>
    <p:sldId id="272" r:id="rId10"/>
    <p:sldId id="273" r:id="rId11"/>
    <p:sldId id="274" r:id="rId12"/>
    <p:sldId id="275" r:id="rId13"/>
    <p:sldId id="25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95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/>
              <a:t>15.11.2012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6D08DC58-7782-462D-9018-0E0A5ABD5281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/>
              <a:t>15.11.2012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8DC58-7782-462D-9018-0E0A5ABD528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/>
              <a:t>15.11.2012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8DC58-7782-462D-9018-0E0A5ABD5281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/>
              <a:t>15.11.2012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8DC58-7782-462D-9018-0E0A5ABD5281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/>
              <a:t>15.11.2012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8DC58-7782-462D-9018-0E0A5ABD5281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/>
              <a:t>15.11.2012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8DC58-7782-462D-9018-0E0A5ABD528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/>
              <a:t>15.11.2012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8DC58-7782-462D-9018-0E0A5ABD528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/>
              <a:t>15.11.2012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8DC58-7782-462D-9018-0E0A5ABD528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/>
              <a:t>15.11.2012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8DC58-7782-462D-9018-0E0A5ABD528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/>
              <a:t>15.11.2012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8DC58-7782-462D-9018-0E0A5ABD528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/>
              <a:t>15.11.2012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8DC58-7782-462D-9018-0E0A5ABD528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78636EF3-F8E9-4062-94AB-C8B8C1C5E89C}" type="datetimeFigureOut">
              <a:rPr lang="cs-CZ" smtClean="0"/>
              <a:t>15.11.2012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6D08DC58-7782-462D-9018-0E0A5ABD5281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s-tremosnice.cz/" TargetMode="External"/><Relationship Id="rId2" Type="http://schemas.openxmlformats.org/officeDocument/2006/relationships/hyperlink" Target="mailto:zskola@tremosnice.cz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udalosti112.cz/tiskove-zpravy/pozor-na-jihu-moravy-radi-zrejme-puma-zabehla-sem-ze-slovenska.html" TargetMode="External"/><Relationship Id="rId2" Type="http://schemas.openxmlformats.org/officeDocument/2006/relationships/hyperlink" Target="http://planetazvirat.blog.cz/1210/tygr-bengalsky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828800"/>
            <a:ext cx="7696200" cy="4600596"/>
          </a:xfrm>
        </p:spPr>
        <p:txBody>
          <a:bodyPr>
            <a:normAutofit lnSpcReduction="10000"/>
          </a:bodyPr>
          <a:lstStyle/>
          <a:p>
            <a:pPr algn="ctr">
              <a:buNone/>
            </a:pP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Základní škola Třemošnice, okres Chrudim, Pardubický kraj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538 43 Třemošnice, Internátní 217; IČ: 70989176, tel: 469 661 719, 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emaiI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:  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zskola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@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www.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zs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-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Registrační číslo: CZ.1.07/1.4.00/21.2459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Název: Škola pro každého – kvalita a efektivnost ve využití lidských zdrojů</a:t>
            </a:r>
          </a:p>
          <a:p>
            <a:pPr algn="ctr">
              <a:buNone/>
            </a:pPr>
            <a:endParaRPr lang="cs-CZ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>
              <a:buNone/>
            </a:pPr>
            <a:r>
              <a:rPr lang="cs-CZ" sz="1800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Výukový materiál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VY_52_INOVACE_22_</a:t>
            </a:r>
            <a:r>
              <a:rPr lang="cs-CZ" sz="1800" b="1" dirty="0" smtClean="0"/>
              <a:t>Poznavacka_psovite_kockovite</a:t>
            </a:r>
            <a:endParaRPr lang="cs-CZ" sz="1800" b="1" dirty="0"/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 materiálu (téma): </a:t>
            </a:r>
            <a:r>
              <a:rPr lang="cs-CZ" sz="1800" b="1" dirty="0" err="1"/>
              <a:t>Poznávačka</a:t>
            </a:r>
            <a:r>
              <a:rPr lang="cs-CZ" sz="1800" b="1" dirty="0"/>
              <a:t> </a:t>
            </a:r>
            <a:r>
              <a:rPr lang="cs-CZ" sz="1800" b="1" dirty="0" smtClean="0"/>
              <a:t>psovité, kočkovité</a:t>
            </a:r>
            <a:endParaRPr lang="cs-CZ" sz="1800" b="1" dirty="0"/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Sada:Přírodopis,2. stupeň</a:t>
            </a:r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Autor: Mgr. Jiří </a:t>
            </a:r>
            <a:r>
              <a:rPr lang="cs-CZ" sz="18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Olexa</a:t>
            </a:r>
            <a:endParaRPr lang="cs-CZ" sz="18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Anotace: </a:t>
            </a:r>
            <a:r>
              <a:rPr lang="cs-CZ" sz="1800" b="1" dirty="0" err="1"/>
              <a:t>Poznávačka</a:t>
            </a:r>
            <a:r>
              <a:rPr lang="cs-CZ" sz="1800" b="1" dirty="0"/>
              <a:t> </a:t>
            </a:r>
            <a:r>
              <a:rPr lang="cs-CZ" sz="1800" b="1" dirty="0" smtClean="0"/>
              <a:t> psovité, kočkovité</a:t>
            </a:r>
            <a:endParaRPr lang="cs-CZ" sz="1800" b="1" dirty="0"/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(práce s interaktivní tabulí, pracovní list)</a:t>
            </a:r>
          </a:p>
          <a:p>
            <a:pPr algn="ctr"/>
            <a:endParaRPr lang="cs-CZ" sz="18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/>
            <a:r>
              <a:rPr lang="cs-CZ" sz="11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© Výukový materiál je majetkem ZŠ Třemošnice, okres Chrudim, Pardubický kraj, 2012</a:t>
            </a:r>
          </a:p>
          <a:p>
            <a:endParaRPr lang="cs-CZ" dirty="0"/>
          </a:p>
        </p:txBody>
      </p:sp>
      <p:pic>
        <p:nvPicPr>
          <p:cNvPr id="4" name="Obrázek 0" descr="logolink_OPVK_IPo_PPv3_color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785786" y="428604"/>
            <a:ext cx="5602235" cy="14478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237610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27584" y="753553"/>
            <a:ext cx="698477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Mgr. Jiří Olexa, </a:t>
            </a:r>
            <a:r>
              <a:rPr lang="cs-CZ" b="1" dirty="0" smtClean="0"/>
              <a:t>5. listopadu 2012,  8.ročník, </a:t>
            </a:r>
            <a:r>
              <a:rPr lang="cs-CZ" b="1" dirty="0"/>
              <a:t>V/2 </a:t>
            </a:r>
            <a:r>
              <a:rPr lang="cs-CZ" b="1" dirty="0" smtClean="0"/>
              <a:t>II22,  </a:t>
            </a:r>
            <a:r>
              <a:rPr lang="cs-CZ" b="1" dirty="0"/>
              <a:t>Přírodopis, </a:t>
            </a:r>
            <a:r>
              <a:rPr lang="cs-CZ" b="1" dirty="0" err="1" smtClean="0"/>
              <a:t>Poznávačka</a:t>
            </a:r>
            <a:r>
              <a:rPr lang="cs-CZ" b="1" dirty="0" smtClean="0"/>
              <a:t> psovité, kočkovité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7680806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2780928"/>
            <a:ext cx="7772400" cy="1602904"/>
          </a:xfrm>
        </p:spPr>
        <p:txBody>
          <a:bodyPr/>
          <a:lstStyle/>
          <a:p>
            <a:r>
              <a:rPr lang="cs-CZ" dirty="0" smtClean="0"/>
              <a:t>Šelmy psovité</a:t>
            </a:r>
            <a:br>
              <a:rPr lang="cs-CZ" dirty="0" smtClean="0"/>
            </a:br>
            <a:r>
              <a:rPr lang="cs-CZ" dirty="0" smtClean="0"/>
              <a:t> a kočkovité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274698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448594" y="954594"/>
            <a:ext cx="4123406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Předek psa;</a:t>
            </a:r>
          </a:p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V ČR vyhuben, ale vrací se. Chráněný.</a:t>
            </a:r>
          </a:p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 Psovití</a:t>
            </a:r>
          </a:p>
        </p:txBody>
      </p:sp>
      <p:sp>
        <p:nvSpPr>
          <p:cNvPr id="6" name="TextovéPole 5"/>
          <p:cNvSpPr txBox="1"/>
          <p:nvPr/>
        </p:nvSpPr>
        <p:spPr>
          <a:xfrm rot="1023452">
            <a:off x="4466906" y="1465981"/>
            <a:ext cx="429196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vlk obecný</a:t>
            </a:r>
            <a:endParaRPr lang="cs-CZ" sz="54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71800" y="2718226"/>
            <a:ext cx="5781675" cy="3771900"/>
          </a:xfrm>
        </p:spPr>
      </p:pic>
    </p:spTree>
    <p:extLst>
      <p:ext uri="{BB962C8B-B14F-4D97-AF65-F5344CB8AC3E}">
        <p14:creationId xmlns:p14="http://schemas.microsoft.com/office/powerpoint/2010/main" val="12453357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448594" y="2388944"/>
            <a:ext cx="3547342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V ČR </a:t>
            </a:r>
          </a:p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běžně, </a:t>
            </a:r>
          </a:p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loví </a:t>
            </a:r>
          </a:p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v noci; </a:t>
            </a:r>
          </a:p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samotář, hloubí nory. Psovití</a:t>
            </a:r>
          </a:p>
        </p:txBody>
      </p:sp>
      <p:sp>
        <p:nvSpPr>
          <p:cNvPr id="6" name="TextovéPole 5"/>
          <p:cNvSpPr txBox="1"/>
          <p:nvPr/>
        </p:nvSpPr>
        <p:spPr>
          <a:xfrm rot="20940016">
            <a:off x="4330328" y="5006016"/>
            <a:ext cx="454255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liška obecná</a:t>
            </a:r>
            <a:endParaRPr lang="cs-CZ" sz="54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3" name="Zástupný symbol pro obsah 2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67860" y="620688"/>
            <a:ext cx="6273178" cy="3960440"/>
          </a:xfrm>
        </p:spPr>
      </p:pic>
    </p:spTree>
    <p:extLst>
      <p:ext uri="{BB962C8B-B14F-4D97-AF65-F5344CB8AC3E}">
        <p14:creationId xmlns:p14="http://schemas.microsoft.com/office/powerpoint/2010/main" val="14683351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4139952" y="3446998"/>
            <a:ext cx="423532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3600" dirty="0" smtClean="0">
                <a:latin typeface="Arial" pitchFamily="34" charset="0"/>
                <a:cs typeface="Arial" pitchFamily="34" charset="0"/>
              </a:rPr>
              <a:t>Vzácný, </a:t>
            </a:r>
          </a:p>
          <a:p>
            <a:pPr algn="r"/>
            <a:r>
              <a:rPr lang="cs-CZ" sz="3600" dirty="0" smtClean="0">
                <a:latin typeface="Arial" pitchFamily="34" charset="0"/>
                <a:cs typeface="Arial" pitchFamily="34" charset="0"/>
              </a:rPr>
              <a:t>Střední Evropa (Beskydy, Jeseníky, Šumava); kočkovití</a:t>
            </a: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822827"/>
            <a:ext cx="5591175" cy="3248025"/>
          </a:xfrm>
        </p:spPr>
      </p:pic>
      <p:sp>
        <p:nvSpPr>
          <p:cNvPr id="6" name="TextovéPole 5"/>
          <p:cNvSpPr txBox="1"/>
          <p:nvPr/>
        </p:nvSpPr>
        <p:spPr>
          <a:xfrm rot="1223338">
            <a:off x="558095" y="4285935"/>
            <a:ext cx="454255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rys ostrovid</a:t>
            </a:r>
            <a:endParaRPr lang="cs-CZ" sz="54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870044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619672" y="4073004"/>
            <a:ext cx="675560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3600" dirty="0" smtClean="0">
                <a:latin typeface="Arial" pitchFamily="34" charset="0"/>
                <a:cs typeface="Arial" pitchFamily="34" charset="0"/>
              </a:rPr>
              <a:t>V listnatých </a:t>
            </a:r>
          </a:p>
          <a:p>
            <a:pPr algn="r"/>
            <a:r>
              <a:rPr lang="cs-CZ" sz="3600" dirty="0" smtClean="0">
                <a:latin typeface="Arial" pitchFamily="34" charset="0"/>
                <a:cs typeface="Arial" pitchFamily="34" charset="0"/>
              </a:rPr>
              <a:t>a smíšených </a:t>
            </a:r>
          </a:p>
          <a:p>
            <a:pPr algn="r"/>
            <a:r>
              <a:rPr lang="cs-CZ" sz="3600" dirty="0" smtClean="0">
                <a:latin typeface="Arial" pitchFamily="34" charset="0"/>
                <a:cs typeface="Arial" pitchFamily="34" charset="0"/>
              </a:rPr>
              <a:t>lesích, úkryt v dutině stromu. </a:t>
            </a:r>
          </a:p>
          <a:p>
            <a:pPr algn="r"/>
            <a:r>
              <a:rPr lang="cs-CZ" sz="3600" dirty="0" smtClean="0">
                <a:latin typeface="Arial" pitchFamily="34" charset="0"/>
                <a:cs typeface="Arial" pitchFamily="34" charset="0"/>
              </a:rPr>
              <a:t>V ČR vzácně. Kočkovití</a:t>
            </a:r>
          </a:p>
        </p:txBody>
      </p:sp>
      <p:pic>
        <p:nvPicPr>
          <p:cNvPr id="3" name="Zástupný symbol pro obsah 2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83768" y="764704"/>
            <a:ext cx="5657850" cy="3409950"/>
          </a:xfrm>
        </p:spPr>
      </p:pic>
      <p:sp>
        <p:nvSpPr>
          <p:cNvPr id="6" name="TextovéPole 5"/>
          <p:cNvSpPr txBox="1"/>
          <p:nvPr/>
        </p:nvSpPr>
        <p:spPr>
          <a:xfrm rot="1223338">
            <a:off x="545666" y="3831329"/>
            <a:ext cx="454255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kočka divoká</a:t>
            </a:r>
            <a:endParaRPr lang="cs-CZ" sz="54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117592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1690622"/>
            <a:ext cx="6048672" cy="4298059"/>
          </a:xfrm>
        </p:spPr>
      </p:pic>
      <p:sp>
        <p:nvSpPr>
          <p:cNvPr id="6" name="TextovéPole 5"/>
          <p:cNvSpPr txBox="1"/>
          <p:nvPr/>
        </p:nvSpPr>
        <p:spPr>
          <a:xfrm rot="415187">
            <a:off x="643458" y="649674"/>
            <a:ext cx="651376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lev východoafrický</a:t>
            </a:r>
            <a:endParaRPr lang="cs-CZ" sz="54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737278" y="476672"/>
            <a:ext cx="3083194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3600" dirty="0" smtClean="0">
                <a:latin typeface="Arial" pitchFamily="34" charset="0"/>
                <a:cs typeface="Arial" pitchFamily="34" charset="0"/>
              </a:rPr>
              <a:t>Afrika, žije ve</a:t>
            </a:r>
          </a:p>
          <a:p>
            <a:pPr algn="r"/>
            <a:r>
              <a:rPr lang="cs-CZ" sz="3600" dirty="0" smtClean="0">
                <a:latin typeface="Arial" pitchFamily="34" charset="0"/>
                <a:cs typeface="Arial" pitchFamily="34" charset="0"/>
              </a:rPr>
              <a:t>smečce</a:t>
            </a:r>
          </a:p>
          <a:p>
            <a:pPr algn="r"/>
            <a:r>
              <a:rPr lang="cs-CZ" sz="3600" dirty="0" smtClean="0">
                <a:latin typeface="Arial" pitchFamily="34" charset="0"/>
                <a:cs typeface="Arial" pitchFamily="34" charset="0"/>
              </a:rPr>
              <a:t>(vůdcem</a:t>
            </a:r>
          </a:p>
          <a:p>
            <a:pPr algn="r"/>
            <a:r>
              <a:rPr lang="cs-CZ" sz="3600" dirty="0" smtClean="0">
                <a:latin typeface="Arial" pitchFamily="34" charset="0"/>
                <a:cs typeface="Arial" pitchFamily="34" charset="0"/>
              </a:rPr>
              <a:t>nejsilnější)</a:t>
            </a:r>
          </a:p>
          <a:p>
            <a:pPr algn="r"/>
            <a:r>
              <a:rPr lang="cs-CZ" sz="3600" dirty="0" smtClean="0">
                <a:latin typeface="Arial" pitchFamily="34" charset="0"/>
                <a:cs typeface="Arial" pitchFamily="34" charset="0"/>
              </a:rPr>
              <a:t>lov: hlavně</a:t>
            </a:r>
          </a:p>
          <a:p>
            <a:pPr algn="r"/>
            <a:r>
              <a:rPr lang="cs-CZ" sz="3600" dirty="0" smtClean="0">
                <a:latin typeface="Arial" pitchFamily="34" charset="0"/>
                <a:cs typeface="Arial" pitchFamily="34" charset="0"/>
              </a:rPr>
              <a:t>samice.</a:t>
            </a:r>
          </a:p>
          <a:p>
            <a:pPr algn="r"/>
            <a:r>
              <a:rPr lang="cs-CZ" sz="3600" dirty="0" smtClean="0">
                <a:latin typeface="Arial" pitchFamily="34" charset="0"/>
                <a:cs typeface="Arial" pitchFamily="34" charset="0"/>
              </a:rPr>
              <a:t>Pohlavní</a:t>
            </a:r>
          </a:p>
          <a:p>
            <a:pPr algn="r"/>
            <a:r>
              <a:rPr lang="cs-CZ" sz="3600" dirty="0" smtClean="0">
                <a:latin typeface="Arial" pitchFamily="34" charset="0"/>
                <a:cs typeface="Arial" pitchFamily="34" charset="0"/>
              </a:rPr>
              <a:t>dvojtvárnost.</a:t>
            </a:r>
          </a:p>
          <a:p>
            <a:pPr algn="r"/>
            <a:r>
              <a:rPr lang="cs-CZ" sz="3600" dirty="0" smtClean="0">
                <a:latin typeface="Arial" pitchFamily="34" charset="0"/>
                <a:cs typeface="Arial" pitchFamily="34" charset="0"/>
              </a:rPr>
              <a:t>kočkovití</a:t>
            </a:r>
          </a:p>
        </p:txBody>
      </p:sp>
    </p:spTree>
    <p:extLst>
      <p:ext uri="{BB962C8B-B14F-4D97-AF65-F5344CB8AC3E}">
        <p14:creationId xmlns:p14="http://schemas.microsoft.com/office/powerpoint/2010/main" val="2066972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 rot="415187">
            <a:off x="651070" y="523789"/>
            <a:ext cx="442403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tygr </a:t>
            </a:r>
            <a:r>
              <a:rPr lang="cs-CZ" sz="5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indický</a:t>
            </a:r>
            <a:endParaRPr lang="cs-CZ" sz="54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737278" y="476672"/>
            <a:ext cx="3083194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3600" dirty="0" smtClean="0">
                <a:latin typeface="Arial" pitchFamily="34" charset="0"/>
                <a:cs typeface="Arial" pitchFamily="34" charset="0"/>
              </a:rPr>
              <a:t>V indických monzunových lesích. Největší z kočkovitých</a:t>
            </a:r>
          </a:p>
        </p:txBody>
      </p:sp>
      <p:pic>
        <p:nvPicPr>
          <p:cNvPr id="3" name="Zástupný symbol pro obsah 2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539" y="1628800"/>
            <a:ext cx="5657453" cy="4525963"/>
          </a:xfrm>
        </p:spPr>
      </p:pic>
    </p:spTree>
    <p:extLst>
      <p:ext uri="{BB962C8B-B14F-4D97-AF65-F5344CB8AC3E}">
        <p14:creationId xmlns:p14="http://schemas.microsoft.com/office/powerpoint/2010/main" val="42173583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 rot="415187">
            <a:off x="3577125" y="1174210"/>
            <a:ext cx="542350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levhart skvrnitý</a:t>
            </a:r>
            <a:endParaRPr lang="cs-CZ" sz="54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1520" y="874735"/>
            <a:ext cx="3083194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V Africe a v Asii, loví kořist na větvích stromů; kočkovití</a:t>
            </a: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39752" y="2204864"/>
            <a:ext cx="5962650" cy="4048125"/>
          </a:xfrm>
        </p:spPr>
      </p:pic>
    </p:spTree>
    <p:extLst>
      <p:ext uri="{BB962C8B-B14F-4D97-AF65-F5344CB8AC3E}">
        <p14:creationId xmlns:p14="http://schemas.microsoft.com/office/powerpoint/2010/main" val="17261392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251520" y="874735"/>
            <a:ext cx="3083194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V Africe; nejrychlejší suchozemské zvíře </a:t>
            </a:r>
          </a:p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(až 100km/h); nemá zatažitelné drápy; kočkovití</a:t>
            </a:r>
          </a:p>
        </p:txBody>
      </p:sp>
      <p:pic>
        <p:nvPicPr>
          <p:cNvPr id="3" name="Zástupný symbol pro obsah 2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51584" y="874735"/>
            <a:ext cx="5480814" cy="3575375"/>
          </a:xfrm>
        </p:spPr>
      </p:pic>
      <p:sp>
        <p:nvSpPr>
          <p:cNvPr id="6" name="TextovéPole 5"/>
          <p:cNvSpPr txBox="1"/>
          <p:nvPr/>
        </p:nvSpPr>
        <p:spPr>
          <a:xfrm rot="20871165">
            <a:off x="3084971" y="4481301"/>
            <a:ext cx="59934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gepard královský</a:t>
            </a:r>
            <a:endParaRPr lang="cs-CZ" sz="54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837560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5796136" y="404664"/>
            <a:ext cx="308319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3600" dirty="0" smtClean="0">
                <a:latin typeface="Arial" pitchFamily="34" charset="0"/>
                <a:cs typeface="Arial" pitchFamily="34" charset="0"/>
              </a:rPr>
              <a:t>V Severní a Jižní Americe, černá i hnědá forma</a:t>
            </a: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1722" y="692696"/>
            <a:ext cx="5486400" cy="4114800"/>
          </a:xfrm>
        </p:spPr>
      </p:pic>
      <p:sp>
        <p:nvSpPr>
          <p:cNvPr id="6" name="TextovéPole 5"/>
          <p:cNvSpPr txBox="1"/>
          <p:nvPr/>
        </p:nvSpPr>
        <p:spPr>
          <a:xfrm rot="20871165">
            <a:off x="425585" y="4769332"/>
            <a:ext cx="59934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Puma americká</a:t>
            </a:r>
            <a:endParaRPr lang="cs-CZ" sz="54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77593" y="2692906"/>
            <a:ext cx="2520280" cy="38559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23992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692695"/>
            <a:ext cx="75608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atin typeface="Arial" pitchFamily="34" charset="0"/>
                <a:cs typeface="Arial" pitchFamily="34" charset="0"/>
              </a:rPr>
              <a:t>Odkazy: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14725" y="1333217"/>
            <a:ext cx="756084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Tygr:</a:t>
            </a:r>
          </a:p>
          <a:p>
            <a:r>
              <a:rPr lang="cs-CZ" sz="2000" dirty="0">
                <a:latin typeface="Arial" pitchFamily="34" charset="0"/>
                <a:cs typeface="Arial" pitchFamily="34" charset="0"/>
                <a:hlinkClick r:id="rId2"/>
              </a:rPr>
              <a:t>http://</a:t>
            </a:r>
            <a:r>
              <a:rPr lang="cs-CZ" sz="2000" dirty="0" smtClean="0">
                <a:latin typeface="Arial" pitchFamily="34" charset="0"/>
                <a:cs typeface="Arial" pitchFamily="34" charset="0"/>
                <a:hlinkClick r:id="rId2"/>
              </a:rPr>
              <a:t>planetazvirat.blog.cz/1210/tygr-bengalsky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Puma (černá):</a:t>
            </a:r>
          </a:p>
          <a:p>
            <a:r>
              <a:rPr lang="cs-CZ" sz="2000" dirty="0">
                <a:latin typeface="Arial" pitchFamily="34" charset="0"/>
                <a:cs typeface="Arial" pitchFamily="34" charset="0"/>
                <a:hlinkClick r:id="rId3"/>
              </a:rPr>
              <a:t>http://</a:t>
            </a:r>
            <a:r>
              <a:rPr lang="cs-CZ" sz="2000" dirty="0" smtClean="0">
                <a:latin typeface="Arial" pitchFamily="34" charset="0"/>
                <a:cs typeface="Arial" pitchFamily="34" charset="0"/>
                <a:hlinkClick r:id="rId3"/>
              </a:rPr>
              <a:t>www.udalosti112.cz/tiskove-zpravy/pozor-na-jihu-moravy-radi-zrejme-puma-zabehla-sem-ze-slovenska.html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Vlk, liška, rys, kočka, lev, levhart, gepard, puma (hnědá):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Učebnice Přírodopis pro základní školy a víceletá gymnázia, Fraus 2006</a:t>
            </a:r>
          </a:p>
        </p:txBody>
      </p:sp>
    </p:spTree>
    <p:extLst>
      <p:ext uri="{BB962C8B-B14F-4D97-AF65-F5344CB8AC3E}">
        <p14:creationId xmlns:p14="http://schemas.microsoft.com/office/powerpoint/2010/main" val="18128843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414</TotalTime>
  <Words>214</Words>
  <Application>Microsoft Office PowerPoint</Application>
  <PresentationFormat>Předvádění na obrazovce (4:3)</PresentationFormat>
  <Paragraphs>57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Exekutivní</vt:lpstr>
      <vt:lpstr>Prezentace aplikace PowerPoint</vt:lpstr>
      <vt:lpstr>Prezentace aplikace PowerPoint</vt:lpstr>
      <vt:lpstr>Šelmy psovité  a kočkovité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Opakování</dc:title>
  <dc:creator>olexa</dc:creator>
  <cp:lastModifiedBy>Němec Zbyněk</cp:lastModifiedBy>
  <cp:revision>53</cp:revision>
  <dcterms:created xsi:type="dcterms:W3CDTF">2012-04-23T18:06:41Z</dcterms:created>
  <dcterms:modified xsi:type="dcterms:W3CDTF">2012-11-15T09:45:04Z</dcterms:modified>
</cp:coreProperties>
</file>