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61" r:id="rId4"/>
    <p:sldId id="258" r:id="rId5"/>
    <p:sldId id="262" r:id="rId6"/>
    <p:sldId id="263" r:id="rId7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VY_32_INOVACE_18_Český jazyk pro 8. ročník_Homonyma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Homonyma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F0B8E6-DACC-42EE-847B-A85D7FBD7423}">
      <dgm:prSet/>
      <dgm:spPr/>
      <dgm:t>
        <a:bodyPr/>
        <a:lstStyle/>
        <a:p>
          <a:r>
            <a:rPr lang="cs-CZ" dirty="0" smtClean="0"/>
            <a:t>Vytvořeno: srpen 2012</a:t>
          </a:r>
          <a:endParaRPr lang="cs-CZ" dirty="0"/>
        </a:p>
      </dgm:t>
    </dgm:pt>
    <dgm:pt modelId="{C0EBB5AC-9B8D-4F99-9644-DDA9199CFE15}" type="parTrans" cxnId="{20AB65FE-0836-4412-B8ED-E1BA7D3D6CB5}">
      <dgm:prSet/>
      <dgm:spPr/>
      <dgm:t>
        <a:bodyPr/>
        <a:lstStyle/>
        <a:p>
          <a:endParaRPr lang="cs-CZ"/>
        </a:p>
      </dgm:t>
    </dgm:pt>
    <dgm:pt modelId="{E44ADBF7-02D0-4C4B-B751-98ADC8137E29}" type="sibTrans" cxnId="{20AB65FE-0836-4412-B8ED-E1BA7D3D6CB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AC2BF64-8B2C-4254-A454-C41C1CD0064F}" type="pres">
      <dgm:prSet presAssocID="{36F0B8E6-DACC-42EE-847B-A85D7FBD7423}" presName="vertSpace6" presStyleLbl="node1" presStyleIdx="4" presStyleCnt="6"/>
      <dgm:spPr/>
    </dgm:pt>
    <dgm:pt modelId="{593946E5-4407-47D5-908E-51179CE5A513}" type="pres">
      <dgm:prSet presAssocID="{36F0B8E6-DACC-42EE-847B-A85D7FBD7423}" presName="circle6" presStyleLbl="node1" presStyleIdx="5" presStyleCnt="6"/>
      <dgm:spPr/>
    </dgm:pt>
    <dgm:pt modelId="{68DD1683-F0E1-4BFE-ABB1-9B8EABA5957F}" type="pres">
      <dgm:prSet presAssocID="{36F0B8E6-DACC-42EE-847B-A85D7FBD742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DCFA26-60CD-43BF-811E-7F2F7D1E55DC}" type="pres">
      <dgm:prSet presAssocID="{36F0B8E6-DACC-42EE-847B-A85D7FBD742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B3A1E712-01E4-49FE-8262-8B297DEC488E}" type="presOf" srcId="{36F0B8E6-DACC-42EE-847B-A85D7FBD7423}" destId="{AEDCFA26-60CD-43BF-811E-7F2F7D1E55DC}" srcOrd="1" destOrd="0" presId="urn:microsoft.com/office/officeart/2005/8/layout/target3"/>
    <dgm:cxn modelId="{20AB65FE-0836-4412-B8ED-E1BA7D3D6CB5}" srcId="{757F3AB3-0718-4624-B441-E567A8F0AB56}" destId="{36F0B8E6-DACC-42EE-847B-A85D7FBD7423}" srcOrd="5" destOrd="0" parTransId="{C0EBB5AC-9B8D-4F99-9644-DDA9199CFE15}" sibTransId="{E44ADBF7-02D0-4C4B-B751-98ADC8137E2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203B111-89DF-46EF-8BE8-454E68166E93}" type="presOf" srcId="{36F0B8E6-DACC-42EE-847B-A85D7FBD7423}" destId="{68DD1683-F0E1-4BFE-ABB1-9B8EABA5957F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F646AF0C-EDBA-4544-97F6-7BFFCAAEE17F}" type="presParOf" srcId="{333A1088-737F-45CB-B68E-254E46348037}" destId="{9AC2BF64-8B2C-4254-A454-C41C1CD0064F}" srcOrd="15" destOrd="0" presId="urn:microsoft.com/office/officeart/2005/8/layout/target3"/>
    <dgm:cxn modelId="{E53F3389-BCD6-4446-BA1F-719B9614ACA8}" type="presParOf" srcId="{333A1088-737F-45CB-B68E-254E46348037}" destId="{593946E5-4407-47D5-908E-51179CE5A513}" srcOrd="16" destOrd="0" presId="urn:microsoft.com/office/officeart/2005/8/layout/target3"/>
    <dgm:cxn modelId="{9A338018-CDBB-43F0-9DD6-4D7B3DAFEE5E}" type="presParOf" srcId="{333A1088-737F-45CB-B68E-254E46348037}" destId="{68DD1683-F0E1-4BFE-ABB1-9B8EABA5957F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5174EB95-99EE-4843-BC3F-D207506C30C9}" type="presParOf" srcId="{333A1088-737F-45CB-B68E-254E46348037}" destId="{AEDCFA26-60CD-43BF-811E-7F2F7D1E55D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Eva Sixtová</a:t>
          </a:r>
          <a:endParaRPr lang="cs-CZ" sz="14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VY_32_INOVACE_18_Český jazyk pro 7. ročník_Homonyma</a:t>
          </a:r>
          <a:endParaRPr lang="cs-CZ" sz="14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Homonyma</a:t>
          </a:r>
          <a:endParaRPr lang="cs-CZ" sz="14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371039" y="1371039"/>
        <a:ext cx="5253696" cy="342760"/>
      </dsp:txXfrm>
    </dsp:sp>
    <dsp:sp modelId="{593946E5-4407-47D5-908E-51179CE5A513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8DD1683-F0E1-4BFE-ABB1-9B8EABA5957F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srpen 2011</a:t>
          </a:r>
          <a:endParaRPr lang="cs-CZ" sz="14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>
    <p:split orient="vert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file:///\\cs.wiktionary.org\wiki\vinn%25C3%25BD" TargetMode="External"/><Relationship Id="rId2" Type="http://schemas.openxmlformats.org/officeDocument/2006/relationships/hyperlink" Target="http://cs.wikipedia.org/wiki/Slov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%C4%8Ce%C5%A1tina" TargetMode="External"/><Relationship Id="rId4" Type="http://schemas.openxmlformats.org/officeDocument/2006/relationships/hyperlink" Target="file:///\\cs.wiktionary.org\wiki\kolej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magicrainbow.blog.cz/1202/homonyma-a-slova-mnohoznacna-priklady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42341768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smtClean="0"/>
              <a:t>   </a:t>
            </a:r>
            <a:r>
              <a:rPr lang="cs-CZ" smtClean="0"/>
              <a:t>Učební </a:t>
            </a:r>
            <a:r>
              <a:rPr lang="cs-CZ" dirty="0" smtClean="0"/>
              <a:t>materiál je určen pro žáky 8. ročníku, slouží k opakování  homonym. Text je určen pro interaktivní tabuli.V úvodu žáci najdou zopakování základního pojmu. Kniha v sobě ukrývá hypertextový odkaz na přehled homonym. Stránky lze využít k samostatné práci. Interaktivní tabule slouží ke zpětné kontrole. </a:t>
            </a:r>
          </a:p>
          <a:p>
            <a:pPr algn="just">
              <a:buNone/>
            </a:pP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HOMONYMUM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Homonymum</a:t>
            </a:r>
            <a:r>
              <a:rPr lang="cs-CZ" dirty="0" smtClean="0"/>
              <a:t>  neboli </a:t>
            </a:r>
            <a:r>
              <a:rPr lang="cs-CZ" b="1" dirty="0" smtClean="0"/>
              <a:t>slovo souzvučné</a:t>
            </a:r>
            <a:r>
              <a:rPr lang="cs-CZ" dirty="0" smtClean="0"/>
              <a:t> je </a:t>
            </a:r>
            <a:r>
              <a:rPr lang="cs-CZ" dirty="0" smtClean="0">
                <a:hlinkClick r:id="rId2" action="ppaction://hlinkfile" tooltip="Slovo"/>
              </a:rPr>
              <a:t>slovo</a:t>
            </a:r>
            <a:r>
              <a:rPr lang="cs-CZ" dirty="0" smtClean="0"/>
              <a:t>, které má stejnou podobu (zvukovou nebo grafickou) jako slovo jiného významu i původu. Výskyt takových slov se nazývá </a:t>
            </a:r>
            <a:r>
              <a:rPr lang="cs-CZ" b="1" dirty="0" smtClean="0"/>
              <a:t>homonymie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Vznik homonym bývá nahodilý, třeba odvozením slov od podobných základů (</a:t>
            </a:r>
            <a:r>
              <a:rPr lang="cs-CZ" i="1" dirty="0" smtClean="0">
                <a:hlinkClick r:id="rId3" action="ppaction://hlinkfile" tooltip="wikt:vinný"/>
              </a:rPr>
              <a:t>vinný</a:t>
            </a:r>
            <a:r>
              <a:rPr lang="cs-CZ" dirty="0" smtClean="0"/>
              <a:t>) nebo přijímáním z cizích jazyků (</a:t>
            </a:r>
            <a:r>
              <a:rPr lang="cs-CZ" i="1" dirty="0" smtClean="0">
                <a:hlinkClick r:id="rId4" action="ppaction://hlinkfile" tooltip="wikt:kolej"/>
              </a:rPr>
              <a:t>kolej</a:t>
            </a:r>
            <a:r>
              <a:rPr lang="cs-CZ" dirty="0" smtClean="0"/>
              <a:t>).</a:t>
            </a:r>
          </a:p>
          <a:p>
            <a:r>
              <a:rPr lang="cs-CZ" dirty="0" smtClean="0"/>
              <a:t>V </a:t>
            </a:r>
            <a:r>
              <a:rPr lang="cs-CZ" dirty="0" smtClean="0">
                <a:hlinkClick r:id="rId5" action="ppaction://hlinkfile" tooltip="Čeština"/>
              </a:rPr>
              <a:t>češtině</a:t>
            </a:r>
            <a:r>
              <a:rPr lang="cs-CZ" dirty="0" smtClean="0"/>
              <a:t> jsou homonyma poměrně řídká a jejich užívání většinou nezpůsobuje nedorozumění.</a:t>
            </a:r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sz="3800" dirty="0" smtClean="0"/>
              <a:t>Použij ve větách tato homonyma: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vlna     </a:t>
            </a:r>
          </a:p>
          <a:p>
            <a:pPr>
              <a:buNone/>
            </a:pPr>
            <a:r>
              <a:rPr lang="cs-CZ" dirty="0" smtClean="0"/>
              <a:t>            </a:t>
            </a:r>
          </a:p>
          <a:p>
            <a:pPr>
              <a:buNone/>
            </a:pPr>
            <a:r>
              <a:rPr lang="cs-CZ" dirty="0" smtClean="0"/>
              <a:t>los       </a:t>
            </a:r>
          </a:p>
          <a:p>
            <a:pPr>
              <a:buNone/>
            </a:pPr>
            <a:r>
              <a:rPr lang="cs-CZ" dirty="0" smtClean="0"/>
              <a:t>            </a:t>
            </a:r>
          </a:p>
          <a:p>
            <a:pPr>
              <a:buNone/>
            </a:pPr>
            <a:r>
              <a:rPr lang="cs-CZ" dirty="0" smtClean="0"/>
              <a:t>kolej    </a:t>
            </a:r>
          </a:p>
          <a:p>
            <a:pPr>
              <a:buNone/>
            </a:pPr>
            <a:r>
              <a:rPr lang="cs-CZ" dirty="0" smtClean="0"/>
              <a:t>             </a:t>
            </a:r>
          </a:p>
          <a:p>
            <a:pPr>
              <a:buNone/>
            </a:pPr>
            <a:r>
              <a:rPr lang="cs-CZ" dirty="0" smtClean="0"/>
              <a:t>závod   </a:t>
            </a:r>
          </a:p>
          <a:p>
            <a:pPr>
              <a:buNone/>
            </a:pPr>
            <a:r>
              <a:rPr lang="cs-CZ" dirty="0" smtClean="0"/>
              <a:t>              </a:t>
            </a:r>
          </a:p>
          <a:p>
            <a:pPr>
              <a:buNone/>
            </a:pPr>
            <a:r>
              <a:rPr lang="cs-CZ" dirty="0" smtClean="0"/>
              <a:t>pas        </a:t>
            </a:r>
          </a:p>
          <a:p>
            <a:pPr>
              <a:buNone/>
            </a:pPr>
            <a:r>
              <a:rPr lang="cs-CZ" dirty="0" smtClean="0"/>
              <a:t>                </a:t>
            </a:r>
          </a:p>
        </p:txBody>
      </p:sp>
      <p:pic>
        <p:nvPicPr>
          <p:cNvPr id="1029" name="Picture 5" descr="C:\Documents and Settings\PC\Local Settings\Temporary Internet Files\Content.IE5\9G2TUNME\MC9003264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3857628"/>
            <a:ext cx="2986618" cy="277509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214414" y="857232"/>
            <a:ext cx="6572296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Vlna na svetr se mi líbila.  Na moři byla velká vlna.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42976" y="1785926"/>
            <a:ext cx="6572296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Tento los vyhrává.            Na louce se pásl los.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42976" y="2643182"/>
            <a:ext cx="6572296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Kolej mrazem praskla.Vysokoškolská kolej se mi líbí.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14414" y="3429000"/>
            <a:ext cx="6572296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Tento závod vyhrál. Na exkurzi jsme si prohlédli strojírenský závod.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85720" y="5715016"/>
            <a:ext cx="6572296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Do zahraničí potřebuji pas. Jana má útlý pas. </a:t>
            </a: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SLOVNÍ SPOJENÍ S TĚMITO HOMONYMY: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raketa</a:t>
            </a:r>
          </a:p>
          <a:p>
            <a:endParaRPr lang="cs-CZ" dirty="0" smtClean="0"/>
          </a:p>
          <a:p>
            <a:r>
              <a:rPr lang="cs-CZ" dirty="0" smtClean="0"/>
              <a:t>pila</a:t>
            </a:r>
          </a:p>
          <a:p>
            <a:endParaRPr lang="cs-CZ" dirty="0" smtClean="0"/>
          </a:p>
          <a:p>
            <a:r>
              <a:rPr lang="cs-CZ" dirty="0" smtClean="0"/>
              <a:t>vila</a:t>
            </a:r>
          </a:p>
          <a:p>
            <a:endParaRPr lang="cs-CZ" dirty="0" smtClean="0"/>
          </a:p>
          <a:p>
            <a:r>
              <a:rPr lang="cs-CZ" dirty="0" smtClean="0"/>
              <a:t>má</a:t>
            </a:r>
          </a:p>
          <a:p>
            <a:endParaRPr lang="cs-CZ" dirty="0" smtClean="0"/>
          </a:p>
          <a:p>
            <a:r>
              <a:rPr lang="cs-CZ" dirty="0" smtClean="0"/>
              <a:t>žínka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raketa na Měsíci,</a:t>
            </a:r>
          </a:p>
          <a:p>
            <a:r>
              <a:rPr lang="cs-CZ" dirty="0" smtClean="0"/>
              <a:t>tenisová raketa;</a:t>
            </a:r>
          </a:p>
          <a:p>
            <a:r>
              <a:rPr lang="cs-CZ" dirty="0" smtClean="0"/>
              <a:t>motorová pila,</a:t>
            </a:r>
          </a:p>
          <a:p>
            <a:r>
              <a:rPr lang="cs-CZ" dirty="0" smtClean="0"/>
              <a:t>babička pila vodu;</a:t>
            </a:r>
          </a:p>
          <a:p>
            <a:r>
              <a:rPr lang="cs-CZ" dirty="0" smtClean="0"/>
              <a:t>krásná velká vila,</a:t>
            </a:r>
          </a:p>
          <a:p>
            <a:r>
              <a:rPr lang="cs-CZ" dirty="0" smtClean="0"/>
              <a:t>vila věnec;</a:t>
            </a:r>
          </a:p>
          <a:p>
            <a:r>
              <a:rPr lang="cs-CZ" dirty="0" smtClean="0"/>
              <a:t>má nové šaty,</a:t>
            </a:r>
          </a:p>
          <a:p>
            <a:r>
              <a:rPr lang="cs-CZ" dirty="0" smtClean="0"/>
              <a:t>je to má kamarádka;</a:t>
            </a:r>
          </a:p>
          <a:p>
            <a:r>
              <a:rPr lang="cs-CZ" dirty="0" smtClean="0"/>
              <a:t>umyl se žínkou,</a:t>
            </a:r>
          </a:p>
          <a:p>
            <a:r>
              <a:rPr lang="cs-CZ" dirty="0" smtClean="0"/>
              <a:t>lesní žínka;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86248" y="1500174"/>
            <a:ext cx="3786214" cy="46434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MB9001919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6380" y="2928934"/>
            <a:ext cx="1828800" cy="1828800"/>
          </a:xfrm>
          <a:prstGeom prst="rect">
            <a:avLst/>
          </a:prstGeom>
        </p:spPr>
      </p:pic>
      <p:pic>
        <p:nvPicPr>
          <p:cNvPr id="9" name="Obrázek 8" descr="MB900441734.JP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5918" y="478632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 výukovém materiálu byly použity  kliparty      z programu MS Word 2010 od firmy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dirty="0" smtClean="0"/>
              <a:t>. Na tento software máme zakoupenou licenci. 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  <p:transition>
    <p:split orient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478</TotalTime>
  <Words>269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Anotace</vt:lpstr>
      <vt:lpstr>HOMONYMUM</vt:lpstr>
      <vt:lpstr>Použij ve větách tato homonyma:</vt:lpstr>
      <vt:lpstr>UTVOŘ SLOVNÍ SPOJENÍ S TĚMITO HOMONYMY: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Your User Name</cp:lastModifiedBy>
  <cp:revision>72</cp:revision>
  <dcterms:created xsi:type="dcterms:W3CDTF">2011-06-20T10:40:08Z</dcterms:created>
  <dcterms:modified xsi:type="dcterms:W3CDTF">2012-11-24T19:03:27Z</dcterms:modified>
</cp:coreProperties>
</file>