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7345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VY_32_INOVACE_19_Český jazyk pro 8. ročník_Pravopis velkých písmen III.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Pravopis velkých písmen III.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8FECE81D-06B1-4F37-9B9E-8DAB11125DA5}">
      <dgm:prSet/>
      <dgm:spPr/>
      <dgm:t>
        <a:bodyPr/>
        <a:lstStyle/>
        <a:p>
          <a:r>
            <a:rPr lang="cs-CZ" dirty="0" smtClean="0"/>
            <a:t>Vytvořeno: srpen 2012</a:t>
          </a:r>
          <a:endParaRPr lang="cs-CZ" dirty="0"/>
        </a:p>
      </dgm:t>
    </dgm:pt>
    <dgm:pt modelId="{12CAED2C-0D26-4A38-86E9-D7C1495EAA42}" type="parTrans" cxnId="{C99019E6-B43A-48E1-80AE-3E537C31A690}">
      <dgm:prSet/>
      <dgm:spPr/>
      <dgm:t>
        <a:bodyPr/>
        <a:lstStyle/>
        <a:p>
          <a:endParaRPr lang="cs-CZ"/>
        </a:p>
      </dgm:t>
    </dgm:pt>
    <dgm:pt modelId="{03E26F45-7389-4D60-BDFE-E7F6DC94231F}" type="sibTrans" cxnId="{C99019E6-B43A-48E1-80AE-3E537C31A690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F45AE2F6-EBAB-44A0-9D8D-B869D8B9C6A6}" type="pres">
      <dgm:prSet presAssocID="{8FECE81D-06B1-4F37-9B9E-8DAB11125DA5}" presName="vertSpace6" presStyleLbl="node1" presStyleIdx="4" presStyleCnt="6"/>
      <dgm:spPr/>
    </dgm:pt>
    <dgm:pt modelId="{747016C5-BA7E-4D21-871D-B4153A3F4CCE}" type="pres">
      <dgm:prSet presAssocID="{8FECE81D-06B1-4F37-9B9E-8DAB11125DA5}" presName="circle6" presStyleLbl="node1" presStyleIdx="5" presStyleCnt="6"/>
      <dgm:spPr/>
    </dgm:pt>
    <dgm:pt modelId="{6FD7DF73-9472-4D74-8F5C-B4A43083E928}" type="pres">
      <dgm:prSet presAssocID="{8FECE81D-06B1-4F37-9B9E-8DAB11125DA5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FB7B3A-BF08-459F-A6A1-BC041BE24BC5}" type="pres">
      <dgm:prSet presAssocID="{8FECE81D-06B1-4F37-9B9E-8DAB11125DA5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46375AC1-7883-4EE3-8261-5DB550032D6C}" type="presOf" srcId="{8FECE81D-06B1-4F37-9B9E-8DAB11125DA5}" destId="{6FD7DF73-9472-4D74-8F5C-B4A43083E928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C99019E6-B43A-48E1-80AE-3E537C31A690}" srcId="{757F3AB3-0718-4624-B441-E567A8F0AB56}" destId="{8FECE81D-06B1-4F37-9B9E-8DAB11125DA5}" srcOrd="5" destOrd="0" parTransId="{12CAED2C-0D26-4A38-86E9-D7C1495EAA42}" sibTransId="{03E26F45-7389-4D60-BDFE-E7F6DC94231F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5CA02ABA-4E27-43ED-AF3F-DE43F37B46D9}" type="presOf" srcId="{8FECE81D-06B1-4F37-9B9E-8DAB11125DA5}" destId="{0EFB7B3A-BF08-459F-A6A1-BC041BE24BC5}" srcOrd="1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BDAFC1A2-12DF-4356-AD7C-B77055F31C22}" type="presParOf" srcId="{333A1088-737F-45CB-B68E-254E46348037}" destId="{F45AE2F6-EBAB-44A0-9D8D-B869D8B9C6A6}" srcOrd="15" destOrd="0" presId="urn:microsoft.com/office/officeart/2005/8/layout/target3"/>
    <dgm:cxn modelId="{A4061551-F35A-4831-BED6-D043229B33E9}" type="presParOf" srcId="{333A1088-737F-45CB-B68E-254E46348037}" destId="{747016C5-BA7E-4D21-871D-B4153A3F4CCE}" srcOrd="16" destOrd="0" presId="urn:microsoft.com/office/officeart/2005/8/layout/target3"/>
    <dgm:cxn modelId="{50CEE0DF-EA81-4D86-979E-C45DC237C2B4}" type="presParOf" srcId="{333A1088-737F-45CB-B68E-254E46348037}" destId="{6FD7DF73-9472-4D74-8F5C-B4A43083E928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DB864B95-C5D4-48A6-A30F-BF6C2663B754}" type="presParOf" srcId="{333A1088-737F-45CB-B68E-254E46348037}" destId="{0EFB7B3A-BF08-459F-A6A1-BC041BE24BC5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Mgr. Eva Sixtová</a:t>
          </a:r>
          <a:endParaRPr lang="cs-CZ" sz="13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VY_32_INOVACE_19_Český jazyk pro 7. ročník_Pravopis velkých písmen III.</a:t>
          </a:r>
          <a:endParaRPr lang="cs-CZ" sz="13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Pravopis velkých písmen III.</a:t>
          </a:r>
          <a:endParaRPr lang="cs-CZ" sz="13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371039" y="1371039"/>
        <a:ext cx="5253696" cy="342760"/>
      </dsp:txXfrm>
    </dsp:sp>
    <dsp:sp modelId="{747016C5-BA7E-4D21-871D-B4153A3F4CCE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FD7DF73-9472-4D74-8F5C-B4A43083E928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smtClean="0"/>
            <a:t>Vytvořeno: srpen 2011</a:t>
          </a:r>
          <a:endParaRPr lang="cs-CZ" sz="13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pull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pravidla.cz/vice/psani-velkych-pismen/?kapitola=8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922112008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Učební materiál je určen pro žáky 8. ročníku, slouží k procvičení pravopisu velkých písmen. Text je určen pro interaktivní tabuli. Žáci mohou pracovat samostatně. Interaktivní tabule slouží ke zpětné kontrole.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14380"/>
          </a:xfrm>
        </p:spPr>
        <p:txBody>
          <a:bodyPr>
            <a:normAutofit/>
          </a:bodyPr>
          <a:lstStyle/>
          <a:p>
            <a:r>
              <a:rPr lang="cs-CZ" sz="3800" dirty="0" smtClean="0"/>
              <a:t>Rozhodni, kde bude velké písmeno: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928670"/>
            <a:ext cx="8858312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sz="4000" dirty="0" smtClean="0"/>
              <a:t>Hrad </a:t>
            </a:r>
            <a:r>
              <a:rPr lang="cs-CZ" sz="4000" dirty="0" smtClean="0">
                <a:solidFill>
                  <a:srgbClr val="FF0000"/>
                </a:solidFill>
              </a:rPr>
              <a:t>KŘIVOKLÁT</a:t>
            </a:r>
            <a:r>
              <a:rPr lang="cs-CZ" sz="4000" dirty="0" smtClean="0"/>
              <a:t> leží v překrásné krajině blízko </a:t>
            </a:r>
            <a:r>
              <a:rPr lang="cs-CZ" sz="4000" dirty="0" smtClean="0">
                <a:solidFill>
                  <a:srgbClr val="FF0000"/>
                </a:solidFill>
              </a:rPr>
              <a:t>BEROUNA</a:t>
            </a:r>
            <a:r>
              <a:rPr lang="cs-CZ" sz="4000" dirty="0" smtClean="0"/>
              <a:t>. O prázdninách jsme sjížděli na lodích </a:t>
            </a:r>
            <a:r>
              <a:rPr lang="cs-CZ" sz="4000" dirty="0" smtClean="0">
                <a:solidFill>
                  <a:srgbClr val="FF0000"/>
                </a:solidFill>
              </a:rPr>
              <a:t>LUŽNICI a VLTAVU</a:t>
            </a:r>
            <a:r>
              <a:rPr lang="cs-CZ" sz="4000" dirty="0" smtClean="0"/>
              <a:t>. Četl knihu </a:t>
            </a:r>
            <a:r>
              <a:rPr lang="cs-CZ" sz="4000" dirty="0" smtClean="0">
                <a:solidFill>
                  <a:srgbClr val="FF0000"/>
                </a:solidFill>
              </a:rPr>
              <a:t>VÁCLAVA ČTVRTKA O RUMCAJSOVI.</a:t>
            </a:r>
            <a:r>
              <a:rPr lang="cs-CZ" sz="4000" dirty="0" smtClean="0"/>
              <a:t> V 15. století bojovali </a:t>
            </a:r>
            <a:r>
              <a:rPr lang="cs-CZ" sz="4000" dirty="0" smtClean="0">
                <a:solidFill>
                  <a:srgbClr val="FF0000"/>
                </a:solidFill>
              </a:rPr>
              <a:t>HUSITÉ</a:t>
            </a:r>
            <a:r>
              <a:rPr lang="cs-CZ" sz="4000" dirty="0" smtClean="0"/>
              <a:t> proti </a:t>
            </a:r>
            <a:r>
              <a:rPr lang="cs-CZ" sz="4000" dirty="0" smtClean="0">
                <a:solidFill>
                  <a:srgbClr val="FF0000"/>
                </a:solidFill>
              </a:rPr>
              <a:t>KŘIŽÁKŮM.</a:t>
            </a:r>
            <a:r>
              <a:rPr lang="cs-CZ" sz="4000" dirty="0" smtClean="0"/>
              <a:t> Maminka něco vyřizovala na </a:t>
            </a:r>
            <a:r>
              <a:rPr lang="cs-CZ" sz="4000" dirty="0" smtClean="0">
                <a:solidFill>
                  <a:srgbClr val="FF0000"/>
                </a:solidFill>
              </a:rPr>
              <a:t>FINANČNÍM ÚŘADĚ V PRAZE.</a:t>
            </a:r>
            <a:r>
              <a:rPr lang="cs-CZ" sz="4000" dirty="0" smtClean="0"/>
              <a:t> 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14380"/>
          </a:xfrm>
        </p:spPr>
        <p:txBody>
          <a:bodyPr>
            <a:normAutofit/>
          </a:bodyPr>
          <a:lstStyle/>
          <a:p>
            <a:r>
              <a:rPr lang="cs-CZ" sz="3800" dirty="0" smtClean="0"/>
              <a:t>Správné řešení: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928670"/>
            <a:ext cx="8858312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sz="4400" dirty="0" smtClean="0"/>
              <a:t>Hrad </a:t>
            </a:r>
            <a:r>
              <a:rPr lang="cs-CZ" sz="4400" dirty="0" smtClean="0">
                <a:solidFill>
                  <a:srgbClr val="FF0000"/>
                </a:solidFill>
              </a:rPr>
              <a:t>Křivoklát</a:t>
            </a:r>
            <a:r>
              <a:rPr lang="cs-CZ" sz="4400" dirty="0" smtClean="0"/>
              <a:t> leží v překrásné krajině blízko </a:t>
            </a:r>
            <a:r>
              <a:rPr lang="cs-CZ" sz="4400" dirty="0" smtClean="0">
                <a:solidFill>
                  <a:srgbClr val="FF0000"/>
                </a:solidFill>
              </a:rPr>
              <a:t>Berouna</a:t>
            </a:r>
            <a:r>
              <a:rPr lang="cs-CZ" sz="4400" dirty="0" smtClean="0"/>
              <a:t>. O prázdninách jsme sjížděli na lodích </a:t>
            </a:r>
            <a:r>
              <a:rPr lang="cs-CZ" sz="4400" dirty="0" smtClean="0">
                <a:solidFill>
                  <a:srgbClr val="FF0000"/>
                </a:solidFill>
              </a:rPr>
              <a:t>Lužnici a Vltavu</a:t>
            </a:r>
            <a:r>
              <a:rPr lang="cs-CZ" sz="4400" dirty="0" smtClean="0"/>
              <a:t>. Četl knihu </a:t>
            </a:r>
            <a:r>
              <a:rPr lang="cs-CZ" sz="4400" dirty="0" smtClean="0">
                <a:solidFill>
                  <a:srgbClr val="FF0000"/>
                </a:solidFill>
              </a:rPr>
              <a:t>Václava Čtvrtka O Rumcajsovi</a:t>
            </a:r>
            <a:r>
              <a:rPr lang="cs-CZ" sz="4400" dirty="0" smtClean="0"/>
              <a:t>. V 15. století bojovali </a:t>
            </a:r>
            <a:r>
              <a:rPr lang="cs-CZ" sz="4400" dirty="0" smtClean="0">
                <a:solidFill>
                  <a:srgbClr val="FF0000"/>
                </a:solidFill>
              </a:rPr>
              <a:t>husité </a:t>
            </a:r>
            <a:r>
              <a:rPr lang="cs-CZ" sz="4400" dirty="0" smtClean="0"/>
              <a:t>proti </a:t>
            </a:r>
            <a:r>
              <a:rPr lang="cs-CZ" sz="4400" dirty="0" smtClean="0">
                <a:solidFill>
                  <a:srgbClr val="FF0000"/>
                </a:solidFill>
              </a:rPr>
              <a:t>křižákům</a:t>
            </a:r>
            <a:r>
              <a:rPr lang="cs-CZ" sz="4400" dirty="0" smtClean="0"/>
              <a:t>. Maminka něco vyřizovala na </a:t>
            </a:r>
            <a:r>
              <a:rPr lang="cs-CZ" sz="4400" dirty="0" smtClean="0">
                <a:solidFill>
                  <a:srgbClr val="FF0000"/>
                </a:solidFill>
              </a:rPr>
              <a:t>Finančním úřadě v Praze</a:t>
            </a:r>
            <a:r>
              <a:rPr lang="cs-CZ" sz="44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2839395159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sz="4000" dirty="0" smtClean="0"/>
              <a:t>Rád bych se podíval do </a:t>
            </a:r>
            <a:r>
              <a:rPr lang="cs-CZ" sz="4000" dirty="0" smtClean="0">
                <a:solidFill>
                  <a:srgbClr val="FF0000"/>
                </a:solidFill>
              </a:rPr>
              <a:t>NÁRODNÍHO MUZEA.</a:t>
            </a:r>
            <a:r>
              <a:rPr lang="cs-CZ" sz="4000" dirty="0" smtClean="0"/>
              <a:t> Maminka má ráda </a:t>
            </a:r>
            <a:r>
              <a:rPr lang="cs-CZ" sz="4000" dirty="0" smtClean="0">
                <a:solidFill>
                  <a:srgbClr val="FF0000"/>
                </a:solidFill>
              </a:rPr>
              <a:t>ČESKÉ ČASOPISY,</a:t>
            </a:r>
            <a:r>
              <a:rPr lang="cs-CZ" sz="4000" dirty="0" smtClean="0"/>
              <a:t> čte si </a:t>
            </a:r>
            <a:r>
              <a:rPr lang="cs-CZ" sz="4000" dirty="0" smtClean="0">
                <a:solidFill>
                  <a:srgbClr val="FF0000"/>
                </a:solidFill>
              </a:rPr>
              <a:t>CHVILKU PRO TEBE</a:t>
            </a:r>
            <a:r>
              <a:rPr lang="cs-CZ" sz="4000" dirty="0" smtClean="0"/>
              <a:t>. </a:t>
            </a:r>
            <a:r>
              <a:rPr lang="cs-CZ" sz="4000" dirty="0" smtClean="0">
                <a:solidFill>
                  <a:srgbClr val="FF0000"/>
                </a:solidFill>
              </a:rPr>
              <a:t>VÁCLAV DRUHÝ </a:t>
            </a:r>
            <a:r>
              <a:rPr lang="cs-CZ" sz="4000" dirty="0" smtClean="0"/>
              <a:t>byl naším velkým panovníkem. Pojedeme se vykoupat do bazénu </a:t>
            </a:r>
            <a:r>
              <a:rPr lang="cs-CZ" sz="4000" dirty="0" smtClean="0">
                <a:solidFill>
                  <a:srgbClr val="FF0000"/>
                </a:solidFill>
              </a:rPr>
              <a:t>V PODOLÍ</a:t>
            </a:r>
            <a:r>
              <a:rPr lang="cs-CZ" sz="4000" dirty="0" smtClean="0"/>
              <a:t>. Nejkrásnější historické památky  jsou v </a:t>
            </a:r>
            <a:r>
              <a:rPr lang="cs-CZ" sz="4000" dirty="0" smtClean="0">
                <a:solidFill>
                  <a:srgbClr val="FF0000"/>
                </a:solidFill>
              </a:rPr>
              <a:t>PRAZE </a:t>
            </a:r>
            <a:r>
              <a:rPr lang="cs-CZ" sz="4000" dirty="0" smtClean="0"/>
              <a:t>na </a:t>
            </a:r>
            <a:r>
              <a:rPr lang="cs-CZ" sz="4000" dirty="0" smtClean="0">
                <a:solidFill>
                  <a:srgbClr val="FF0000"/>
                </a:solidFill>
              </a:rPr>
              <a:t>MALÉ STRANĚ</a:t>
            </a:r>
            <a:r>
              <a:rPr lang="cs-CZ" sz="4000" dirty="0" smtClean="0"/>
              <a:t>. Strýc odletěl z </a:t>
            </a:r>
            <a:r>
              <a:rPr lang="cs-CZ" sz="4000" dirty="0" smtClean="0">
                <a:solidFill>
                  <a:srgbClr val="FF0000"/>
                </a:solidFill>
              </a:rPr>
              <a:t>RUZYNĚ</a:t>
            </a:r>
            <a:r>
              <a:rPr lang="cs-CZ" sz="4000" dirty="0" smtClean="0"/>
              <a:t> do </a:t>
            </a:r>
            <a:r>
              <a:rPr lang="cs-CZ" sz="4000" dirty="0" smtClean="0">
                <a:solidFill>
                  <a:srgbClr val="FF0000"/>
                </a:solidFill>
              </a:rPr>
              <a:t>JIŽNÍ AMERIKY</a:t>
            </a:r>
            <a:r>
              <a:rPr lang="cs-CZ" sz="4000" dirty="0" smtClean="0"/>
              <a:t>.</a:t>
            </a:r>
            <a:endParaRPr lang="cs-CZ" sz="40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</a:t>
            </a:r>
            <a:r>
              <a:rPr lang="cs-CZ" sz="4400" dirty="0" smtClean="0"/>
              <a:t>Rád bych se podíval do </a:t>
            </a:r>
            <a:r>
              <a:rPr lang="cs-CZ" sz="4400" dirty="0" smtClean="0">
                <a:solidFill>
                  <a:srgbClr val="FF0000"/>
                </a:solidFill>
              </a:rPr>
              <a:t>Národního muzea</a:t>
            </a:r>
            <a:r>
              <a:rPr lang="cs-CZ" sz="4400" dirty="0" smtClean="0"/>
              <a:t>. Maminka má ráda </a:t>
            </a:r>
            <a:r>
              <a:rPr lang="cs-CZ" sz="4400" dirty="0" smtClean="0">
                <a:solidFill>
                  <a:srgbClr val="FF0000"/>
                </a:solidFill>
              </a:rPr>
              <a:t>české časopisy,</a:t>
            </a:r>
            <a:r>
              <a:rPr lang="cs-CZ" sz="4400" dirty="0" smtClean="0"/>
              <a:t> čte si </a:t>
            </a:r>
            <a:r>
              <a:rPr lang="cs-CZ" sz="4400" dirty="0" smtClean="0">
                <a:solidFill>
                  <a:srgbClr val="FF0000"/>
                </a:solidFill>
              </a:rPr>
              <a:t>Chvilku pro tebe</a:t>
            </a:r>
            <a:r>
              <a:rPr lang="cs-CZ" sz="4400" dirty="0" smtClean="0"/>
              <a:t>. </a:t>
            </a:r>
            <a:r>
              <a:rPr lang="cs-CZ" sz="4400" dirty="0" smtClean="0">
                <a:solidFill>
                  <a:srgbClr val="FF0000"/>
                </a:solidFill>
              </a:rPr>
              <a:t>Václav Druhý </a:t>
            </a:r>
            <a:r>
              <a:rPr lang="cs-CZ" sz="4400" dirty="0" smtClean="0"/>
              <a:t>byl naším velkým panovníkem. Pojedeme se vykoupat do bazénu </a:t>
            </a:r>
            <a:r>
              <a:rPr lang="cs-CZ" sz="4400" dirty="0" smtClean="0">
                <a:solidFill>
                  <a:srgbClr val="FF0000"/>
                </a:solidFill>
              </a:rPr>
              <a:t>v Podolí</a:t>
            </a:r>
            <a:r>
              <a:rPr lang="cs-CZ" sz="4400" dirty="0" smtClean="0"/>
              <a:t>. Nejkrásnější historické památky  jsou v </a:t>
            </a:r>
            <a:r>
              <a:rPr lang="cs-CZ" sz="4400" dirty="0" smtClean="0">
                <a:solidFill>
                  <a:srgbClr val="FF0000"/>
                </a:solidFill>
              </a:rPr>
              <a:t>Praze </a:t>
            </a:r>
            <a:r>
              <a:rPr lang="cs-CZ" sz="4400" dirty="0" smtClean="0"/>
              <a:t>na </a:t>
            </a:r>
            <a:r>
              <a:rPr lang="cs-CZ" sz="4400" dirty="0" smtClean="0">
                <a:solidFill>
                  <a:srgbClr val="FF0000"/>
                </a:solidFill>
              </a:rPr>
              <a:t>Malé Straně</a:t>
            </a:r>
            <a:r>
              <a:rPr lang="cs-CZ" sz="4400" dirty="0" smtClean="0"/>
              <a:t>. Strýc odletěl z </a:t>
            </a:r>
            <a:r>
              <a:rPr lang="cs-CZ" sz="4400" dirty="0" smtClean="0">
                <a:solidFill>
                  <a:srgbClr val="FF0000"/>
                </a:solidFill>
              </a:rPr>
              <a:t>Ruzyně</a:t>
            </a:r>
            <a:r>
              <a:rPr lang="cs-CZ" sz="4400" dirty="0" smtClean="0"/>
              <a:t> do </a:t>
            </a:r>
            <a:r>
              <a:rPr lang="cs-CZ" sz="4400" dirty="0" smtClean="0">
                <a:solidFill>
                  <a:srgbClr val="FF0000"/>
                </a:solidFill>
              </a:rPr>
              <a:t>Jižní Ameriky</a:t>
            </a:r>
            <a:r>
              <a:rPr lang="cs-CZ" sz="4400" dirty="0" smtClean="0"/>
              <a:t>.</a:t>
            </a:r>
            <a:endParaRPr lang="cs-CZ" sz="44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NÁPOVĚDA: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v některých vlastních jménech žáci chybovali, zopakujte si znovu v Pravidlech českého pravopisu psaní velkých písmen.</a:t>
            </a:r>
          </a:p>
          <a:p>
            <a:r>
              <a:rPr lang="cs-CZ" dirty="0" smtClean="0"/>
              <a:t>V obrázku je ukryt hypertextový odkaz.</a:t>
            </a:r>
            <a:endParaRPr lang="cs-CZ" dirty="0"/>
          </a:p>
        </p:txBody>
      </p:sp>
      <p:pic>
        <p:nvPicPr>
          <p:cNvPr id="4" name="Obrázek 3" descr="MB900198771.JP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4286256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výukovém materiálu byly použity  kliparty      z programu MS Word 2010 od firmy </a:t>
            </a:r>
            <a:r>
              <a:rPr lang="cs-CZ" u="sng" dirty="0" smtClean="0">
                <a:hlinkClick r:id="rId2"/>
              </a:rPr>
              <a:t>www.</a:t>
            </a:r>
            <a:r>
              <a:rPr lang="cs-CZ" u="sng" dirty="0" err="1" smtClean="0">
                <a:hlinkClick r:id="rId2"/>
              </a:rPr>
              <a:t>microsoft.com</a:t>
            </a:r>
            <a:r>
              <a:rPr lang="cs-CZ" dirty="0" smtClean="0"/>
              <a:t>. Na tento software máme zakoupenou licenci. </a:t>
            </a:r>
            <a:endParaRPr lang="cs-CZ" smtClean="0"/>
          </a:p>
          <a:p>
            <a:endParaRPr lang="cs-CZ"/>
          </a:p>
        </p:txBody>
      </p:sp>
    </p:spTree>
  </p:cSld>
  <p:clrMapOvr>
    <a:masterClrMapping/>
  </p:clrMapOvr>
  <p:transition>
    <p:pull dir="d"/>
  </p:transition>
</p:sld>
</file>

<file path=ppt/theme/theme1.xml><?xml version="1.0" encoding="utf-8"?>
<a:theme xmlns:a="http://schemas.openxmlformats.org/drawingml/2006/main" name="Motiv sady Office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608</TotalTime>
  <Words>331</Words>
  <Application>Microsoft Office PowerPoint</Application>
  <PresentationFormat>Předvádění na obrazovce (4:3)</PresentationFormat>
  <Paragraphs>19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Rozhodni, kde bude velké písmeno:</vt:lpstr>
      <vt:lpstr>Správné řešení:</vt:lpstr>
      <vt:lpstr>Snímek 5</vt:lpstr>
      <vt:lpstr>Snímek 6</vt:lpstr>
      <vt:lpstr>NÁPOVĚDA:</vt:lpstr>
      <vt:lpstr>POUŽITÉ ZDROJE: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Your User Name</cp:lastModifiedBy>
  <cp:revision>72</cp:revision>
  <dcterms:created xsi:type="dcterms:W3CDTF">2011-06-20T10:40:08Z</dcterms:created>
  <dcterms:modified xsi:type="dcterms:W3CDTF">2012-11-24T18:22:21Z</dcterms:modified>
</cp:coreProperties>
</file>