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74" r:id="rId3"/>
    <p:sldId id="257" r:id="rId4"/>
    <p:sldId id="256" r:id="rId5"/>
    <p:sldId id="258" r:id="rId6"/>
    <p:sldId id="259" r:id="rId7"/>
    <p:sldId id="265" r:id="rId8"/>
    <p:sldId id="260" r:id="rId9"/>
    <p:sldId id="266" r:id="rId10"/>
    <p:sldId id="267" r:id="rId11"/>
    <p:sldId id="261" r:id="rId12"/>
    <p:sldId id="262" r:id="rId13"/>
    <p:sldId id="268" r:id="rId14"/>
    <p:sldId id="263" r:id="rId15"/>
    <p:sldId id="264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344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028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638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2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434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976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580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082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707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2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59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9439885-10EF-4AD3-A035-1D0AB8D27A13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98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5800" y="1828800"/>
            <a:ext cx="7696200" cy="4600596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VY_52_INOVACE_24</a:t>
            </a:r>
            <a:r>
              <a:rPr lang="cs-CZ" sz="1800" dirty="0" smtClean="0">
                <a:solidFill>
                  <a:schemeClr val="tx1"/>
                </a:solidFill>
              </a:rPr>
              <a:t>_Opakovani_viry_houby</a:t>
            </a:r>
            <a:endParaRPr lang="cs-CZ" sz="1800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materiálu (téma): </a:t>
            </a:r>
            <a:r>
              <a:rPr lang="cs-CZ" sz="1800" dirty="0"/>
              <a:t>Opakování: viry - houby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</a:t>
            </a:r>
            <a:r>
              <a:rPr lang="cs-CZ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Olexa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/>
              <a:t>Opakování: viry - houby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14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27584" y="753553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Mgr. Jiří Olexa, </a:t>
            </a:r>
            <a:r>
              <a:rPr lang="cs-CZ" b="1" dirty="0" smtClean="0"/>
              <a:t>21.listopadu 2012,  </a:t>
            </a:r>
            <a:r>
              <a:rPr lang="cs-CZ" b="1" dirty="0"/>
              <a:t>6.ročník, V/2 </a:t>
            </a:r>
            <a:r>
              <a:rPr lang="cs-CZ" b="1" dirty="0" smtClean="0"/>
              <a:t>W24, </a:t>
            </a:r>
            <a:r>
              <a:rPr lang="cs-CZ" b="1" dirty="0"/>
              <a:t>Přírodopis, </a:t>
            </a:r>
            <a:r>
              <a:rPr lang="cs-CZ" b="1" dirty="0" smtClean="0"/>
              <a:t>Opakování: viry - houby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0723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175351" cy="1793167"/>
          </a:xfrm>
        </p:spPr>
        <p:txBody>
          <a:bodyPr/>
          <a:lstStyle/>
          <a:p>
            <a:pPr algn="l"/>
            <a:r>
              <a:rPr lang="cs-CZ" dirty="0" smtClean="0"/>
              <a:t>Opakování: viry, bakterie, sinice, houby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30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66874"/>
            <a:ext cx="7920880" cy="2423346"/>
          </a:xfrm>
        </p:spPr>
        <p:txBody>
          <a:bodyPr/>
          <a:lstStyle/>
          <a:p>
            <a:pPr algn="l"/>
            <a:r>
              <a:rPr lang="cs-CZ" sz="3200" dirty="0" smtClean="0"/>
              <a:t>Doplň k jednotlivým větám odpověď ANO pokud je pravdivá nebo NE pokud je nepravdivá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574187"/>
            <a:ext cx="6552728" cy="3744416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/>
              <a:t>Sinice dokáží vytvářet ústrojné látky, obsahují totiž zelené barvivo.</a:t>
            </a:r>
          </a:p>
          <a:p>
            <a:pPr algn="l"/>
            <a:endParaRPr lang="cs-CZ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r>
              <a:rPr lang="cs-CZ" dirty="0" smtClean="0"/>
              <a:t>Většina bakterií není schopna vytvářet ústrojné látky, protože nemají zelené barvivo.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Houby mohou u člověka vyvolat onemocnění kůže i vnitřních orgánů.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Viry mají buněčnou stavbu, jejich tělo je tvořeno buňkou.</a:t>
            </a:r>
          </a:p>
          <a:p>
            <a:pPr algn="l"/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7452320" y="24208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52320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59011" y="45091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52320" y="54452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2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43608" y="908720"/>
            <a:ext cx="64807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Cytoplazma vyplňuje vnitřek buněčného jádra.</a:t>
            </a:r>
          </a:p>
          <a:p>
            <a:endParaRPr lang="cs-CZ" sz="2000" dirty="0" smtClean="0"/>
          </a:p>
          <a:p>
            <a:r>
              <a:rPr lang="cs-CZ" sz="2000" dirty="0" smtClean="0"/>
              <a:t>Bakterie mohou žít uvnitř těla jiných organismů.</a:t>
            </a:r>
          </a:p>
          <a:p>
            <a:endParaRPr lang="cs-CZ" sz="2000" dirty="0" smtClean="0"/>
          </a:p>
          <a:p>
            <a:r>
              <a:rPr lang="cs-CZ" sz="2000" dirty="0" smtClean="0"/>
              <a:t>Buňky hub obsahují chloroplasty, mají tedy zelené barvivo.</a:t>
            </a:r>
          </a:p>
          <a:p>
            <a:endParaRPr lang="cs-CZ" sz="2000" dirty="0" smtClean="0"/>
          </a:p>
          <a:p>
            <a:r>
              <a:rPr lang="cs-CZ" sz="2000" dirty="0" smtClean="0"/>
              <a:t>Viry dokáží žít i mimo hostitelskou buňku, i mimo ni projevují všechny známky života.</a:t>
            </a:r>
          </a:p>
          <a:p>
            <a:endParaRPr lang="cs-CZ" sz="2000" dirty="0" smtClean="0"/>
          </a:p>
          <a:p>
            <a:r>
              <a:rPr lang="cs-CZ" sz="2000" dirty="0" smtClean="0"/>
              <a:t>Plodnice pýchavky obecné jsou jedlé, dokud jsou uvnitř černé.</a:t>
            </a:r>
          </a:p>
          <a:p>
            <a:endParaRPr lang="cs-CZ" sz="2000" dirty="0"/>
          </a:p>
          <a:p>
            <a:r>
              <a:rPr lang="cs-CZ" sz="2000" dirty="0" smtClean="0"/>
              <a:t>Sinice obsahují zelené barvivo, ale mohou obsahovat i jiná barviva.</a:t>
            </a:r>
            <a:endParaRPr lang="cs-CZ" sz="2000" dirty="0"/>
          </a:p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6187" y="94662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52320" y="155679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52320" y="22768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52320" y="32129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52320" y="40770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452320" y="49411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4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43608" y="908720"/>
            <a:ext cx="6480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Čím je tělo člověka více oslabené, tím lépe se dokáže bránit nákaze způsobené bakteriemi.</a:t>
            </a:r>
          </a:p>
          <a:p>
            <a:endParaRPr lang="cs-CZ" sz="2000" dirty="0" smtClean="0"/>
          </a:p>
          <a:p>
            <a:r>
              <a:rPr lang="cs-CZ" sz="2000" dirty="0" smtClean="0"/>
              <a:t>Všechny nemoci způsobené viry jsou vyléčitelné.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6187" y="94662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52320" y="183553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7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20880" cy="1584176"/>
          </a:xfrm>
        </p:spPr>
        <p:txBody>
          <a:bodyPr/>
          <a:lstStyle/>
          <a:p>
            <a:pPr algn="l"/>
            <a:r>
              <a:rPr lang="cs-CZ" sz="3200" dirty="0" smtClean="0"/>
              <a:t>Doplň chybějící slova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436729"/>
            <a:ext cx="7704856" cy="4736559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Tělo viru tvoří složitá  </a:t>
            </a:r>
            <a:r>
              <a:rPr lang="cs-CZ" u="sng" dirty="0" smtClean="0"/>
              <a:t>                     </a:t>
            </a:r>
            <a:r>
              <a:rPr lang="cs-CZ" dirty="0" smtClean="0"/>
              <a:t> látka.</a:t>
            </a:r>
          </a:p>
          <a:p>
            <a:pPr algn="l"/>
            <a:endParaRPr lang="cs-CZ" sz="1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r>
              <a:rPr lang="cs-CZ" dirty="0" smtClean="0"/>
              <a:t>Letní přemnožení sinic ve vodě se nazývá  </a:t>
            </a:r>
            <a:r>
              <a:rPr lang="cs-CZ" u="sng" dirty="0" smtClean="0"/>
              <a:t>                    </a:t>
            </a:r>
            <a:r>
              <a:rPr lang="cs-CZ" dirty="0" smtClean="0"/>
              <a:t> 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Sinice zvaná  </a:t>
            </a:r>
            <a:r>
              <a:rPr lang="cs-CZ" u="sng" dirty="0" smtClean="0"/>
              <a:t>                               </a:t>
            </a:r>
            <a:r>
              <a:rPr lang="cs-CZ" dirty="0" smtClean="0"/>
              <a:t>  vytváří řetízková vlákna </a:t>
            </a:r>
          </a:p>
          <a:p>
            <a:pPr algn="l"/>
            <a:r>
              <a:rPr lang="cs-CZ" dirty="0" smtClean="0"/>
              <a:t>z buněk kulovitého tvaru.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Viry mají na povrchu těla  </a:t>
            </a:r>
            <a:r>
              <a:rPr lang="cs-CZ" u="sng" dirty="0" smtClean="0"/>
              <a:t>                     </a:t>
            </a:r>
            <a:r>
              <a:rPr lang="cs-CZ" dirty="0" smtClean="0"/>
              <a:t> obal.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Část houby, která vyrůstá nad zem a kterou sbíráme se označuje jako  </a:t>
            </a:r>
            <a:r>
              <a:rPr lang="cs-CZ" u="sng" dirty="0" smtClean="0"/>
              <a:t>                           </a:t>
            </a:r>
            <a:r>
              <a:rPr lang="cs-CZ" dirty="0" smtClean="0"/>
              <a:t> 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Jádro bakterie se označuje jako </a:t>
            </a:r>
            <a:r>
              <a:rPr lang="cs-CZ" u="sng" dirty="0" smtClean="0"/>
              <a:t>                                             </a:t>
            </a:r>
            <a:r>
              <a:rPr lang="cs-CZ" dirty="0" smtClean="0"/>
              <a:t> , protože není odděleno od cytoplazmy jaderným obalem.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325536" y="1700808"/>
            <a:ext cx="1304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organická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51258" y="2348880"/>
            <a:ext cx="1423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vodní květ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2924944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jednořadka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95878" y="3933056"/>
            <a:ext cx="1352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bílkovinný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63689" y="4829090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plodnice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64910" y="5445224"/>
            <a:ext cx="3619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jaderná hmota </a:t>
            </a:r>
            <a:r>
              <a:rPr lang="cs-CZ" sz="2000" dirty="0" smtClean="0"/>
              <a:t>nebo </a:t>
            </a:r>
            <a:r>
              <a:rPr lang="cs-CZ" sz="2000" dirty="0" smtClean="0">
                <a:solidFill>
                  <a:srgbClr val="FF0000"/>
                </a:solidFill>
              </a:rPr>
              <a:t>nepravé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25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708665"/>
            <a:ext cx="7704856" cy="4736559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  </a:t>
            </a:r>
            <a:r>
              <a:rPr lang="cs-CZ" u="sng" dirty="0" smtClean="0"/>
              <a:t>                     </a:t>
            </a:r>
            <a:r>
              <a:rPr lang="cs-CZ" dirty="0" smtClean="0"/>
              <a:t> je organismus tvořený symbiózou houby s řasou (nebo může být místo řasy sinice).</a:t>
            </a:r>
          </a:p>
          <a:p>
            <a:pPr algn="l"/>
            <a:endParaRPr lang="cs-CZ" sz="1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r>
              <a:rPr lang="cs-CZ" dirty="0" smtClean="0"/>
              <a:t>Organela zvaná  </a:t>
            </a:r>
            <a:r>
              <a:rPr lang="cs-CZ" u="sng" dirty="0" smtClean="0"/>
              <a:t>                    </a:t>
            </a:r>
            <a:r>
              <a:rPr lang="cs-CZ" dirty="0" smtClean="0"/>
              <a:t> slouží bakteriím k pohybu.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Bakterie, které se využívají k výrobě mléčných produktů, jako např. jogurtů, se nazývají </a:t>
            </a:r>
            <a:r>
              <a:rPr lang="cs-CZ" u="sng" dirty="0" smtClean="0"/>
              <a:t>                           </a:t>
            </a:r>
            <a:r>
              <a:rPr lang="cs-CZ" dirty="0" smtClean="0"/>
              <a:t>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Viry jsou viditelné pouze pomocí  </a:t>
            </a:r>
            <a:r>
              <a:rPr lang="cs-CZ" u="sng" dirty="0" smtClean="0"/>
              <a:t>                                             </a:t>
            </a:r>
            <a:r>
              <a:rPr lang="cs-CZ" dirty="0" smtClean="0"/>
              <a:t> 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Houba  </a:t>
            </a:r>
            <a:r>
              <a:rPr lang="cs-CZ" u="sng" dirty="0" smtClean="0"/>
              <a:t>                           </a:t>
            </a:r>
            <a:r>
              <a:rPr lang="cs-CZ" dirty="0" smtClean="0"/>
              <a:t> se používá v domácnosti jako droždí.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Bakterie rozkládající těla odumřelých organismů se nazývají </a:t>
            </a:r>
          </a:p>
          <a:p>
            <a:pPr algn="l"/>
            <a:r>
              <a:rPr lang="cs-CZ" u="sng" dirty="0" smtClean="0"/>
              <a:t>                          </a:t>
            </a:r>
            <a:r>
              <a:rPr lang="cs-CZ" dirty="0" smtClean="0"/>
              <a:t>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035135" y="1012666"/>
            <a:ext cx="1304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Lišejník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8" y="191683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bičík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3928" y="2852936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laktobacily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43949" y="3429000"/>
            <a:ext cx="344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elektronového mikroskopu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077072"/>
            <a:ext cx="1882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rgbClr val="FF0000"/>
                </a:solidFill>
              </a:rPr>
              <a:t>kvasinka </a:t>
            </a:r>
            <a:r>
              <a:rPr lang="cs-CZ" sz="2000" dirty="0" smtClean="0">
                <a:solidFill>
                  <a:srgbClr val="FF0000"/>
                </a:solidFill>
              </a:rPr>
              <a:t>pivní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43608" y="501317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hniložijné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66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996697"/>
            <a:ext cx="7704856" cy="1712223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 Za nepříznivých podmínek vytvoří bakterie klidový útvar, </a:t>
            </a:r>
          </a:p>
          <a:p>
            <a:pPr algn="l"/>
            <a:r>
              <a:rPr lang="cs-CZ" dirty="0" smtClean="0"/>
              <a:t>takzvanou </a:t>
            </a:r>
            <a:r>
              <a:rPr lang="cs-CZ" u="sng" dirty="0" smtClean="0"/>
              <a:t>                  </a:t>
            </a:r>
            <a:r>
              <a:rPr lang="cs-CZ" dirty="0" smtClean="0"/>
              <a:t> .</a:t>
            </a:r>
          </a:p>
          <a:p>
            <a:pPr algn="l"/>
            <a:endParaRPr lang="cs-CZ" sz="1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r>
              <a:rPr lang="cs-CZ" dirty="0" smtClean="0"/>
              <a:t>Sinice vytvoří za nepříznivých podmínek tzv.  </a:t>
            </a:r>
            <a:r>
              <a:rPr lang="cs-CZ" u="sng" dirty="0" smtClean="0"/>
              <a:t>                    </a:t>
            </a:r>
            <a:r>
              <a:rPr lang="cs-CZ" dirty="0" smtClean="0"/>
              <a:t> , což je klidový útvar neprojevující známky života</a:t>
            </a:r>
          </a:p>
          <a:p>
            <a:pPr algn="l"/>
            <a:endParaRPr lang="cs-CZ" sz="10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2190712" y="1156682"/>
            <a:ext cx="941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sporu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1732746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sporu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69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344816" cy="1152128"/>
          </a:xfrm>
        </p:spPr>
        <p:txBody>
          <a:bodyPr/>
          <a:lstStyle/>
          <a:p>
            <a:pPr algn="l"/>
            <a:r>
              <a:rPr lang="cs-CZ" sz="3200" dirty="0" smtClean="0"/>
              <a:t>Pojmy z následující nabídky přiřaď k jednomu z obrázků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974576" cy="576064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sinice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1763688" y="1196752"/>
            <a:ext cx="1353407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bakterie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4427984" y="1196752"/>
            <a:ext cx="1602165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jednořadka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3203848" y="1196752"/>
            <a:ext cx="1041649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sinivka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5364088" y="1556792"/>
            <a:ext cx="1756823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bakteriofág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6228184" y="1196752"/>
            <a:ext cx="1152128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drkalka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2517743" y="1556792"/>
            <a:ext cx="2126265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 šroubicovitý vir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Zástupný symbol pro text 2"/>
          <p:cNvSpPr txBox="1">
            <a:spLocks/>
          </p:cNvSpPr>
          <p:nvPr/>
        </p:nvSpPr>
        <p:spPr>
          <a:xfrm>
            <a:off x="511424" y="1556792"/>
            <a:ext cx="161230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rgbClr val="FF0000"/>
                </a:solidFill>
              </a:rPr>
              <a:t>kulovitý vir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75" y="1988840"/>
            <a:ext cx="763490" cy="153459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09" y="4293096"/>
            <a:ext cx="1800200" cy="118922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88840"/>
            <a:ext cx="1933575" cy="96678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293096"/>
            <a:ext cx="2169592" cy="149107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327" y="4172179"/>
            <a:ext cx="1257673" cy="1466457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739" y="4293096"/>
            <a:ext cx="866775" cy="1438275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16832"/>
            <a:ext cx="1371600" cy="135255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988840"/>
            <a:ext cx="1238250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7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69028 0.679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14" y="3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9711E-6 L -0.13698 0.346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17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9711E-6 L 0.16527 0.335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6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40261 0.7034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3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31493 0.693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3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-0.08021 0.6405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3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40156 0.2939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20231E-7 L 0.19045 0.2936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146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5966666" cy="767162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Názvy bakterií podle tvaru: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184482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kulovité samostatné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2566645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kulovité spojené do dvojic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3430741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kulovité spojené do řetízku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366845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kulovité spojené do shluku, hroznu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71600" y="5374957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oválné – samostatné i v řetízku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4283968" y="2204864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283968" y="306896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283968" y="3933056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283968" y="486916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283968" y="5877272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499992" y="170080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koky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433009" y="256490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diplokoky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13490" y="3429000"/>
            <a:ext cx="27948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streptokoky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499992" y="4366845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stafylokoky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463988" y="537321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tyčinky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45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5966666" cy="767162"/>
          </a:xfrm>
        </p:spPr>
        <p:txBody>
          <a:bodyPr/>
          <a:lstStyle/>
          <a:p>
            <a:pPr algn="l"/>
            <a:r>
              <a:rPr lang="cs-CZ" sz="3200" dirty="0" smtClean="0"/>
              <a:t>Lupenaté nebo rourkaté?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2636912"/>
            <a:ext cx="1296144" cy="247153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lupenaté</a:t>
            </a:r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19675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liška obecná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8" y="119675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hřib smrkový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125946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klouzek sličný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170080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pečárka ovčí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64736" y="1700808"/>
            <a:ext cx="2355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uchomůrka zelená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57622" y="170080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kozák březový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22048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křemenáč osikový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15816" y="22048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bedla vysoká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6056" y="22048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ryzec smrkový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395536" y="4653136"/>
            <a:ext cx="7200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395536" y="2852936"/>
            <a:ext cx="7200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42003" y="6309320"/>
            <a:ext cx="7200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61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05121 0.24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19289 0.5192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53" y="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19306 0.5101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53" y="2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0.3033 0.1622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27848 0.162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0375 0.4458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0.0592 0.508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20087 0.2252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52" y="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-0.18507 0.2145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6840760" cy="736049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Houby Podle použitelnosti k jídlu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42039"/>
            <a:ext cx="6840760" cy="648072"/>
          </a:xfrm>
        </p:spPr>
        <p:txBody>
          <a:bodyPr>
            <a:normAutofit/>
          </a:bodyPr>
          <a:lstStyle/>
          <a:p>
            <a:pPr algn="l"/>
            <a:r>
              <a:rPr lang="cs-CZ" cap="all" dirty="0" smtClean="0"/>
              <a:t>   jedlé   		 nejedlé     	        jedovaté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dirty="0" smtClean="0">
                <a:solidFill>
                  <a:srgbClr val="FF0000"/>
                </a:solidFill>
              </a:rPr>
              <a:t>klouzek sličný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23728" y="1124744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závojenka olovová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112474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00B050"/>
                </a:solidFill>
              </a:rPr>
              <a:t>hřib satan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112474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00B0F0"/>
                </a:solidFill>
              </a:rPr>
              <a:t>liška obecná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1527491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dirty="0" smtClean="0">
                <a:solidFill>
                  <a:srgbClr val="3333FF"/>
                </a:solidFill>
              </a:rPr>
              <a:t>troudnatec pásovaný</a:t>
            </a:r>
            <a:endParaRPr lang="cs-CZ" sz="2000" dirty="0">
              <a:solidFill>
                <a:srgbClr val="3333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18971" y="151672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kozák březový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93298" y="1541984"/>
            <a:ext cx="24761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00FF"/>
                </a:solidFill>
              </a:rPr>
              <a:t>muchomůrka zelená</a:t>
            </a:r>
            <a:endParaRPr lang="cs-CZ" sz="2000" dirty="0">
              <a:solidFill>
                <a:srgbClr val="FF00FF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220072" y="1942094"/>
            <a:ext cx="0" cy="43672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39552" y="1916832"/>
            <a:ext cx="6829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555776" y="1916832"/>
            <a:ext cx="563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40115" y="6309320"/>
            <a:ext cx="6829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202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58382E-6 L 0.01181 0.232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11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58382E-6 L 0.35834 0.212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105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58382E-6 L -0.13385 0.222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11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58382E-6 L -0.61024 0.3902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21" y="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6.93642E-7 L 0.24809 0.321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16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19653E-6 L -0.30261 0.5116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9" y="25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6185E-6 L 0.04218 0.319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5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743872" y="476672"/>
            <a:ext cx="6512511" cy="710952"/>
          </a:xfrm>
        </p:spPr>
        <p:txBody>
          <a:bodyPr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rovnání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2771800" y="1268760"/>
            <a:ext cx="2304256" cy="639762"/>
          </a:xfrm>
        </p:spPr>
        <p:txBody>
          <a:bodyPr>
            <a:normAutofit/>
          </a:bodyPr>
          <a:lstStyle/>
          <a:p>
            <a:r>
              <a:rPr lang="cs-CZ" cap="all" dirty="0" smtClean="0"/>
              <a:t>bakterie</a:t>
            </a:r>
            <a:endParaRPr lang="cs-CZ" cap="all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364088" y="1268760"/>
            <a:ext cx="2592288" cy="639762"/>
          </a:xfrm>
        </p:spPr>
        <p:txBody>
          <a:bodyPr>
            <a:normAutofit/>
          </a:bodyPr>
          <a:lstStyle/>
          <a:p>
            <a:r>
              <a:rPr lang="cs-CZ" cap="all" dirty="0" smtClean="0"/>
              <a:t>sinice</a:t>
            </a:r>
            <a:endParaRPr lang="cs-CZ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67544" y="2132856"/>
            <a:ext cx="2448272" cy="424847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Slizovitý obal (má – nemá)</a:t>
            </a:r>
          </a:p>
          <a:p>
            <a:pPr marL="0" indent="0">
              <a:buNone/>
            </a:pPr>
            <a:endParaRPr lang="cs-CZ" sz="900" dirty="0" smtClean="0"/>
          </a:p>
          <a:p>
            <a:r>
              <a:rPr lang="cs-CZ" dirty="0" smtClean="0"/>
              <a:t>Buněčná stěna (má – nemá)</a:t>
            </a:r>
          </a:p>
          <a:p>
            <a:pPr marL="0" indent="0">
              <a:buNone/>
            </a:pPr>
            <a:endParaRPr lang="cs-CZ" sz="900" dirty="0" smtClean="0"/>
          </a:p>
          <a:p>
            <a:r>
              <a:rPr lang="cs-CZ" dirty="0" smtClean="0"/>
              <a:t>Jádro (pravé – nepravé)</a:t>
            </a:r>
          </a:p>
          <a:p>
            <a:pPr marL="0" indent="0">
              <a:buNone/>
            </a:pPr>
            <a:endParaRPr lang="cs-CZ" sz="900" dirty="0"/>
          </a:p>
          <a:p>
            <a:r>
              <a:rPr lang="cs-CZ" dirty="0" smtClean="0"/>
              <a:t>Bičík (má – nemá)</a:t>
            </a:r>
          </a:p>
          <a:p>
            <a:pPr marL="0" indent="0">
              <a:buNone/>
            </a:pPr>
            <a:endParaRPr lang="cs-CZ" sz="900" dirty="0"/>
          </a:p>
          <a:p>
            <a:r>
              <a:rPr lang="cs-CZ" dirty="0" smtClean="0"/>
              <a:t>Schopnost fotosyntézy (ano – ne)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40152" y="378904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nepravé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159821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63888" y="292494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28184" y="292494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378904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nepravé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4581128"/>
            <a:ext cx="1116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nemá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4581128"/>
            <a:ext cx="107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213285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5445224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ne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28184" y="5445224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ano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743872" y="476672"/>
            <a:ext cx="6512511" cy="710952"/>
          </a:xfrm>
        </p:spPr>
        <p:txBody>
          <a:bodyPr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rovnání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2771800" y="1268760"/>
            <a:ext cx="2304256" cy="639762"/>
          </a:xfrm>
        </p:spPr>
        <p:txBody>
          <a:bodyPr>
            <a:normAutofit/>
          </a:bodyPr>
          <a:lstStyle/>
          <a:p>
            <a:r>
              <a:rPr lang="cs-CZ" cap="all" dirty="0" smtClean="0"/>
              <a:t>virus</a:t>
            </a:r>
            <a:endParaRPr lang="cs-CZ" cap="all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364088" y="1268760"/>
            <a:ext cx="2592288" cy="639762"/>
          </a:xfrm>
        </p:spPr>
        <p:txBody>
          <a:bodyPr>
            <a:normAutofit/>
          </a:bodyPr>
          <a:lstStyle/>
          <a:p>
            <a:r>
              <a:rPr lang="cs-CZ" cap="all" dirty="0" smtClean="0"/>
              <a:t>buňka</a:t>
            </a:r>
            <a:endParaRPr lang="cs-CZ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67544" y="2132856"/>
            <a:ext cx="2448272" cy="4248472"/>
          </a:xfrm>
        </p:spPr>
        <p:txBody>
          <a:bodyPr>
            <a:normAutofit/>
          </a:bodyPr>
          <a:lstStyle/>
          <a:p>
            <a:r>
              <a:rPr lang="cs-CZ" sz="1400" dirty="0" smtClean="0"/>
              <a:t>velikost(menší – větší)</a:t>
            </a:r>
          </a:p>
          <a:p>
            <a:pPr marL="0" indent="0">
              <a:buNone/>
            </a:pPr>
            <a:endParaRPr lang="cs-CZ" sz="1400" dirty="0" smtClean="0"/>
          </a:p>
          <a:p>
            <a:r>
              <a:rPr lang="cs-CZ" sz="1400" dirty="0" smtClean="0"/>
              <a:t>Metabolismus (má – nemá vlastní)</a:t>
            </a:r>
          </a:p>
          <a:p>
            <a:pPr marL="0" indent="0">
              <a:buNone/>
            </a:pPr>
            <a:endParaRPr lang="cs-CZ" sz="1400" dirty="0" smtClean="0"/>
          </a:p>
          <a:p>
            <a:r>
              <a:rPr lang="cs-CZ" sz="1400" dirty="0" smtClean="0"/>
              <a:t>Obal tvoří (plazmatická membrána – bílkovinný obal)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400" dirty="0" smtClean="0"/>
              <a:t>Tělo tvoří (nukleová kyselina– cytoplazma s organelami)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400" dirty="0" smtClean="0"/>
              <a:t>Vzájemný vztah (parazit– hostitel)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364502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plazmatická membrána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15982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větší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83768" y="278092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nemá vlastní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78092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má vlastní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364502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bílkovinný obal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04048" y="471585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cytoplazma s organelami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471585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nukleová kyselina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21328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menší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55799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parazit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55799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hostitel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25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42048" cy="55432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Popiš obrázek: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910722"/>
            <a:ext cx="5023384" cy="331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6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42048" cy="55432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Popiš obrázek: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484784"/>
            <a:ext cx="2221673" cy="446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2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42048" cy="55432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Popiš obrázek: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790700"/>
            <a:ext cx="4320505" cy="393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97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20688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odkazy: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použity obrázky z učebnice Přírodopis 6 pro základní školy a víceletá gymnázia, </a:t>
            </a:r>
            <a:r>
              <a:rPr lang="cs-CZ" dirty="0" smtClean="0"/>
              <a:t>FRAUS </a:t>
            </a:r>
            <a:r>
              <a:rPr lang="cs-CZ" dirty="0"/>
              <a:t>2003</a:t>
            </a:r>
          </a:p>
        </p:txBody>
      </p:sp>
    </p:spTree>
    <p:extLst>
      <p:ext uri="{BB962C8B-B14F-4D97-AF65-F5344CB8AC3E}">
        <p14:creationId xmlns:p14="http://schemas.microsoft.com/office/powerpoint/2010/main" val="32726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535</TotalTime>
  <Words>579</Words>
  <Application>Microsoft Office PowerPoint</Application>
  <PresentationFormat>Předvádění na obrazovce (4:3)</PresentationFormat>
  <Paragraphs>184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Bohatý</vt:lpstr>
      <vt:lpstr>Aerodynamika</vt:lpstr>
      <vt:lpstr>Prezentace aplikace PowerPoint</vt:lpstr>
      <vt:lpstr>Prezentace aplikace PowerPoint</vt:lpstr>
      <vt:lpstr>Opakování: viry, bakterie, sinice, houby</vt:lpstr>
      <vt:lpstr>Doplň k jednotlivým větám odpověď ANO pokud je pravdivá nebo NE pokud je nepravdivá</vt:lpstr>
      <vt:lpstr>Prezentace aplikace PowerPoint</vt:lpstr>
      <vt:lpstr>Prezentace aplikace PowerPoint</vt:lpstr>
      <vt:lpstr>Doplň chybějící slova</vt:lpstr>
      <vt:lpstr>Prezentace aplikace PowerPoint</vt:lpstr>
      <vt:lpstr>Prezentace aplikace PowerPoint</vt:lpstr>
      <vt:lpstr>Pojmy z následující nabídky přiřaď k jednomu z obrázků</vt:lpstr>
      <vt:lpstr>Názvy bakterií podle tvaru:</vt:lpstr>
      <vt:lpstr>Lupenaté nebo rourkaté?</vt:lpstr>
      <vt:lpstr>Houby Podle použitelnosti k jídlu</vt:lpstr>
      <vt:lpstr>Srovnání</vt:lpstr>
      <vt:lpstr>Srovnání</vt:lpstr>
      <vt:lpstr>Popiš obrázek:</vt:lpstr>
      <vt:lpstr>Popiš obrázek:</vt:lpstr>
      <vt:lpstr>Popiš obrázek: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 Jiří Olexa</dc:title>
  <dc:creator>olexa</dc:creator>
  <cp:lastModifiedBy>Němec Zbyněk</cp:lastModifiedBy>
  <cp:revision>42</cp:revision>
  <dcterms:created xsi:type="dcterms:W3CDTF">2011-10-28T16:05:05Z</dcterms:created>
  <dcterms:modified xsi:type="dcterms:W3CDTF">2012-11-27T06:19:31Z</dcterms:modified>
</cp:coreProperties>
</file>