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sldIdLst>
    <p:sldId id="281" r:id="rId3"/>
    <p:sldId id="267" r:id="rId4"/>
    <p:sldId id="256" r:id="rId5"/>
    <p:sldId id="266" r:id="rId6"/>
    <p:sldId id="268" r:id="rId7"/>
    <p:sldId id="269" r:id="rId8"/>
    <p:sldId id="270" r:id="rId9"/>
    <p:sldId id="271" r:id="rId10"/>
    <p:sldId id="272" r:id="rId11"/>
    <p:sldId id="273" r:id="rId12"/>
    <p:sldId id="274" r:id="rId13"/>
    <p:sldId id="275" r:id="rId14"/>
    <p:sldId id="276" r:id="rId15"/>
    <p:sldId id="277" r:id="rId16"/>
    <p:sldId id="279" r:id="rId17"/>
    <p:sldId id="280" r:id="rId18"/>
    <p:sldId id="258" r:id="rId19"/>
    <p:sldId id="278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7" d="100"/>
          <a:sy n="77" d="100"/>
        </p:scale>
        <p:origin x="-95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36EF3-F8E9-4062-94AB-C8B8C1C5E89C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D08DC58-7782-462D-9018-0E0A5ABD5281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36EF3-F8E9-4062-94AB-C8B8C1C5E89C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8DC58-7782-462D-9018-0E0A5ABD528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36EF3-F8E9-4062-94AB-C8B8C1C5E89C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8DC58-7782-462D-9018-0E0A5ABD5281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36EF3-F8E9-4062-94AB-C8B8C1C5E89C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8DC58-7782-462D-9018-0E0A5ABD5281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36EF3-F8E9-4062-94AB-C8B8C1C5E89C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8DC58-7782-462D-9018-0E0A5ABD5281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36EF3-F8E9-4062-94AB-C8B8C1C5E89C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8DC58-7782-462D-9018-0E0A5ABD528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36EF3-F8E9-4062-94AB-C8B8C1C5E89C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8DC58-7782-462D-9018-0E0A5ABD528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36EF3-F8E9-4062-94AB-C8B8C1C5E89C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8DC58-7782-462D-9018-0E0A5ABD528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36EF3-F8E9-4062-94AB-C8B8C1C5E89C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8DC58-7782-462D-9018-0E0A5ABD528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36EF3-F8E9-4062-94AB-C8B8C1C5E89C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8DC58-7782-462D-9018-0E0A5ABD528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36EF3-F8E9-4062-94AB-C8B8C1C5E89C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8DC58-7782-462D-9018-0E0A5ABD528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39885-10EF-4AD3-A035-1D0AB8D27A13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28.11.2012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8F9F4-0C8D-4975-AE58-11A8DDABF108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89827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39885-10EF-4AD3-A035-1D0AB8D27A13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28.11.2012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8F9F4-0C8D-4975-AE58-11A8DDABF108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78516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39885-10EF-4AD3-A035-1D0AB8D27A13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28.11.2012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8F9F4-0C8D-4975-AE58-11A8DDABF108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32889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39885-10EF-4AD3-A035-1D0AB8D27A13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28.11.2012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8F9F4-0C8D-4975-AE58-11A8DDABF108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72434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39885-10EF-4AD3-A035-1D0AB8D27A13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28.11.2012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8F9F4-0C8D-4975-AE58-11A8DDABF108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73886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39885-10EF-4AD3-A035-1D0AB8D27A13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28.11.2012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8F9F4-0C8D-4975-AE58-11A8DDABF108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06048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39885-10EF-4AD3-A035-1D0AB8D27A13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28.11.2012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8F9F4-0C8D-4975-AE58-11A8DDABF108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01671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39885-10EF-4AD3-A035-1D0AB8D27A13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28.11.2012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8F9F4-0C8D-4975-AE58-11A8DDABF108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68112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39885-10EF-4AD3-A035-1D0AB8D27A13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28.11.2012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8F9F4-0C8D-4975-AE58-11A8DDABF108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50193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39885-10EF-4AD3-A035-1D0AB8D27A13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28.11.2012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8F9F4-0C8D-4975-AE58-11A8DDABF108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35279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39885-10EF-4AD3-A035-1D0AB8D27A13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28.11.2012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8F9F4-0C8D-4975-AE58-11A8DDABF108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35541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78636EF3-F8E9-4062-94AB-C8B8C1C5E89C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6D08DC58-7782-462D-9018-0E0A5ABD5281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9439885-10EF-4AD3-A035-1D0AB8D27A13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28.11.2012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118F9F4-0C8D-4975-AE58-11A8DDABF108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10233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zs-tremosnice.cz/" TargetMode="External"/><Relationship Id="rId2" Type="http://schemas.openxmlformats.org/officeDocument/2006/relationships/hyperlink" Target="mailto:zskola@tremosnice.cz" TargetMode="Externa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eceptyonline.cz/pecarka-ovci--664.html" TargetMode="External"/><Relationship Id="rId2" Type="http://schemas.openxmlformats.org/officeDocument/2006/relationships/hyperlink" Target="http://bambule777.blog.cz/galerie/biologie/obrazek/86140293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hobby.idnes.cz/kozak-brezovy-leccinum-scabrum-d3k-/atlas-hub.aspx?c=A080509_112628_receptar-bylinky_tyn" TargetMode="External"/><Relationship Id="rId5" Type="http://schemas.openxmlformats.org/officeDocument/2006/relationships/hyperlink" Target="http://www.kudlacek.estranky.cz/fotoalbum/houby-2010/srpen-2010/05.08.10-011.jpg-kremenac-osikovy---leccinum-aurantiacum.html" TargetMode="External"/><Relationship Id="rId4" Type="http://schemas.openxmlformats.org/officeDocument/2006/relationships/hyperlink" Target="http://bdadafoto.webzdarma.cz/rostliny_houby.htm" TargetMode="Externa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vitalia.cz/clanky/rostou-pozor-at-se-neotravite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685800" y="1828800"/>
            <a:ext cx="7696200" cy="4600596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Základní škola Třemošnice, okres Chrudim, Pardubický kraj</a:t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538 43 Třemošnice, Internátní 217; IČ: 70989176, tel: 469 661 719, </a:t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emaiI</a:t>
            </a: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 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zskola</a:t>
            </a:r>
            <a:r>
              <a:rPr lang="cs-CZ" sz="1600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@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tremosnice.cz</a:t>
            </a: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cs-CZ" sz="1600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www.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zs</a:t>
            </a:r>
            <a:r>
              <a:rPr lang="cs-CZ" sz="1600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-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tremosnice.cz</a:t>
            </a: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Registrační číslo: CZ.1.07/1.4.00/21.2459</a:t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Název: Škola pro každého – kvalita a efektivnost ve využití lidských zdrojů</a:t>
            </a:r>
          </a:p>
          <a:p>
            <a:pPr algn="ctr">
              <a:buNone/>
            </a:pPr>
            <a:endParaRPr lang="cs-CZ" sz="1800" b="1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ctr">
              <a:buNone/>
            </a:pPr>
            <a:r>
              <a:rPr lang="cs-CZ" sz="18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Výukový materiál</a:t>
            </a: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VY_52_INOVACE_23_POZNAVACKA_HOUBY</a:t>
            </a:r>
          </a:p>
          <a:p>
            <a:pPr algn="ctr">
              <a:buNone/>
            </a:pP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Název materiálu (téma): </a:t>
            </a:r>
            <a:r>
              <a:rPr lang="cs-CZ" sz="1800" dirty="0" smtClean="0"/>
              <a:t>POZNÁVAČKA HOUBY</a:t>
            </a:r>
            <a:endParaRPr lang="cs-CZ" sz="1800" dirty="0"/>
          </a:p>
          <a:p>
            <a:pPr algn="ctr"/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Sada:Přírodopis,2. stupeň</a:t>
            </a:r>
          </a:p>
          <a:p>
            <a:pPr algn="ctr"/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Autor: Mgr. Jiří </a:t>
            </a:r>
            <a:r>
              <a:rPr lang="cs-CZ" sz="1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Olexa</a:t>
            </a:r>
            <a:endParaRPr lang="cs-CZ" sz="18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ctr">
              <a:buNone/>
            </a:pP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Anotace: </a:t>
            </a:r>
            <a:r>
              <a:rPr lang="cs-CZ" sz="1800" dirty="0" smtClean="0"/>
              <a:t>POZNÁVAČKA HOUBY</a:t>
            </a:r>
            <a:endParaRPr lang="cs-CZ" sz="1800" dirty="0"/>
          </a:p>
          <a:p>
            <a:pPr algn="ctr"/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(práce s interaktivní tabulí, pracovní list)</a:t>
            </a:r>
          </a:p>
          <a:p>
            <a:pPr algn="ctr"/>
            <a:endParaRPr lang="cs-CZ" sz="18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ctr"/>
            <a:r>
              <a:rPr lang="cs-CZ" sz="11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© Výukový materiál je majetkem ZŠ Třemošnice, okres Chrudim, Pardubický kraj, 2012</a:t>
            </a:r>
          </a:p>
          <a:p>
            <a:endParaRPr lang="cs-CZ" dirty="0"/>
          </a:p>
        </p:txBody>
      </p:sp>
      <p:pic>
        <p:nvPicPr>
          <p:cNvPr id="4" name="Obrázek 0" descr="logolink_OPVK_IPo_PPv3_color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85786" y="428604"/>
            <a:ext cx="5602235" cy="1447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46692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27584" y="753553"/>
            <a:ext cx="69847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Mgr. Jiří Olexa, </a:t>
            </a:r>
            <a:r>
              <a:rPr lang="cs-CZ" b="1" dirty="0" smtClean="0"/>
              <a:t>16. listopadu 2012</a:t>
            </a:r>
            <a:r>
              <a:rPr lang="cs-CZ" b="1" dirty="0"/>
              <a:t>,  6.ročník, V/2 </a:t>
            </a:r>
            <a:r>
              <a:rPr lang="cs-CZ" b="1" dirty="0" smtClean="0"/>
              <a:t>W23, </a:t>
            </a:r>
            <a:r>
              <a:rPr lang="cs-CZ" b="1" dirty="0"/>
              <a:t>Přírodopis, </a:t>
            </a:r>
            <a:r>
              <a:rPr lang="cs-CZ" b="1" dirty="0" smtClean="0"/>
              <a:t>Poznávačka - houby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768080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16632"/>
            <a:ext cx="7772400" cy="4267200"/>
          </a:xfrm>
        </p:spPr>
        <p:txBody>
          <a:bodyPr/>
          <a:lstStyle/>
          <a:p>
            <a:r>
              <a:rPr lang="cs-CZ" dirty="0" smtClean="0"/>
              <a:t>Poznávačka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3501008"/>
            <a:ext cx="6400800" cy="1219200"/>
          </a:xfrm>
        </p:spPr>
        <p:txBody>
          <a:bodyPr>
            <a:normAutofit/>
          </a:bodyPr>
          <a:lstStyle/>
          <a:p>
            <a:r>
              <a:rPr lang="cs-CZ" sz="6600" dirty="0" smtClean="0"/>
              <a:t>Houby</a:t>
            </a:r>
            <a:endParaRPr lang="cs-CZ" sz="6600" dirty="0"/>
          </a:p>
        </p:txBody>
      </p:sp>
    </p:spTree>
    <p:extLst>
      <p:ext uri="{BB962C8B-B14F-4D97-AF65-F5344CB8AC3E}">
        <p14:creationId xmlns:p14="http://schemas.microsoft.com/office/powerpoint/2010/main" val="2227469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Lupenaté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11560" y="1746682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Arial" pitchFamily="34" charset="0"/>
                <a:cs typeface="Arial" pitchFamily="34" charset="0"/>
              </a:rPr>
              <a:t>Nezaměnitelná, nápadná, jedlá</a:t>
            </a:r>
          </a:p>
        </p:txBody>
      </p:sp>
      <p:sp>
        <p:nvSpPr>
          <p:cNvPr id="6" name="TextovéPole 5"/>
          <p:cNvSpPr txBox="1"/>
          <p:nvPr/>
        </p:nvSpPr>
        <p:spPr>
          <a:xfrm rot="998212">
            <a:off x="5628355" y="3434930"/>
            <a:ext cx="281300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Liška obecná</a:t>
            </a:r>
            <a:endParaRPr lang="cs-CZ" sz="5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30" y="2355798"/>
            <a:ext cx="4741266" cy="3956996"/>
          </a:xfrm>
        </p:spPr>
      </p:pic>
    </p:spTree>
    <p:extLst>
      <p:ext uri="{BB962C8B-B14F-4D97-AF65-F5344CB8AC3E}">
        <p14:creationId xmlns:p14="http://schemas.microsoft.com/office/powerpoint/2010/main" val="247487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Lupenaté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635896" y="1746682"/>
            <a:ext cx="52565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3600" dirty="0" smtClean="0">
                <a:latin typeface="Arial" pitchFamily="34" charset="0"/>
                <a:cs typeface="Arial" pitchFamily="34" charset="0"/>
              </a:rPr>
              <a:t>Na okrajích lesa a pasekách; jedlá</a:t>
            </a:r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531855"/>
            <a:ext cx="2976715" cy="4561441"/>
          </a:xfr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6303" y="3650332"/>
            <a:ext cx="3762176" cy="2620589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 rot="998212">
            <a:off x="3616248" y="2702276"/>
            <a:ext cx="562176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Bedla vysoká</a:t>
            </a:r>
            <a:endParaRPr lang="cs-CZ" sz="5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3223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9441" y="2708920"/>
            <a:ext cx="2282999" cy="2387724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Lupenaté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3528" y="1412776"/>
            <a:ext cx="85689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Arial" pitchFamily="34" charset="0"/>
                <a:cs typeface="Arial" pitchFamily="34" charset="0"/>
              </a:rPr>
              <a:t>Lidově žampion, nebezpečí záměny s jedovatou muchomůrkou zelenou!!</a:t>
            </a: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59" y="2708921"/>
            <a:ext cx="5085541" cy="3352766"/>
          </a:xfrm>
        </p:spPr>
      </p:pic>
      <p:sp>
        <p:nvSpPr>
          <p:cNvPr id="6" name="TextovéPole 5"/>
          <p:cNvSpPr txBox="1"/>
          <p:nvPr/>
        </p:nvSpPr>
        <p:spPr>
          <a:xfrm rot="998212">
            <a:off x="5565526" y="5099150"/>
            <a:ext cx="299447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Pečárka ovčí</a:t>
            </a:r>
            <a:endParaRPr lang="cs-CZ" sz="5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3506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cs-CZ" dirty="0" smtClean="0"/>
              <a:t>Lupenaté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012160" y="5213440"/>
            <a:ext cx="29082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3600" dirty="0" smtClean="0">
                <a:latin typeface="Arial" pitchFamily="34" charset="0"/>
                <a:cs typeface="Arial" pitchFamily="34" charset="0"/>
              </a:rPr>
              <a:t>Jedovatá!</a:t>
            </a:r>
          </a:p>
        </p:txBody>
      </p:sp>
      <p:sp>
        <p:nvSpPr>
          <p:cNvPr id="6" name="TextovéPole 5"/>
          <p:cNvSpPr txBox="1"/>
          <p:nvPr/>
        </p:nvSpPr>
        <p:spPr>
          <a:xfrm rot="998212">
            <a:off x="487882" y="4397099"/>
            <a:ext cx="450413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Muchomůrka červená</a:t>
            </a:r>
            <a:endParaRPr lang="cs-CZ" sz="5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1556792"/>
            <a:ext cx="4161470" cy="3504396"/>
          </a:xfr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500675"/>
            <a:ext cx="2854492" cy="3805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9291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cs-CZ" dirty="0" smtClean="0"/>
              <a:t>Lupenaté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932040" y="1700808"/>
            <a:ext cx="345638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3600" dirty="0" smtClean="0">
                <a:latin typeface="Arial" pitchFamily="34" charset="0"/>
                <a:cs typeface="Arial" pitchFamily="34" charset="0"/>
              </a:rPr>
              <a:t>Šedozelený až bílý klobouk, třeň dole hlízovitě rozšířený, prsten zplihlý; smrtelně jedovatá!</a:t>
            </a:r>
          </a:p>
        </p:txBody>
      </p:sp>
      <p:sp>
        <p:nvSpPr>
          <p:cNvPr id="6" name="TextovéPole 5"/>
          <p:cNvSpPr txBox="1"/>
          <p:nvPr/>
        </p:nvSpPr>
        <p:spPr>
          <a:xfrm rot="998212">
            <a:off x="487882" y="4397099"/>
            <a:ext cx="450413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Muchomůrka zelená</a:t>
            </a:r>
            <a:endParaRPr lang="cs-CZ" sz="5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688907"/>
            <a:ext cx="3819525" cy="3162300"/>
          </a:xfrm>
        </p:spPr>
      </p:pic>
    </p:spTree>
    <p:extLst>
      <p:ext uri="{BB962C8B-B14F-4D97-AF65-F5344CB8AC3E}">
        <p14:creationId xmlns:p14="http://schemas.microsoft.com/office/powerpoint/2010/main" val="329801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cs-CZ" dirty="0" smtClean="0"/>
              <a:t>Lupenaté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940152" y="1700808"/>
            <a:ext cx="244827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3600" dirty="0" smtClean="0">
                <a:latin typeface="Arial" pitchFamily="34" charset="0"/>
                <a:cs typeface="Arial" pitchFamily="34" charset="0"/>
              </a:rPr>
              <a:t>Po poranění vytéká z plodnice oranžové mléko. Jedlý </a:t>
            </a:r>
          </a:p>
        </p:txBody>
      </p:sp>
      <p:sp>
        <p:nvSpPr>
          <p:cNvPr id="6" name="TextovéPole 5"/>
          <p:cNvSpPr txBox="1"/>
          <p:nvPr/>
        </p:nvSpPr>
        <p:spPr>
          <a:xfrm rot="21104065">
            <a:off x="576134" y="774302"/>
            <a:ext cx="57352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Ryzec smrkový</a:t>
            </a:r>
            <a:endParaRPr lang="cs-CZ" sz="5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128" y="2033902"/>
            <a:ext cx="5739065" cy="4491442"/>
          </a:xfrm>
        </p:spPr>
      </p:pic>
    </p:spTree>
    <p:extLst>
      <p:ext uri="{BB962C8B-B14F-4D97-AF65-F5344CB8AC3E}">
        <p14:creationId xmlns:p14="http://schemas.microsoft.com/office/powerpoint/2010/main" val="1018636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Rourkaté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36626" y="1484784"/>
            <a:ext cx="350268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Arial" pitchFamily="34" charset="0"/>
                <a:cs typeface="Arial" pitchFamily="34" charset="0"/>
              </a:rPr>
              <a:t>Jedlý (výborná chuť), hřib žlučník podobný, pozor na záměnu!</a:t>
            </a:r>
          </a:p>
        </p:txBody>
      </p:sp>
      <p:sp>
        <p:nvSpPr>
          <p:cNvPr id="6" name="TextovéPole 5"/>
          <p:cNvSpPr txBox="1"/>
          <p:nvPr/>
        </p:nvSpPr>
        <p:spPr>
          <a:xfrm rot="879602">
            <a:off x="376655" y="5235231"/>
            <a:ext cx="471880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Hřib smrkový</a:t>
            </a:r>
            <a:endParaRPr lang="cs-CZ" sz="5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1484784"/>
            <a:ext cx="4597896" cy="4386768"/>
          </a:xfrm>
        </p:spPr>
      </p:pic>
    </p:spTree>
    <p:extLst>
      <p:ext uri="{BB962C8B-B14F-4D97-AF65-F5344CB8AC3E}">
        <p14:creationId xmlns:p14="http://schemas.microsoft.com/office/powerpoint/2010/main" val="1238545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Rourkaté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588224" y="1514841"/>
            <a:ext cx="253823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Arial" pitchFamily="34" charset="0"/>
                <a:cs typeface="Arial" pitchFamily="34" charset="0"/>
              </a:rPr>
              <a:t>Žlutý kluzký klobouk, pod modřínem; jedlý</a:t>
            </a:r>
          </a:p>
        </p:txBody>
      </p:sp>
      <p:pic>
        <p:nvPicPr>
          <p:cNvPr id="9" name="Zástupný symbol pro obsah 8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6924" y="1576075"/>
            <a:ext cx="4371975" cy="4152900"/>
          </a:xfrm>
        </p:spPr>
      </p:pic>
      <p:sp>
        <p:nvSpPr>
          <p:cNvPr id="6" name="TextovéPole 5"/>
          <p:cNvSpPr txBox="1"/>
          <p:nvPr/>
        </p:nvSpPr>
        <p:spPr>
          <a:xfrm rot="522387">
            <a:off x="372799" y="5520291"/>
            <a:ext cx="495566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Klouzek sličný</a:t>
            </a:r>
            <a:endParaRPr lang="cs-CZ" sz="5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6403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Rourkaté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098778" y="1514841"/>
            <a:ext cx="50276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Arial" pitchFamily="34" charset="0"/>
                <a:cs typeface="Arial" pitchFamily="34" charset="0"/>
              </a:rPr>
              <a:t>Jedlý a velmi chutný</a:t>
            </a:r>
          </a:p>
        </p:txBody>
      </p:sp>
      <p:sp>
        <p:nvSpPr>
          <p:cNvPr id="6" name="TextovéPole 5"/>
          <p:cNvSpPr txBox="1"/>
          <p:nvPr/>
        </p:nvSpPr>
        <p:spPr>
          <a:xfrm rot="1383573">
            <a:off x="156482" y="4318964"/>
            <a:ext cx="376915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Křemenáč osikový</a:t>
            </a:r>
            <a:endParaRPr lang="cs-CZ" sz="5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514841"/>
            <a:ext cx="2869978" cy="2346207"/>
          </a:xfr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140" y="2636912"/>
            <a:ext cx="4690926" cy="3528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145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2102606"/>
            <a:ext cx="2592288" cy="3456384"/>
          </a:xfrm>
          <a:prstGeom prst="rect">
            <a:avLst/>
          </a:prstGeom>
        </p:spPr>
      </p:pic>
      <p:pic>
        <p:nvPicPr>
          <p:cNvPr id="8" name="Zástupný symbol pro obsah 7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1544184"/>
            <a:ext cx="3528392" cy="4734584"/>
          </a:xfr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Rourkaté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1514840"/>
            <a:ext cx="43924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3600" dirty="0" smtClean="0">
                <a:latin typeface="Arial" pitchFamily="34" charset="0"/>
                <a:cs typeface="Arial" pitchFamily="34" charset="0"/>
              </a:rPr>
              <a:t>Pod břízami, i mimo les</a:t>
            </a:r>
          </a:p>
        </p:txBody>
      </p:sp>
      <p:sp>
        <p:nvSpPr>
          <p:cNvPr id="6" name="TextovéPole 5"/>
          <p:cNvSpPr txBox="1"/>
          <p:nvPr/>
        </p:nvSpPr>
        <p:spPr>
          <a:xfrm rot="21109609">
            <a:off x="64817" y="5352915"/>
            <a:ext cx="55963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Kozák březový</a:t>
            </a:r>
            <a:endParaRPr lang="cs-CZ" sz="5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5967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Rourkaté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1514840"/>
            <a:ext cx="43924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Arial" pitchFamily="34" charset="0"/>
                <a:cs typeface="Arial" pitchFamily="34" charset="0"/>
              </a:rPr>
              <a:t>Nejedlý (hořký)</a:t>
            </a:r>
          </a:p>
        </p:txBody>
      </p:sp>
      <p:sp>
        <p:nvSpPr>
          <p:cNvPr id="6" name="TextovéPole 5"/>
          <p:cNvSpPr txBox="1"/>
          <p:nvPr/>
        </p:nvSpPr>
        <p:spPr>
          <a:xfrm rot="21109609">
            <a:off x="5810100" y="1909775"/>
            <a:ext cx="246614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Hřib satan</a:t>
            </a:r>
            <a:endParaRPr lang="cs-CZ" sz="5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Zástupný symbol pro obsah 9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623" y="2161171"/>
            <a:ext cx="5238750" cy="3286125"/>
          </a:xfrm>
        </p:spPr>
      </p:pic>
    </p:spTree>
    <p:extLst>
      <p:ext uri="{BB962C8B-B14F-4D97-AF65-F5344CB8AC3E}">
        <p14:creationId xmlns:p14="http://schemas.microsoft.com/office/powerpoint/2010/main" val="2047721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jiné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7" y="1514840"/>
            <a:ext cx="316835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Arial" pitchFamily="34" charset="0"/>
                <a:cs typeface="Arial" pitchFamily="34" charset="0"/>
              </a:rPr>
              <a:t>Jedlá, pokud je uvnitř bílá; výtrusy vylétají otvorem na vrcholu plodnice</a:t>
            </a:r>
          </a:p>
        </p:txBody>
      </p:sp>
      <p:sp>
        <p:nvSpPr>
          <p:cNvPr id="6" name="TextovéPole 5"/>
          <p:cNvSpPr txBox="1"/>
          <p:nvPr/>
        </p:nvSpPr>
        <p:spPr>
          <a:xfrm rot="21109609">
            <a:off x="2237045" y="4916676"/>
            <a:ext cx="59675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Pýchavka obecná</a:t>
            </a:r>
            <a:endParaRPr lang="cs-CZ" sz="5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6366" y="1726049"/>
            <a:ext cx="3524250" cy="3133725"/>
          </a:xfrm>
        </p:spPr>
      </p:pic>
    </p:spTree>
    <p:extLst>
      <p:ext uri="{BB962C8B-B14F-4D97-AF65-F5344CB8AC3E}">
        <p14:creationId xmlns:p14="http://schemas.microsoft.com/office/powerpoint/2010/main" val="414746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1542611"/>
            <a:ext cx="3829050" cy="3914775"/>
          </a:xfr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jiné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971600" y="1514840"/>
            <a:ext cx="316835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Arial" pitchFamily="34" charset="0"/>
                <a:cs typeface="Arial" pitchFamily="34" charset="0"/>
              </a:rPr>
              <a:t>Vytrvalá a velmi tvrdá plodnice; na živých i odumřelých stromech</a:t>
            </a:r>
          </a:p>
        </p:txBody>
      </p:sp>
      <p:sp>
        <p:nvSpPr>
          <p:cNvPr id="6" name="TextovéPole 5"/>
          <p:cNvSpPr txBox="1"/>
          <p:nvPr/>
        </p:nvSpPr>
        <p:spPr>
          <a:xfrm rot="1058368">
            <a:off x="3227241" y="4607995"/>
            <a:ext cx="418540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Troudnatec pásovaný</a:t>
            </a:r>
            <a:endParaRPr lang="cs-CZ" sz="5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9115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692695"/>
            <a:ext cx="7560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>
                <a:latin typeface="Arial" pitchFamily="34" charset="0"/>
                <a:cs typeface="Arial" pitchFamily="34" charset="0"/>
              </a:rPr>
              <a:t>Odkazy: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14725" y="1333217"/>
            <a:ext cx="7560840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Bedla paseka:</a:t>
            </a:r>
          </a:p>
          <a:p>
            <a:r>
              <a:rPr lang="cs-CZ" sz="2000" dirty="0">
                <a:latin typeface="Arial" pitchFamily="34" charset="0"/>
                <a:cs typeface="Arial" pitchFamily="34" charset="0"/>
                <a:hlinkClick r:id="rId2"/>
              </a:rPr>
              <a:t>http://</a:t>
            </a:r>
            <a:r>
              <a:rPr lang="cs-CZ" sz="2000" dirty="0" smtClean="0">
                <a:latin typeface="Arial" pitchFamily="34" charset="0"/>
                <a:cs typeface="Arial" pitchFamily="34" charset="0"/>
                <a:hlinkClick r:id="rId2"/>
              </a:rPr>
              <a:t>bambule777.blog.cz/galerie/biologie/obrazek/86140293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Pečárka (menší):</a:t>
            </a:r>
          </a:p>
          <a:p>
            <a:r>
              <a:rPr lang="cs-CZ" sz="2000" dirty="0">
                <a:latin typeface="Arial" pitchFamily="34" charset="0"/>
                <a:cs typeface="Arial" pitchFamily="34" charset="0"/>
                <a:hlinkClick r:id="rId3"/>
              </a:rPr>
              <a:t>http://www.receptyonline.cz/pecarka-ovci--</a:t>
            </a:r>
            <a:r>
              <a:rPr lang="cs-CZ" sz="2000" dirty="0" smtClean="0">
                <a:latin typeface="Arial" pitchFamily="34" charset="0"/>
                <a:cs typeface="Arial" pitchFamily="34" charset="0"/>
                <a:hlinkClick r:id="rId3"/>
              </a:rPr>
              <a:t>664.html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Muchomůrka červená zralá:</a:t>
            </a:r>
          </a:p>
          <a:p>
            <a:r>
              <a:rPr lang="cs-CZ" sz="2000" dirty="0">
                <a:latin typeface="Arial" pitchFamily="34" charset="0"/>
                <a:cs typeface="Arial" pitchFamily="34" charset="0"/>
                <a:hlinkClick r:id="rId4"/>
              </a:rPr>
              <a:t>http://</a:t>
            </a:r>
            <a:r>
              <a:rPr lang="cs-CZ" sz="2000" dirty="0" smtClean="0">
                <a:latin typeface="Arial" pitchFamily="34" charset="0"/>
                <a:cs typeface="Arial" pitchFamily="34" charset="0"/>
                <a:hlinkClick r:id="rId4"/>
              </a:rPr>
              <a:t>bdadafoto.webzdarma.cz/rostliny_houby.htm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Křemenáč (větší):</a:t>
            </a:r>
          </a:p>
          <a:p>
            <a:r>
              <a:rPr lang="cs-CZ" sz="1400" dirty="0">
                <a:latin typeface="Arial" pitchFamily="34" charset="0"/>
                <a:cs typeface="Arial" pitchFamily="34" charset="0"/>
                <a:hlinkClick r:id="rId5"/>
              </a:rPr>
              <a:t>http://www.kudlacek.estranky.cz/fotoalbum/houby-2010/srpen-2010/05.08.10-011.jpg-kremenac-osikovy---</a:t>
            </a:r>
            <a:r>
              <a:rPr lang="cs-CZ" sz="1400" dirty="0" smtClean="0">
                <a:latin typeface="Arial" pitchFamily="34" charset="0"/>
                <a:cs typeface="Arial" pitchFamily="34" charset="0"/>
                <a:hlinkClick r:id="rId5"/>
              </a:rPr>
              <a:t>leccinum-aurantiacum.html</a:t>
            </a:r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Kozák (menší):</a:t>
            </a:r>
          </a:p>
          <a:p>
            <a:r>
              <a:rPr lang="cs-CZ" sz="2000">
                <a:latin typeface="Arial" pitchFamily="34" charset="0"/>
                <a:cs typeface="Arial" pitchFamily="34" charset="0"/>
                <a:hlinkClick r:id="rId6"/>
              </a:rPr>
              <a:t>http://hobby.idnes.cz/kozak-brezovy-leccinum-scabrum-d3k-/</a:t>
            </a:r>
            <a:r>
              <a:rPr lang="cs-CZ" sz="2000" smtClean="0">
                <a:latin typeface="Arial" pitchFamily="34" charset="0"/>
                <a:cs typeface="Arial" pitchFamily="34" charset="0"/>
                <a:hlinkClick r:id="rId6"/>
              </a:rPr>
              <a:t>atlas-hub.aspx?c=A080509_112628_receptar-bylinky_tyn</a:t>
            </a:r>
            <a:endParaRPr lang="cs-CZ" sz="2000" smtClean="0">
              <a:latin typeface="Arial" pitchFamily="34" charset="0"/>
              <a:cs typeface="Arial" pitchFamily="34" charset="0"/>
            </a:endParaRPr>
          </a:p>
          <a:p>
            <a:endParaRPr lang="cs-CZ" sz="20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2884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692695"/>
            <a:ext cx="7560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>
                <a:latin typeface="Arial" pitchFamily="34" charset="0"/>
                <a:cs typeface="Arial" pitchFamily="34" charset="0"/>
              </a:rPr>
              <a:t>Odkazy: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14725" y="1333217"/>
            <a:ext cx="756084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satan:</a:t>
            </a:r>
          </a:p>
          <a:p>
            <a:r>
              <a:rPr lang="cs-CZ" sz="2000" dirty="0">
                <a:latin typeface="Arial" pitchFamily="34" charset="0"/>
                <a:cs typeface="Arial" pitchFamily="34" charset="0"/>
                <a:hlinkClick r:id="rId2"/>
              </a:rPr>
              <a:t>http://www.vitalia.cz/clanky/rostou-pozor-at-se-neotravite</a:t>
            </a:r>
            <a:r>
              <a:rPr lang="cs-CZ" sz="2000" dirty="0" smtClean="0">
                <a:latin typeface="Arial" pitchFamily="34" charset="0"/>
                <a:cs typeface="Arial" pitchFamily="34" charset="0"/>
                <a:hlinkClick r:id="rId2"/>
              </a:rPr>
              <a:t>/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Liška, bedla les, pečárka (větší), muchomůrka červená nezralá, muchomůrka zelená, ryzec, hřib, klouzek, křemenáč (menší), kozák (větší), pýchavka, troudnatec: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učebnice Přírodopis 6 pro ZŠ a víceletá gymnázia, Fraus 2003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7376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257</TotalTime>
  <Words>273</Words>
  <Application>Microsoft Office PowerPoint</Application>
  <PresentationFormat>Předvádění na obrazovce (4:3)</PresentationFormat>
  <Paragraphs>69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18</vt:i4>
      </vt:variant>
    </vt:vector>
  </HeadingPairs>
  <TitlesOfParts>
    <vt:vector size="20" baseType="lpstr">
      <vt:lpstr>Exekutivní</vt:lpstr>
      <vt:lpstr>Aerodynamika</vt:lpstr>
      <vt:lpstr>Prezentace aplikace PowerPoint</vt:lpstr>
      <vt:lpstr>Prezentace aplikace PowerPoint</vt:lpstr>
      <vt:lpstr>Poznávačka </vt:lpstr>
      <vt:lpstr>Lupenaté</vt:lpstr>
      <vt:lpstr>Lupenaté</vt:lpstr>
      <vt:lpstr>Lupenaté</vt:lpstr>
      <vt:lpstr>Lupenaté</vt:lpstr>
      <vt:lpstr>Lupenaté</vt:lpstr>
      <vt:lpstr>Lupenaté</vt:lpstr>
      <vt:lpstr>Rourkaté</vt:lpstr>
      <vt:lpstr>Rourkaté</vt:lpstr>
      <vt:lpstr>Rourkaté</vt:lpstr>
      <vt:lpstr>Rourkaté</vt:lpstr>
      <vt:lpstr>Rourkaté</vt:lpstr>
      <vt:lpstr>jiné</vt:lpstr>
      <vt:lpstr>jiné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Opakování</dc:title>
  <dc:creator>olexa</dc:creator>
  <cp:lastModifiedBy>Němec Zbyněk</cp:lastModifiedBy>
  <cp:revision>31</cp:revision>
  <dcterms:created xsi:type="dcterms:W3CDTF">2012-04-23T18:06:41Z</dcterms:created>
  <dcterms:modified xsi:type="dcterms:W3CDTF">2012-11-28T07:47:02Z</dcterms:modified>
</cp:coreProperties>
</file>