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notesMasterIdLst>
    <p:notesMasterId r:id="rId14"/>
  </p:notesMasterIdLst>
  <p:sldIdLst>
    <p:sldId id="265" r:id="rId2"/>
    <p:sldId id="256" r:id="rId3"/>
    <p:sldId id="257" r:id="rId4"/>
    <p:sldId id="259" r:id="rId5"/>
    <p:sldId id="258" r:id="rId6"/>
    <p:sldId id="260" r:id="rId7"/>
    <p:sldId id="261" r:id="rId8"/>
    <p:sldId id="262" r:id="rId9"/>
    <p:sldId id="263" r:id="rId10"/>
    <p:sldId id="264" r:id="rId11"/>
    <p:sldId id="267" r:id="rId12"/>
    <p:sldId id="266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FE722CE-97F9-4EFD-ABC1-B6E72DFC32AD}" type="datetimeFigureOut">
              <a:rPr lang="cs-CZ" smtClean="0"/>
              <a:t>6.2.2012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CF9B74A-2291-4ECA-9A85-5C361B89B14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387371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92464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4DFFF-7763-4B9C-8567-7417847526AF}" type="datetimeFigureOut">
              <a:rPr lang="cs-CZ" smtClean="0"/>
              <a:t>6.2.2012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20E35A-927C-438A-A85C-C3077EFBBA3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4DFFF-7763-4B9C-8567-7417847526AF}" type="datetimeFigureOut">
              <a:rPr lang="cs-CZ" smtClean="0"/>
              <a:t>6.2.2012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20E35A-927C-438A-A85C-C3077EFBBA34}" type="slidenum">
              <a:rPr lang="cs-CZ" smtClean="0"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4DFFF-7763-4B9C-8567-7417847526AF}" type="datetimeFigureOut">
              <a:rPr lang="cs-CZ" smtClean="0"/>
              <a:t>6.2.2012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20E35A-927C-438A-A85C-C3077EFBBA3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4DFFF-7763-4B9C-8567-7417847526AF}" type="datetimeFigureOut">
              <a:rPr lang="cs-CZ" smtClean="0"/>
              <a:t>6.2.2012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20E35A-927C-438A-A85C-C3077EFBBA34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4DFFF-7763-4B9C-8567-7417847526AF}" type="datetimeFigureOut">
              <a:rPr lang="cs-CZ" smtClean="0"/>
              <a:t>6.2.2012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20E35A-927C-438A-A85C-C3077EFBBA3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4DFFF-7763-4B9C-8567-7417847526AF}" type="datetimeFigureOut">
              <a:rPr lang="cs-CZ" smtClean="0"/>
              <a:t>6.2.2012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20E35A-927C-438A-A85C-C3077EFBBA3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4DFFF-7763-4B9C-8567-7417847526AF}" type="datetimeFigureOut">
              <a:rPr lang="cs-CZ" smtClean="0"/>
              <a:t>6.2.2012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20E35A-927C-438A-A85C-C3077EFBBA3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4DFFF-7763-4B9C-8567-7417847526AF}" type="datetimeFigureOut">
              <a:rPr lang="cs-CZ" smtClean="0"/>
              <a:t>6.2.2012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20E35A-927C-438A-A85C-C3077EFBBA34}" type="slidenum">
              <a:rPr lang="cs-CZ" smtClean="0"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4DFFF-7763-4B9C-8567-7417847526AF}" type="datetimeFigureOut">
              <a:rPr lang="cs-CZ" smtClean="0"/>
              <a:t>6.2.2012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20E35A-927C-438A-A85C-C3077EFBBA34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4DFFF-7763-4B9C-8567-7417847526AF}" type="datetimeFigureOut">
              <a:rPr lang="cs-CZ" smtClean="0"/>
              <a:t>6.2.2012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20E35A-927C-438A-A85C-C3077EFBBA34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4DFFF-7763-4B9C-8567-7417847526AF}" type="datetimeFigureOut">
              <a:rPr lang="cs-CZ" smtClean="0"/>
              <a:t>6.2.2012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20E35A-927C-438A-A85C-C3077EFBBA34}" type="slidenum">
              <a:rPr lang="cs-CZ" smtClean="0"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9654DFFF-7763-4B9C-8567-7417847526AF}" type="datetimeFigureOut">
              <a:rPr lang="cs-CZ" smtClean="0"/>
              <a:t>6.2.2012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4A20E35A-927C-438A-A85C-C3077EFBBA34}" type="slidenum">
              <a:rPr lang="cs-CZ" smtClean="0"/>
              <a:t>‹#›</a:t>
            </a:fld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lum bright="40000" contrast="-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obrázek 1"/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95736" y="5393700"/>
            <a:ext cx="4688309" cy="14643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8" name="Obrázek 7"/>
          <p:cNvPicPr/>
          <p:nvPr/>
        </p:nvPicPr>
        <p:blipFill>
          <a:blip r:embed="rId5" cstate="print">
            <a:lum bright="4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1872" y="-13612"/>
            <a:ext cx="1152128" cy="1491555"/>
          </a:xfrm>
          <a:prstGeom prst="rect">
            <a:avLst/>
          </a:prstGeom>
          <a:noFill/>
        </p:spPr>
      </p:pic>
      <p:sp>
        <p:nvSpPr>
          <p:cNvPr id="11" name="Nadpis 3"/>
          <p:cNvSpPr>
            <a:spLocks noGrp="1"/>
          </p:cNvSpPr>
          <p:nvPr>
            <p:ph type="ctrTitle"/>
          </p:nvPr>
        </p:nvSpPr>
        <p:spPr>
          <a:xfrm>
            <a:off x="467544" y="908720"/>
            <a:ext cx="8100392" cy="2088231"/>
          </a:xfrm>
        </p:spPr>
        <p:txBody>
          <a:bodyPr>
            <a:noAutofit/>
          </a:bodyPr>
          <a:lstStyle/>
          <a:p>
            <a:pPr algn="l"/>
            <a:r>
              <a:rPr lang="cs-CZ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Název školy: </a:t>
            </a:r>
            <a:r>
              <a:rPr lang="cs-CZ" sz="2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ZŠ Klášterec nad Ohří, Krátká 676</a:t>
            </a:r>
            <a:br>
              <a:rPr lang="cs-CZ" sz="2800" i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Autor: </a:t>
            </a:r>
            <a:r>
              <a:rPr lang="cs-CZ" sz="28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Mgr. Veronika Kubincová</a:t>
            </a:r>
            <a:r>
              <a:rPr lang="cs-CZ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Název materiálu: </a:t>
            </a:r>
            <a:r>
              <a:rPr lang="cs-CZ" sz="28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VY_32_INOVACE_18_09_ </a:t>
            </a:r>
            <a:r>
              <a:rPr lang="cs-CZ" sz="2800" i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Lidská práva</a:t>
            </a:r>
            <a:r>
              <a:rPr lang="cs-CZ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Číslo projektu: </a:t>
            </a:r>
            <a:r>
              <a:rPr lang="cs-CZ" sz="28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CZ.1.07/1.4.00/21.1115</a:t>
            </a:r>
            <a:r>
              <a:rPr lang="cs-CZ" sz="28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dirty="0">
                <a:latin typeface="Times New Roman" pitchFamily="18" charset="0"/>
                <a:cs typeface="Times New Roman" pitchFamily="18" charset="0"/>
              </a:rPr>
            </a:b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Podnadpis 4"/>
          <p:cNvSpPr>
            <a:spLocks noGrp="1"/>
          </p:cNvSpPr>
          <p:nvPr>
            <p:ph type="subTitle" idx="1"/>
          </p:nvPr>
        </p:nvSpPr>
        <p:spPr>
          <a:xfrm>
            <a:off x="467544" y="3140968"/>
            <a:ext cx="7560840" cy="1824608"/>
          </a:xfrm>
        </p:spPr>
        <p:txBody>
          <a:bodyPr>
            <a:noAutofit/>
          </a:bodyPr>
          <a:lstStyle/>
          <a:p>
            <a:pPr algn="l"/>
            <a:r>
              <a:rPr lang="cs-CZ" sz="2400" b="1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Anotace: </a:t>
            </a:r>
            <a:r>
              <a:rPr lang="cs-CZ" sz="240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Prezentace pro 6. ročník. K výkladu a procvičení učiva Lidská práva, dětská práva, dokumenty obsahující tato práva. Seznámí se s pojmem Šikana, co dělat v </a:t>
            </a:r>
            <a:r>
              <a:rPr lang="cs-CZ" sz="240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případě šikany</a:t>
            </a:r>
            <a:endParaRPr lang="cs-CZ" sz="24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algn="l"/>
            <a:endParaRPr lang="cs-CZ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algn="l"/>
            <a:endParaRPr lang="cs-CZ" sz="2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7069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Lidská práva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Dětská práva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65048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Základní lidská práva</a:t>
            </a:r>
            <a:endParaRPr lang="cs-CZ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539552" y="2276872"/>
            <a:ext cx="8064896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ym typeface="Wingdings"/>
              </a:rPr>
              <a:t></a:t>
            </a:r>
            <a:r>
              <a:rPr lang="cs-CZ" sz="3200" dirty="0" smtClean="0"/>
              <a:t>Jsou přirozená pro všechny.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cs-CZ" sz="3200" dirty="0" smtClean="0">
                <a:sym typeface="Wingdings"/>
              </a:rPr>
              <a:t>Nezávisí na národnosti, barvě pleti, vzdělání, státní příslušnosti…</a:t>
            </a:r>
          </a:p>
          <a:p>
            <a:pPr marL="457200" indent="-457200">
              <a:buFont typeface="Wingdings" pitchFamily="2" charset="2"/>
              <a:buChar char="Ø"/>
            </a:pPr>
            <a:r>
              <a:rPr lang="cs-CZ" sz="3200" dirty="0" smtClean="0">
                <a:sym typeface="Wingdings"/>
              </a:rPr>
              <a:t>Každý člověk má nejen povinnosti, ale i svá práva.</a:t>
            </a:r>
          </a:p>
          <a:p>
            <a:pPr marL="457200" indent="-457200">
              <a:buFont typeface="Wingdings" pitchFamily="2" charset="2"/>
              <a:buChar char="Ø"/>
            </a:pPr>
            <a:endParaRPr lang="cs-CZ" sz="3200" dirty="0" smtClean="0">
              <a:sym typeface="Wingdings"/>
            </a:endParaRPr>
          </a:p>
          <a:p>
            <a:pPr marL="457200" indent="-457200">
              <a:buFont typeface="Wingdings" pitchFamily="2" charset="2"/>
              <a:buChar char="Ø"/>
            </a:pPr>
            <a:r>
              <a:rPr lang="cs-CZ" sz="3200" dirty="0" smtClean="0">
                <a:solidFill>
                  <a:srgbClr val="FF0000"/>
                </a:solidFill>
              </a:rPr>
              <a:t>Moje </a:t>
            </a:r>
            <a:r>
              <a:rPr lang="cs-CZ" sz="3200" dirty="0">
                <a:solidFill>
                  <a:srgbClr val="FF0000"/>
                </a:solidFill>
              </a:rPr>
              <a:t>právo končí tam, kde začíná právo </a:t>
            </a:r>
            <a:r>
              <a:rPr lang="cs-CZ" sz="3200" dirty="0" smtClean="0">
                <a:solidFill>
                  <a:srgbClr val="FF0000"/>
                </a:solidFill>
              </a:rPr>
              <a:t>druhého</a:t>
            </a:r>
            <a:endParaRPr lang="cs-CZ" sz="32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4984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Rot="1" noChangeArrowheads="1"/>
          </p:cNvSpPr>
          <p:nvPr>
            <p:ph type="title"/>
          </p:nvPr>
        </p:nvSpPr>
        <p:spPr>
          <a:ln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r>
              <a:rPr lang="cs-CZ" b="1" dirty="0">
                <a:solidFill>
                  <a:schemeClr val="bg1"/>
                </a:solidFill>
              </a:rPr>
              <a:t>Kategorie lidských práv</a:t>
            </a:r>
          </a:p>
        </p:txBody>
      </p:sp>
      <p:sp>
        <p:nvSpPr>
          <p:cNvPr id="7171" name="Rectangle 3"/>
          <p:cNvSpPr>
            <a:spLocks noGrp="1" noRot="1" noChangeArrowheads="1"/>
          </p:cNvSpPr>
          <p:nvPr>
            <p:ph type="body" idx="1"/>
          </p:nvPr>
        </p:nvSpPr>
        <p:spPr>
          <a:xfrm>
            <a:off x="179512" y="1844824"/>
            <a:ext cx="8640960" cy="4896544"/>
          </a:xfrm>
        </p:spPr>
        <p:txBody>
          <a:bodyPr>
            <a:normAutofit fontScale="55000" lnSpcReduction="20000"/>
          </a:bodyPr>
          <a:lstStyle/>
          <a:p>
            <a:pPr marL="0" indent="0">
              <a:buNone/>
            </a:pPr>
            <a:r>
              <a:rPr lang="cs-CZ" sz="5800" u="sng" dirty="0" smtClean="0">
                <a:solidFill>
                  <a:schemeClr val="tx1"/>
                </a:solidFill>
              </a:rPr>
              <a:t>Lidská </a:t>
            </a:r>
            <a:r>
              <a:rPr lang="cs-CZ" sz="5800" u="sng" dirty="0">
                <a:solidFill>
                  <a:schemeClr val="tx1"/>
                </a:solidFill>
              </a:rPr>
              <a:t>práva můžeme </a:t>
            </a:r>
            <a:r>
              <a:rPr lang="cs-CZ" sz="5800" u="sng" dirty="0" smtClean="0">
                <a:solidFill>
                  <a:schemeClr val="tx1"/>
                </a:solidFill>
              </a:rPr>
              <a:t>rozdělit </a:t>
            </a:r>
            <a:r>
              <a:rPr lang="cs-CZ" sz="5800" u="sng" dirty="0">
                <a:solidFill>
                  <a:schemeClr val="tx1"/>
                </a:solidFill>
              </a:rPr>
              <a:t>do dvou  kategorií</a:t>
            </a:r>
            <a:r>
              <a:rPr lang="cs-CZ" sz="5800" u="sng" dirty="0" smtClean="0">
                <a:solidFill>
                  <a:schemeClr val="tx1"/>
                </a:solidFill>
              </a:rPr>
              <a:t>:</a:t>
            </a:r>
          </a:p>
          <a:p>
            <a:pPr marL="0" indent="0">
              <a:buNone/>
            </a:pPr>
            <a:endParaRPr lang="cs-CZ" sz="5800" u="sng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cs-CZ" sz="5800" b="1" u="sng" dirty="0" smtClean="0">
                <a:solidFill>
                  <a:srgbClr val="FF0000"/>
                </a:solidFill>
              </a:rPr>
              <a:t>- občanská </a:t>
            </a:r>
            <a:r>
              <a:rPr lang="cs-CZ" sz="5800" b="1" u="sng" dirty="0">
                <a:solidFill>
                  <a:srgbClr val="FF0000"/>
                </a:solidFill>
              </a:rPr>
              <a:t>a politická práva </a:t>
            </a:r>
            <a:r>
              <a:rPr lang="cs-CZ" sz="5800" dirty="0">
                <a:solidFill>
                  <a:schemeClr val="tx1"/>
                </a:solidFill>
              </a:rPr>
              <a:t>– zaměřena na svobody (</a:t>
            </a:r>
            <a:r>
              <a:rPr lang="cs-CZ" sz="5800" i="1" dirty="0">
                <a:solidFill>
                  <a:schemeClr val="tx1"/>
                </a:solidFill>
              </a:rPr>
              <a:t>právo na život, na svobodu názoru, sdružování a shromažďování</a:t>
            </a:r>
            <a:r>
              <a:rPr lang="cs-CZ" sz="5800" dirty="0" smtClean="0">
                <a:solidFill>
                  <a:schemeClr val="tx1"/>
                </a:solidFill>
              </a:rPr>
              <a:t>..)</a:t>
            </a:r>
          </a:p>
          <a:p>
            <a:endParaRPr lang="cs-CZ" sz="5800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cs-CZ" sz="5800" b="1" u="sng" dirty="0" smtClean="0">
                <a:solidFill>
                  <a:srgbClr val="FF0000"/>
                </a:solidFill>
              </a:rPr>
              <a:t>- ekonomická </a:t>
            </a:r>
            <a:r>
              <a:rPr lang="cs-CZ" sz="5800" b="1" u="sng" dirty="0">
                <a:solidFill>
                  <a:srgbClr val="FF0000"/>
                </a:solidFill>
              </a:rPr>
              <a:t>,  sociální a kulturní  práva </a:t>
            </a:r>
            <a:r>
              <a:rPr lang="cs-CZ" sz="5800" dirty="0">
                <a:solidFill>
                  <a:schemeClr val="tx1"/>
                </a:solidFill>
              </a:rPr>
              <a:t>– zaměřena na životní jistoty (</a:t>
            </a:r>
            <a:r>
              <a:rPr lang="cs-CZ" sz="5800" i="1" dirty="0">
                <a:solidFill>
                  <a:schemeClr val="tx1"/>
                </a:solidFill>
              </a:rPr>
              <a:t>právo na práci, vzdělání, výživu, obydlí, zdravotní péči, právo na kulturní rozvoj, právo žít v čistém životním prostředí chráněném před zničením</a:t>
            </a:r>
            <a:r>
              <a:rPr lang="cs-CZ" sz="5800" dirty="0">
                <a:solidFill>
                  <a:schemeClr val="tx1"/>
                </a:solidFill>
              </a:rPr>
              <a:t>…..)</a:t>
            </a:r>
          </a:p>
          <a:p>
            <a:pPr>
              <a:buFont typeface="Wingdings" pitchFamily="2" charset="2"/>
              <a:buNone/>
            </a:pP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333616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Dokumenty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323528" y="1988840"/>
            <a:ext cx="8496944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u="sng" dirty="0" smtClean="0">
                <a:solidFill>
                  <a:srgbClr val="FF0000"/>
                </a:solidFill>
              </a:rPr>
              <a:t>1) Všeobecná </a:t>
            </a:r>
            <a:r>
              <a:rPr lang="cs-CZ" sz="3200" b="1" u="sng" dirty="0">
                <a:solidFill>
                  <a:srgbClr val="FF0000"/>
                </a:solidFill>
              </a:rPr>
              <a:t>deklarace lidských práv</a:t>
            </a:r>
            <a:r>
              <a:rPr lang="cs-CZ" sz="3200" b="1" u="sng" dirty="0"/>
              <a:t> </a:t>
            </a:r>
            <a:r>
              <a:rPr lang="cs-CZ" sz="3200" dirty="0"/>
              <a:t>– </a:t>
            </a:r>
            <a:r>
              <a:rPr lang="cs-CZ" sz="3200" b="1" u="sng" dirty="0"/>
              <a:t>přijata</a:t>
            </a:r>
            <a:r>
              <a:rPr lang="cs-CZ" sz="3200" dirty="0"/>
              <a:t> Valným shromážděním </a:t>
            </a:r>
            <a:r>
              <a:rPr lang="cs-CZ" sz="3200" b="1" u="sng" dirty="0"/>
              <a:t>OSN</a:t>
            </a:r>
            <a:r>
              <a:rPr lang="cs-CZ" sz="3200" dirty="0"/>
              <a:t> </a:t>
            </a:r>
            <a:r>
              <a:rPr lang="cs-CZ" sz="3200" dirty="0" smtClean="0"/>
              <a:t>roku 1948</a:t>
            </a:r>
          </a:p>
          <a:p>
            <a:endParaRPr lang="cs-CZ" sz="3200" dirty="0"/>
          </a:p>
          <a:p>
            <a:r>
              <a:rPr lang="cs-CZ" sz="3200" dirty="0" smtClean="0"/>
              <a:t>Jde o mezinárodní, celosvětově uznávaný dokument</a:t>
            </a:r>
          </a:p>
          <a:p>
            <a:endParaRPr lang="cs-CZ" sz="3200" dirty="0"/>
          </a:p>
          <a:p>
            <a:r>
              <a:rPr lang="cs-CZ" sz="3200" dirty="0" smtClean="0"/>
              <a:t>www.osn.cz</a:t>
            </a:r>
            <a:endParaRPr lang="cs-CZ" sz="3200" dirty="0"/>
          </a:p>
          <a:p>
            <a:endParaRPr lang="cs-CZ" sz="32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4293096"/>
            <a:ext cx="3575465" cy="22484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55744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Dětská práva</a:t>
            </a:r>
            <a:endParaRPr lang="cs-CZ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467544" y="2060848"/>
            <a:ext cx="828092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Děti mají stejná práva jako dospělí.</a:t>
            </a:r>
          </a:p>
          <a:p>
            <a:r>
              <a:rPr lang="cs-CZ" sz="3200" dirty="0" smtClean="0"/>
              <a:t>Pro správný vývoj dítěte a mládeže existují speciální dětská práva.</a:t>
            </a:r>
          </a:p>
          <a:p>
            <a:pPr marL="457200" indent="-457200">
              <a:buFontTx/>
              <a:buChar char="-"/>
            </a:pPr>
            <a:r>
              <a:rPr lang="cs-CZ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Právo na život</a:t>
            </a:r>
          </a:p>
          <a:p>
            <a:pPr marL="457200" indent="-457200">
              <a:buFontTx/>
              <a:buChar char="-"/>
            </a:pPr>
            <a:r>
              <a:rPr lang="cs-CZ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Právo na rozvoj</a:t>
            </a:r>
          </a:p>
          <a:p>
            <a:pPr marL="457200" indent="-457200">
              <a:buFontTx/>
              <a:buChar char="-"/>
            </a:pPr>
            <a:r>
              <a:rPr lang="cs-CZ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Právo na ochranu</a:t>
            </a:r>
          </a:p>
          <a:p>
            <a:pPr marL="457200" indent="-457200">
              <a:buFontTx/>
              <a:buChar char="-"/>
            </a:pPr>
            <a:r>
              <a:rPr lang="cs-CZ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Právo na účast</a:t>
            </a:r>
            <a:endParaRPr lang="cs-CZ" sz="32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2050" name="Picture 2" descr="C:\Users\Kabinet\AppData\Local\Temp\MP90039988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6680" y="3429000"/>
            <a:ext cx="2081784" cy="3121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62375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Dokážeš přiřadit?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395536" y="1556792"/>
            <a:ext cx="3528392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Tx/>
              <a:buChar char="-"/>
            </a:pPr>
            <a:r>
              <a:rPr lang="cs-CZ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Právo na </a:t>
            </a:r>
            <a:r>
              <a:rPr lang="cs-CZ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život</a:t>
            </a:r>
          </a:p>
          <a:p>
            <a:endParaRPr lang="cs-CZ" sz="2800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sz="28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>
              <a:buFontTx/>
              <a:buChar char="-"/>
            </a:pPr>
            <a:r>
              <a:rPr lang="cs-CZ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Právo na </a:t>
            </a:r>
            <a:r>
              <a:rPr lang="cs-CZ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rozvoj</a:t>
            </a:r>
          </a:p>
          <a:p>
            <a:endParaRPr lang="cs-CZ" sz="2800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sz="28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>
              <a:buFontTx/>
              <a:buChar char="-"/>
            </a:pPr>
            <a:r>
              <a:rPr lang="cs-CZ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Právo na </a:t>
            </a:r>
            <a:r>
              <a:rPr lang="cs-CZ" sz="28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ochranu</a:t>
            </a:r>
          </a:p>
          <a:p>
            <a:endParaRPr lang="cs-CZ" sz="2800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sz="28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457200" indent="-457200">
              <a:buFontTx/>
              <a:buChar char="-"/>
            </a:pPr>
            <a:r>
              <a:rPr lang="cs-CZ" sz="28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Právo na účast</a:t>
            </a:r>
          </a:p>
          <a:p>
            <a:endParaRPr lang="cs-CZ" sz="2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4283968" y="1556792"/>
            <a:ext cx="4608512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- </a:t>
            </a:r>
            <a:r>
              <a:rPr lang="cs-CZ" sz="2400" b="1" dirty="0" smtClean="0"/>
              <a:t>Chrání dítě před násilím zneužíváním a zanedbáváním</a:t>
            </a:r>
            <a:endParaRPr lang="cs-CZ" sz="2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4347236" y="5003889"/>
            <a:ext cx="460851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- Zaručuje dětem zachování života a uspokojení základních potřeb</a:t>
            </a:r>
            <a:endParaRPr lang="cs-CZ" sz="2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4419244" y="2636912"/>
            <a:ext cx="4464496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- </a:t>
            </a:r>
            <a:r>
              <a:rPr lang="cs-CZ" sz="2400" b="1" dirty="0" smtClean="0"/>
              <a:t>Rozvoj své osobnosti, včetně práva na vzdělání</a:t>
            </a:r>
            <a:endParaRPr lang="cs-CZ" sz="24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4419244" y="4077072"/>
            <a:ext cx="45365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- Dítě má mít možnost vyjádřit svůj názor.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4105316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1702 -0.06505 C -0.13611 -0.07269 -0.15122 -0.08472 -0.16979 -0.09167 C -0.2 -0.11621 -0.22587 -0.14306 -0.25348 -0.16922 C -0.26441 -0.17963 -0.30816 -0.19537 -0.32795 -0.19954 C -0.33837 -0.2044 -0.36007 -0.21574 -0.36598 -0.22199 C -0.36858 -0.22454 -0.37066 -0.22709 -0.37309 -0.2294 C -0.37448 -0.23102 -0.37674 -0.23195 -0.37813 -0.23334 C -0.37969 -0.23519 -0.38038 -0.23797 -0.38282 -0.23889 C -0.38716 -0.24074 -0.39236 -0.24028 -0.3974 -0.24097 C -0.40591 -0.24537 -0.40903 -0.24445 -0.39948 -0.25417 C -0.38351 -0.27037 -0.36007 -0.27778 -0.33976 -0.29005 C -0.30018 -0.31366 -0.2625 -0.33889 -0.22257 -0.36181 C -0.20903 -0.36968 -0.20052 -0.37963 -0.18872 -0.3882 C -0.18299 -0.39259 -0.16979 -0.39954 -0.16979 -0.39954 C -0.16545 -0.4081 -0.1632 -0.41065 -0.15521 -0.41644 C -0.14844 -0.43195 -0.13872 -0.4456 -0.12882 -0.45996 C -0.12448 -0.46644 -0.1224 -0.47269 -0.11702 -0.47871 C -0.11927 -0.50972 -0.11927 -0.49884 -0.11927 -0.51088 " pathEditMode="relative" rAng="0" ptsTypes="fffffffffffffffff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601" y="-22292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7604 -0.01852 C -0.17153 -0.01157 -0.17014 -0.00764 -0.16389 -0.00301 C -0.15833 0.00579 -0.15052 0.01135 -0.14271 0.01505 C -0.14115 0.01644 -0.13976 0.01829 -0.13819 0.01968 C -0.13681 0.0206 -0.13507 0.02037 -0.13368 0.02153 C -0.13194 0.02338 -0.1309 0.02639 -0.12917 0.02847 C -0.11632 0.04422 -0.10226 0.05417 -0.08819 0.06667 C -0.08611 0.06852 -0.08437 0.07199 -0.08212 0.07338 C -0.07587 0.07709 -0.06753 0.07685 -0.06094 0.0801 C -0.0533 0.09121 -0.04549 0.10255 -0.03663 0.11158 C -0.03299 0.11991 -0.02847 0.12199 -0.02309 0.12709 C -0.01979 0.13449 -0.0158 0.14005 -0.0125 0.14746 C -0.01302 0.15232 -0.01163 0.15903 -0.01389 0.16297 C -0.01649 0.16829 -0.03507 0.16945 -0.03663 0.16968 C -0.05017 0.17662 -0.03299 0.16644 -0.04427 0.17662 C -0.05226 0.18357 -0.06545 0.18565 -0.07448 0.1875 C -0.08194 0.19144 -0.0776 0.18982 -0.08819 0.18982 " pathEditMode="relative" rAng="0" ptsTypes="ffffffffffffffffA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212" y="10486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125 -0.01273 C -0.1033 -0.00949 -0.09566 0.00185 -0.08681 0.00694 C -0.06927 0.01736 -0.08594 0.00185 -0.06702 0.01782 C -0.05556 0.02731 -0.04792 0.0419 -0.03681 0.05208 C -0.03368 0.0581 -0.03073 0.06389 -0.02761 0.06991 C -0.0224 0.08032 -0.02587 0.08866 -0.01407 0.09352 C -0.00608 0.10579 0.00382 0.11551 0.01024 0.1294 C 0.01406 0.13796 0.01597 0.14514 0.02083 0.15301 C 0.02222 0.16204 0.02395 0.17106 0.02534 0.18009 C 0.02482 0.18958 0.02534 0.19931 0.02395 0.2088 C 0.02378 0.21042 0.0217 0.21111 0.02083 0.2125 C 0.01927 0.21481 0.01666 0.2169 0.01632 0.21968 C 0.0151 0.23333 0.01632 0.24722 0.01632 0.26088 C 0.01336 0.26643 0.01076 0.27245 0.00729 0.27731 C 0.00382 0.28218 -0.00382 0.28681 -0.00799 0.29167 C -0.01129 0.30463 -0.0158 0.30833 -0.02466 0.31505 C -0.03316 0.32199 -0.02118 0.31643 -0.03212 0.32037 C -0.0349 0.32268 -0.03855 0.32338 -0.04132 0.32593 C -0.04827 0.33194 -0.05313 0.34097 -0.05799 0.34931 C -0.05938 0.35185 -0.06233 0.35278 -0.06407 0.35486 " pathEditMode="relative" rAng="0" ptsTypes="fffffffffffffffffffA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892" y="1838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UNICEF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467544" y="1988840"/>
            <a:ext cx="820891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Dětský fond OSN = UNICEF</a:t>
            </a:r>
          </a:p>
          <a:p>
            <a:r>
              <a:rPr lang="cs-CZ" sz="3200" dirty="0" smtClean="0"/>
              <a:t>Největší světová organizace, zabývající se podporou a ochranou dětských práv.</a:t>
            </a:r>
          </a:p>
          <a:p>
            <a:endParaRPr lang="cs-CZ" sz="3200" dirty="0"/>
          </a:p>
          <a:p>
            <a:r>
              <a:rPr lang="cs-CZ" sz="3200" dirty="0" smtClean="0"/>
              <a:t>www.unicef.cz</a:t>
            </a:r>
            <a:endParaRPr lang="cs-CZ" sz="3200" dirty="0"/>
          </a:p>
        </p:txBody>
      </p:sp>
      <p:pic>
        <p:nvPicPr>
          <p:cNvPr id="3074" name="Picture 2" descr="C:\Users\Kabinet\AppData\Local\Temp\MP9002629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5415" y="4221088"/>
            <a:ext cx="3657600" cy="2444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7525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ŠIKANA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323528" y="1844824"/>
            <a:ext cx="8424936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Jde o porušování základních lidských práv.</a:t>
            </a:r>
          </a:p>
          <a:p>
            <a:r>
              <a:rPr lang="cs-CZ" sz="3200" dirty="0" smtClean="0"/>
              <a:t>Chování se záměrem ublížit, ohrozit zastrašovat jiného člověka.</a:t>
            </a:r>
          </a:p>
          <a:p>
            <a:r>
              <a:rPr lang="cs-CZ" sz="3200" dirty="0" smtClean="0"/>
              <a:t>Úmyslné a opakované ubližování druhým.</a:t>
            </a:r>
          </a:p>
          <a:p>
            <a:endParaRPr lang="cs-CZ" sz="3200" dirty="0"/>
          </a:p>
          <a:p>
            <a:r>
              <a:rPr lang="cs-CZ" sz="3200" dirty="0" smtClean="0"/>
              <a:t>Bití, vydírání, pomlouvání, poškozování věcí…</a:t>
            </a:r>
          </a:p>
          <a:p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284796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Co dělat….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395536" y="1844824"/>
            <a:ext cx="8280920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V případě šikany se vždy obrať na dospělého.</a:t>
            </a:r>
          </a:p>
          <a:p>
            <a:r>
              <a:rPr lang="cs-CZ" sz="3200" dirty="0" smtClean="0"/>
              <a:t>Požádat o pomoc neznamená být srab.</a:t>
            </a:r>
          </a:p>
          <a:p>
            <a:r>
              <a:rPr lang="cs-CZ" sz="3200" dirty="0" smtClean="0"/>
              <a:t>Srab je ten, kdo Ti ubližuje!</a:t>
            </a:r>
          </a:p>
          <a:p>
            <a:r>
              <a:rPr lang="cs-CZ" sz="3200" dirty="0" smtClean="0"/>
              <a:t>Se šikanou by se neměl nikdo smířit!</a:t>
            </a:r>
          </a:p>
          <a:p>
            <a:r>
              <a:rPr lang="cs-CZ" sz="3200" dirty="0" smtClean="0"/>
              <a:t>Šikana může mít doživotní následky</a:t>
            </a:r>
          </a:p>
          <a:p>
            <a:endParaRPr lang="cs-CZ" sz="3200" dirty="0"/>
          </a:p>
          <a:p>
            <a:r>
              <a:rPr lang="cs-CZ" sz="3200" dirty="0" smtClean="0"/>
              <a:t>Linka bezpečí: 800 155 555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2404306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Pojmy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467544" y="1916832"/>
            <a:ext cx="813690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Pomocí učebnice, internetu vyhledej a vysvětli tyto pojmy týkající se porušování lidských práv.</a:t>
            </a:r>
          </a:p>
          <a:p>
            <a:endParaRPr lang="cs-CZ" sz="3200" dirty="0"/>
          </a:p>
          <a:p>
            <a:r>
              <a:rPr lang="cs-CZ" sz="3200" dirty="0" smtClean="0"/>
              <a:t>Diskriminace, rasismus, xenofobie, holocaust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1023782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Použitá literatura a citace: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467544" y="1844824"/>
            <a:ext cx="820891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cs-CZ" sz="2400" dirty="0"/>
              <a:t>Obrázky použity ze sady Microsoft Office</a:t>
            </a:r>
          </a:p>
          <a:p>
            <a:pPr marL="514350" indent="-514350">
              <a:buAutoNum type="arabicParenR"/>
            </a:pPr>
            <a:endParaRPr lang="cs-CZ" sz="2400" dirty="0"/>
          </a:p>
          <a:p>
            <a:r>
              <a:rPr lang="cs-CZ" sz="2400" dirty="0"/>
              <a:t>Není-li uvedeno jinak je materiál dílem autorky podle učebních osnov odpovídajících ŠVP vyučovaných podle učebnic:</a:t>
            </a:r>
          </a:p>
          <a:p>
            <a:pPr>
              <a:defRPr/>
            </a:pPr>
            <a:endParaRPr lang="cs-CZ" sz="2400" dirty="0"/>
          </a:p>
          <a:p>
            <a:pPr>
              <a:defRPr/>
            </a:pPr>
            <a:r>
              <a:rPr lang="cs-CZ" sz="2400" dirty="0"/>
              <a:t>SKÁCELOVÁ, J., MRÁZOVÁ, L. </a:t>
            </a:r>
            <a:r>
              <a:rPr lang="cs-CZ" sz="2400" i="1" dirty="0"/>
              <a:t>Výchova k Občanství pro 6. ročník. </a:t>
            </a:r>
            <a:r>
              <a:rPr lang="cs-CZ" sz="2400" dirty="0"/>
              <a:t>1st </a:t>
            </a:r>
            <a:r>
              <a:rPr lang="cs-CZ" sz="2400" dirty="0" err="1"/>
              <a:t>ed</a:t>
            </a:r>
            <a:r>
              <a:rPr lang="cs-CZ" sz="2400" dirty="0"/>
              <a:t>. Brno: Nová škola, 2010. ISBN 978-80-7289-127-6</a:t>
            </a:r>
            <a:r>
              <a:rPr lang="cs-CZ" sz="2400" dirty="0" smtClean="0"/>
              <a:t>.</a:t>
            </a:r>
          </a:p>
          <a:p>
            <a:pPr>
              <a:defRPr/>
            </a:pPr>
            <a:endParaRPr lang="cs-CZ" sz="2400" dirty="0"/>
          </a:p>
          <a:p>
            <a:pPr>
              <a:defRPr/>
            </a:pPr>
            <a:r>
              <a:rPr lang="cs-CZ" sz="2400" smtClean="0"/>
              <a:t>Citováno dne 17.12.2011</a:t>
            </a:r>
            <a:endParaRPr lang="cs-CZ" sz="2400" dirty="0"/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170935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Metro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203</TotalTime>
  <Words>448</Words>
  <Application>Microsoft Office PowerPoint</Application>
  <PresentationFormat>Předvádění na obrazovce (4:3)</PresentationFormat>
  <Paragraphs>75</Paragraphs>
  <Slides>12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Vlnění</vt:lpstr>
      <vt:lpstr>Název školy: ZŠ Klášterec nad Ohří, Krátká 676 Autor: Mgr. Veronika Kubincová Název materiálu: VY_32_INOVACE_18_09_ Lidská práva Číslo projektu: CZ.1.07/1.4.00/21.1115  </vt:lpstr>
      <vt:lpstr>Lidská práva</vt:lpstr>
      <vt:lpstr>Základní lidská práva</vt:lpstr>
      <vt:lpstr>Kategorie lidských práv</vt:lpstr>
      <vt:lpstr>Dokumenty</vt:lpstr>
      <vt:lpstr>Dětská práva</vt:lpstr>
      <vt:lpstr>Dokážeš přiřadit?</vt:lpstr>
      <vt:lpstr>UNICEF</vt:lpstr>
      <vt:lpstr>ŠIKANA</vt:lpstr>
      <vt:lpstr>Co dělat….</vt:lpstr>
      <vt:lpstr>Pojmy</vt:lpstr>
      <vt:lpstr>Použitá literatura a citace: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Lidská práva</dc:title>
  <dc:creator>Kabinet</dc:creator>
  <cp:lastModifiedBy>Kabinet</cp:lastModifiedBy>
  <cp:revision>17</cp:revision>
  <dcterms:created xsi:type="dcterms:W3CDTF">2012-01-02T19:47:37Z</dcterms:created>
  <dcterms:modified xsi:type="dcterms:W3CDTF">2012-02-06T12:15:19Z</dcterms:modified>
</cp:coreProperties>
</file>