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handoutMasterIdLst>
    <p:handoutMasterId r:id="rId9"/>
  </p:handoutMasterIdLst>
  <p:sldIdLst>
    <p:sldId id="256" r:id="rId2"/>
    <p:sldId id="257" r:id="rId3"/>
    <p:sldId id="258" r:id="rId4"/>
    <p:sldId id="259" r:id="rId5"/>
    <p:sldId id="260" r:id="rId6"/>
    <p:sldId id="261" r:id="rId7"/>
  </p:sldIdLst>
  <p:sldSz cx="10080625" cy="7559675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222" y="-102"/>
      </p:cViewPr>
      <p:guideLst>
        <p:guide orient="horz" pos="2381"/>
        <p:guide pos="3175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312920" y="1027079"/>
            <a:ext cx="4933800" cy="3700440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1169640" y="5086800"/>
            <a:ext cx="5226120" cy="4107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/>
          <a:p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rtl="0" hangingPunct="0">
      <a:tabLst/>
      <a:defRPr lang="cs-CZ" sz="2400" b="0" i="0" u="none" strike="noStrike">
        <a:ln>
          <a:noFill/>
        </a:ln>
        <a:solidFill>
          <a:srgbClr val="000000"/>
        </a:solidFill>
        <a:latin typeface="Thorndale" pitchFamily="18"/>
        <a:cs typeface="Arial Unicode MS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5280" y="5078520"/>
            <a:ext cx="6044400" cy="472104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650" y="2347913"/>
            <a:ext cx="8569325" cy="1620837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888" y="4283075"/>
            <a:ext cx="7056437" cy="1931988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925" y="4857750"/>
            <a:ext cx="8567738" cy="15017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925" y="3203575"/>
            <a:ext cx="8567738" cy="1654175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22325" y="2138363"/>
            <a:ext cx="4132263" cy="47625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06988" y="2138363"/>
            <a:ext cx="4133850" cy="47625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3213"/>
            <a:ext cx="9072563" cy="125888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825" y="1692275"/>
            <a:ext cx="4452938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825" y="2397125"/>
            <a:ext cx="4452938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1275" y="1692275"/>
            <a:ext cx="4456113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1275" y="2397125"/>
            <a:ext cx="4456113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/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1625"/>
            <a:ext cx="3316288" cy="127952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763" y="301625"/>
            <a:ext cx="5635625" cy="6451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825" y="1581150"/>
            <a:ext cx="3316288" cy="51720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6438" y="5291138"/>
            <a:ext cx="6048375" cy="62547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6438" y="674688"/>
            <a:ext cx="6048375" cy="453707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6438" y="5916613"/>
            <a:ext cx="6048375" cy="88741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197725" y="306388"/>
            <a:ext cx="2151063" cy="659447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41363" y="306388"/>
            <a:ext cx="6303962" cy="659447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13" cstate="print">
            <a:alphaModFix/>
            <a:lum/>
          </a:blip>
          <a:srcRect/>
          <a:stretch>
            <a:fillRect/>
          </a:stretch>
        </p:blipFill>
        <p:spPr>
          <a:xfrm>
            <a:off x="0" y="0"/>
            <a:ext cx="10080000" cy="75600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Zástupný symbol pro nadpis 2"/>
          <p:cNvSpPr txBox="1">
            <a:spLocks noGrp="1"/>
          </p:cNvSpPr>
          <p:nvPr>
            <p:ph type="title"/>
          </p:nvPr>
        </p:nvSpPr>
        <p:spPr>
          <a:xfrm>
            <a:off x="740879" y="306720"/>
            <a:ext cx="8607960" cy="113436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ctr"/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1"/>
          </p:nvPr>
        </p:nvSpPr>
        <p:spPr>
          <a:xfrm>
            <a:off x="822600" y="2137680"/>
            <a:ext cx="8418240" cy="4762799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defPPr marL="504000" marR="0" lvl="0" indent="-432000" algn="l">
              <a:buClr>
                <a:srgbClr val="99284C"/>
              </a:buClr>
              <a:buSzPct val="75000"/>
              <a:buFont typeface="StarSymbol" pitchFamily="2"/>
              <a:buNone/>
              <a:defRPr lang="cs-CZ" sz="32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defPPr>
            <a:lvl1pPr marL="504000" marR="0" lvl="0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32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1pPr>
            <a:lvl2pPr marL="792000" marR="0" lvl="1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8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2pPr>
            <a:lvl3pPr marL="1080000" marR="0" lvl="2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4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3pPr>
            <a:lvl4pPr marL="1368000" marR="0" lvl="3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0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4pPr>
            <a:lvl5pPr marL="1656000" marR="0" lvl="4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0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5pPr>
            <a:lvl6pPr marL="1944000" marR="0" lvl="5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0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6pPr>
            <a:lvl7pPr marL="2232000" marR="0" lvl="6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0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7pPr>
            <a:lvl8pPr marL="2520000" marR="0" lvl="7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0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8pPr>
            <a:lvl9pPr marL="2808000" marR="0" lvl="8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0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xStyles>
    <p:titleStyle>
      <a:lvl1pPr algn="ctr" rtl="0" hangingPunct="0">
        <a:tabLst/>
        <a:defRPr lang="cs-CZ" sz="4000" b="1" i="1" u="none" strike="noStrike">
          <a:ln>
            <a:noFill/>
          </a:ln>
          <a:solidFill>
            <a:srgbClr val="99284C"/>
          </a:solidFill>
          <a:latin typeface="Albany" pitchFamily="34"/>
          <a:cs typeface="Arial Unicode MS" pitchFamily="2"/>
        </a:defRPr>
      </a:lvl1pPr>
    </p:titleStyle>
    <p:bodyStyle>
      <a:lvl1pPr marL="0" marR="0" indent="0" algn="l" rtl="0" hangingPunct="0">
        <a:tabLst/>
        <a:defRPr lang="cs-CZ" sz="3200" b="0" i="0" u="none" strike="noStrike">
          <a:ln>
            <a:noFill/>
          </a:ln>
          <a:solidFill>
            <a:srgbClr val="333333"/>
          </a:solidFill>
          <a:latin typeface="Albany" pitchFamily="34"/>
          <a:cs typeface="Arial Unicode MS" pitchFamily="2"/>
        </a:defRPr>
      </a:lvl1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malirskepracedvorak.webnode.cz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extrakrasa.cz/moda-a-styl/impulzivni-nakup-asi-se-blizi-menstruac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Titul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536040" y="1601640"/>
            <a:ext cx="8607960" cy="1134360"/>
          </a:xfrm>
        </p:spPr>
        <p:txBody>
          <a:bodyPr>
            <a:spAutoFit/>
          </a:bodyPr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marL="216000" lvl="0" indent="-360000">
              <a:buNone/>
            </a:pPr>
            <a:r>
              <a:rPr lang="cs-CZ" dirty="0"/>
              <a:t>Předpřítomný čas prostý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4294967295"/>
          </p:nvPr>
        </p:nvSpPr>
        <p:spPr>
          <a:xfrm>
            <a:off x="822600" y="2137680"/>
            <a:ext cx="8418240" cy="4763159"/>
          </a:xfrm>
        </p:spPr>
        <p:txBody>
          <a:bodyPr anchor="ctr">
            <a:spAutoFit/>
          </a:bodyPr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●"/>
            </a:lvl1pPr>
            <a:lvl2pPr lvl="1">
              <a:buClr>
                <a:srgbClr val="000000"/>
              </a:buClr>
              <a:buSzPct val="45000"/>
              <a:buFont typeface="StarSymbol"/>
              <a:buChar char="●"/>
            </a:lvl2pPr>
            <a:lvl3pPr lvl="2">
              <a:buClr>
                <a:srgbClr val="000000"/>
              </a:buClr>
              <a:buSzPct val="45000"/>
              <a:buFont typeface="StarSymbol"/>
              <a:buChar char="●"/>
            </a:lvl3pPr>
            <a:lvl4pPr lvl="3">
              <a:buClr>
                <a:srgbClr val="000000"/>
              </a:buClr>
              <a:buSzPct val="45000"/>
              <a:buFont typeface="StarSymbol"/>
              <a:buChar char="●"/>
            </a:lvl4pPr>
            <a:lvl5pPr lvl="4">
              <a:buClr>
                <a:srgbClr val="000000"/>
              </a:buClr>
              <a:buSzPct val="45000"/>
              <a:buFont typeface="StarSymbol"/>
              <a:buChar char="●"/>
            </a:lvl5pPr>
            <a:lvl6pPr lvl="5">
              <a:buClr>
                <a:srgbClr val="000000"/>
              </a:buClr>
              <a:buSzPct val="45000"/>
              <a:buFont typeface="StarSymbol"/>
              <a:buChar char="●"/>
            </a:lvl6pPr>
            <a:lvl7pPr lvl="6">
              <a:buClr>
                <a:srgbClr val="000000"/>
              </a:buClr>
              <a:buSzPct val="45000"/>
              <a:buFont typeface="StarSymbol"/>
              <a:buChar char="●"/>
            </a:lvl7pPr>
            <a:lvl8pPr lvl="7">
              <a:buClr>
                <a:srgbClr val="000000"/>
              </a:buClr>
              <a:buSzPct val="45000"/>
              <a:buFont typeface="StarSymbol"/>
              <a:buChar char="●"/>
            </a:lvl8pPr>
            <a:lvl9pPr lvl="8">
              <a:buClr>
                <a:srgbClr val="000000"/>
              </a:buClr>
              <a:buSzPct val="45000"/>
              <a:buFont typeface="StarSymbol"/>
              <a:buChar char="●"/>
            </a:lvl9pPr>
          </a:lstStyle>
          <a:p>
            <a:pPr marL="432000" lvl="0" indent="-216000" algn="ctr">
              <a:buNone/>
            </a:pPr>
            <a:r>
              <a:rPr lang="cs-CZ" dirty="0" err="1">
                <a:solidFill>
                  <a:srgbClr val="99284C"/>
                </a:solidFill>
              </a:rPr>
              <a:t>The</a:t>
            </a:r>
            <a:r>
              <a:rPr lang="cs-CZ" dirty="0">
                <a:solidFill>
                  <a:srgbClr val="99284C"/>
                </a:solidFill>
              </a:rPr>
              <a:t> </a:t>
            </a:r>
            <a:r>
              <a:rPr lang="cs-CZ" dirty="0" err="1">
                <a:solidFill>
                  <a:srgbClr val="99284C"/>
                </a:solidFill>
              </a:rPr>
              <a:t>Present</a:t>
            </a:r>
            <a:r>
              <a:rPr lang="cs-CZ" dirty="0">
                <a:solidFill>
                  <a:srgbClr val="99284C"/>
                </a:solidFill>
              </a:rPr>
              <a:t> </a:t>
            </a:r>
            <a:r>
              <a:rPr lang="cs-CZ" dirty="0" err="1">
                <a:solidFill>
                  <a:srgbClr val="99284C"/>
                </a:solidFill>
              </a:rPr>
              <a:t>Perfect</a:t>
            </a:r>
            <a:r>
              <a:rPr lang="cs-CZ" dirty="0">
                <a:solidFill>
                  <a:srgbClr val="99284C"/>
                </a:solidFill>
              </a:rPr>
              <a:t> </a:t>
            </a:r>
            <a:r>
              <a:rPr lang="cs-CZ" dirty="0" err="1">
                <a:solidFill>
                  <a:srgbClr val="99284C"/>
                </a:solidFill>
              </a:rPr>
              <a:t>SimpleTense</a:t>
            </a:r>
            <a:endParaRPr lang="cs-CZ" dirty="0">
              <a:solidFill>
                <a:srgbClr val="99284C"/>
              </a:solidFill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6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2" grpId="1"/>
      <p:bldP spid="3" grpId="1" build="p"/>
      <p:bldP spid="3" grpId="2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632880" y="953640"/>
            <a:ext cx="8607960" cy="1134360"/>
          </a:xfrm>
        </p:spPr>
        <p:txBody>
          <a:bodyPr/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lvl="0">
              <a:buNone/>
            </a:pPr>
            <a:r>
              <a:rPr lang="cs-CZ" dirty="0"/>
              <a:t>Předpřítomný čas prostý - tvoření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822600" y="2137680"/>
            <a:ext cx="8418240" cy="5013720"/>
          </a:xfrm>
        </p:spPr>
        <p:txBody>
          <a:bodyPr/>
          <a:lstStyle>
            <a:defPPr marL="504000" marR="0" lvl="0" indent="-432000" algn="l">
              <a:buClr>
                <a:srgbClr val="99284C"/>
              </a:buClr>
              <a:buSzPct val="75000"/>
              <a:buFont typeface="StarSymbol" pitchFamily="2"/>
              <a:buNone/>
              <a:defRPr lang="cs-CZ" sz="32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defPPr>
            <a:lvl1pPr marL="504000" marR="0" lvl="0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32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1pPr>
            <a:lvl2pPr marL="792000" marR="0" lvl="1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8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2pPr>
            <a:lvl3pPr marL="1080000" marR="0" lvl="2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4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3pPr>
            <a:lvl4pPr marL="1368000" marR="0" lvl="3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0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4pPr>
            <a:lvl5pPr marL="1656000" marR="0" lvl="4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0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5pPr>
            <a:lvl6pPr marL="1944000" marR="0" lvl="5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0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6pPr>
            <a:lvl7pPr marL="2232000" marR="0" lvl="6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0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7pPr>
            <a:lvl8pPr marL="2520000" marR="0" lvl="7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0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8pPr>
            <a:lvl9pPr marL="2808000" marR="0" lvl="8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0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9pPr>
          </a:lstStyle>
          <a:p>
            <a:pPr lvl="0">
              <a:buNone/>
            </a:pPr>
            <a:r>
              <a:rPr lang="cs-CZ" sz="2400" dirty="0"/>
              <a:t>Vyber věty, které jsou v předpřítomném čase prostém:</a:t>
            </a:r>
          </a:p>
          <a:p>
            <a:pPr lvl="0"/>
            <a:r>
              <a:rPr lang="cs-CZ" sz="2400" dirty="0"/>
              <a:t>1. Are </a:t>
            </a:r>
            <a:r>
              <a:rPr lang="cs-CZ" sz="2400" dirty="0" err="1"/>
              <a:t>you</a:t>
            </a:r>
            <a:r>
              <a:rPr lang="cs-CZ" sz="2400" dirty="0"/>
              <a:t> </a:t>
            </a:r>
            <a:r>
              <a:rPr lang="cs-CZ" sz="2400" dirty="0" err="1"/>
              <a:t>going</a:t>
            </a:r>
            <a:r>
              <a:rPr lang="cs-CZ" sz="2400" dirty="0"/>
              <a:t> to </a:t>
            </a:r>
            <a:r>
              <a:rPr lang="cs-CZ" sz="2400" dirty="0" err="1"/>
              <a:t>the</a:t>
            </a:r>
            <a:r>
              <a:rPr lang="cs-CZ" sz="2400" dirty="0"/>
              <a:t> </a:t>
            </a:r>
            <a:r>
              <a:rPr lang="cs-CZ" sz="2400" dirty="0" err="1"/>
              <a:t>cinema</a:t>
            </a:r>
            <a:r>
              <a:rPr lang="cs-CZ" sz="2400" dirty="0"/>
              <a:t>?</a:t>
            </a:r>
          </a:p>
          <a:p>
            <a:pPr lvl="0"/>
            <a:r>
              <a:rPr lang="cs-CZ" sz="2400" dirty="0"/>
              <a:t>2. </a:t>
            </a:r>
            <a:r>
              <a:rPr lang="cs-CZ" sz="2400" dirty="0" err="1"/>
              <a:t>Jeremy</a:t>
            </a:r>
            <a:r>
              <a:rPr lang="cs-CZ" sz="2400" dirty="0"/>
              <a:t> has </a:t>
            </a:r>
            <a:r>
              <a:rPr lang="cs-CZ" sz="2400" dirty="0" err="1"/>
              <a:t>painted</a:t>
            </a:r>
            <a:r>
              <a:rPr lang="cs-CZ" sz="2400" dirty="0"/>
              <a:t> </a:t>
            </a:r>
            <a:r>
              <a:rPr lang="cs-CZ" sz="2400" dirty="0" err="1"/>
              <a:t>the</a:t>
            </a:r>
            <a:r>
              <a:rPr lang="cs-CZ" sz="2400" dirty="0"/>
              <a:t> </a:t>
            </a:r>
            <a:r>
              <a:rPr lang="cs-CZ" sz="2400" dirty="0" err="1"/>
              <a:t>kitchen</a:t>
            </a:r>
            <a:r>
              <a:rPr lang="cs-CZ" sz="2400" dirty="0"/>
              <a:t>.</a:t>
            </a:r>
          </a:p>
          <a:p>
            <a:pPr lvl="0"/>
            <a:r>
              <a:rPr lang="cs-CZ" sz="2400" dirty="0"/>
              <a:t>3. </a:t>
            </a:r>
            <a:r>
              <a:rPr lang="cs-CZ" sz="2400" dirty="0" err="1"/>
              <a:t>Yesterday</a:t>
            </a:r>
            <a:r>
              <a:rPr lang="cs-CZ" sz="2400" dirty="0"/>
              <a:t> I </a:t>
            </a:r>
            <a:r>
              <a:rPr lang="cs-CZ" sz="2400" dirty="0" err="1"/>
              <a:t>didn</a:t>
            </a:r>
            <a:r>
              <a:rPr lang="cs-CZ" sz="2400" dirty="0"/>
              <a:t>´t go to </a:t>
            </a:r>
            <a:r>
              <a:rPr lang="cs-CZ" sz="2400" dirty="0" err="1"/>
              <a:t>work</a:t>
            </a:r>
            <a:r>
              <a:rPr lang="cs-CZ" sz="2400" dirty="0"/>
              <a:t>.</a:t>
            </a:r>
          </a:p>
          <a:p>
            <a:pPr lvl="0"/>
            <a:r>
              <a:rPr lang="cs-CZ" sz="2400" dirty="0"/>
              <a:t>4. </a:t>
            </a:r>
            <a:r>
              <a:rPr lang="cs-CZ" sz="2400" dirty="0" err="1"/>
              <a:t>Have</a:t>
            </a:r>
            <a:r>
              <a:rPr lang="cs-CZ" sz="2400" dirty="0"/>
              <a:t> </a:t>
            </a:r>
            <a:r>
              <a:rPr lang="cs-CZ" sz="2400" dirty="0" err="1"/>
              <a:t>you</a:t>
            </a:r>
            <a:r>
              <a:rPr lang="cs-CZ" sz="2400" dirty="0"/>
              <a:t> </a:t>
            </a:r>
            <a:r>
              <a:rPr lang="cs-CZ" sz="2400" dirty="0" err="1"/>
              <a:t>got</a:t>
            </a:r>
            <a:r>
              <a:rPr lang="cs-CZ" sz="2400" dirty="0"/>
              <a:t> a double </a:t>
            </a:r>
            <a:r>
              <a:rPr lang="cs-CZ" sz="2400" dirty="0" err="1"/>
              <a:t>room</a:t>
            </a:r>
            <a:r>
              <a:rPr lang="cs-CZ" sz="2400" dirty="0"/>
              <a:t>?</a:t>
            </a:r>
          </a:p>
          <a:p>
            <a:pPr lvl="0"/>
            <a:r>
              <a:rPr lang="cs-CZ" sz="2400" dirty="0"/>
              <a:t>5. </a:t>
            </a:r>
            <a:r>
              <a:rPr lang="cs-CZ" sz="2400" dirty="0" err="1"/>
              <a:t>The</a:t>
            </a:r>
            <a:r>
              <a:rPr lang="cs-CZ" sz="2400" dirty="0"/>
              <a:t> </a:t>
            </a:r>
            <a:r>
              <a:rPr lang="cs-CZ" sz="2400" dirty="0" err="1"/>
              <a:t>book</a:t>
            </a:r>
            <a:r>
              <a:rPr lang="cs-CZ" sz="2400" dirty="0"/>
              <a:t> </a:t>
            </a:r>
            <a:r>
              <a:rPr lang="cs-CZ" sz="2400" dirty="0" err="1"/>
              <a:t>was</a:t>
            </a:r>
            <a:r>
              <a:rPr lang="cs-CZ" sz="2400" dirty="0"/>
              <a:t> sold in </a:t>
            </a:r>
            <a:r>
              <a:rPr lang="cs-CZ" sz="2400" dirty="0" err="1"/>
              <a:t>England</a:t>
            </a:r>
            <a:r>
              <a:rPr lang="cs-CZ" sz="2400" dirty="0"/>
              <a:t>.</a:t>
            </a:r>
          </a:p>
          <a:p>
            <a:pPr lvl="0"/>
            <a:r>
              <a:rPr lang="cs-CZ" sz="2400" dirty="0"/>
              <a:t>5. </a:t>
            </a:r>
            <a:r>
              <a:rPr lang="cs-CZ" sz="2400" dirty="0" err="1"/>
              <a:t>Have</a:t>
            </a:r>
            <a:r>
              <a:rPr lang="cs-CZ" sz="2400" dirty="0"/>
              <a:t> </a:t>
            </a:r>
            <a:r>
              <a:rPr lang="cs-CZ" sz="2400" dirty="0" err="1"/>
              <a:t>you</a:t>
            </a:r>
            <a:r>
              <a:rPr lang="cs-CZ" sz="2400" dirty="0"/>
              <a:t> </a:t>
            </a:r>
            <a:r>
              <a:rPr lang="cs-CZ" sz="2400" dirty="0" err="1"/>
              <a:t>been</a:t>
            </a:r>
            <a:r>
              <a:rPr lang="cs-CZ" sz="2400" dirty="0"/>
              <a:t> to </a:t>
            </a:r>
            <a:r>
              <a:rPr lang="cs-CZ" sz="2400" dirty="0" err="1"/>
              <a:t>the</a:t>
            </a:r>
            <a:r>
              <a:rPr lang="cs-CZ" sz="2400" dirty="0"/>
              <a:t> supermarket?</a:t>
            </a:r>
          </a:p>
          <a:p>
            <a:pPr lvl="0"/>
            <a:r>
              <a:rPr lang="cs-CZ" sz="2400" dirty="0"/>
              <a:t>6. I don´t </a:t>
            </a:r>
            <a:r>
              <a:rPr lang="cs-CZ" sz="2400" dirty="0" err="1"/>
              <a:t>know</a:t>
            </a:r>
            <a:r>
              <a:rPr lang="cs-CZ" sz="2400" dirty="0"/>
              <a:t>.</a:t>
            </a:r>
          </a:p>
          <a:p>
            <a:pPr lvl="0"/>
            <a:r>
              <a:rPr lang="cs-CZ" sz="2400" dirty="0"/>
              <a:t>7. </a:t>
            </a:r>
            <a:r>
              <a:rPr lang="cs-CZ" sz="2400" dirty="0" err="1"/>
              <a:t>She</a:t>
            </a:r>
            <a:r>
              <a:rPr lang="cs-CZ" sz="2400" dirty="0"/>
              <a:t> </a:t>
            </a:r>
            <a:r>
              <a:rPr lang="cs-CZ" sz="2400" dirty="0" err="1"/>
              <a:t>hasn</a:t>
            </a:r>
            <a:r>
              <a:rPr lang="cs-CZ" sz="2400" dirty="0"/>
              <a:t>´t </a:t>
            </a:r>
            <a:r>
              <a:rPr lang="cs-CZ" sz="2400" dirty="0" err="1"/>
              <a:t>finished</a:t>
            </a:r>
            <a:r>
              <a:rPr lang="cs-CZ" sz="2400" dirty="0"/>
              <a:t> </a:t>
            </a:r>
            <a:r>
              <a:rPr lang="cs-CZ" sz="2400" dirty="0" err="1"/>
              <a:t>yet</a:t>
            </a:r>
            <a:r>
              <a:rPr lang="cs-CZ" sz="2400" dirty="0"/>
              <a:t>.</a:t>
            </a:r>
          </a:p>
          <a:p>
            <a:pPr lvl="0"/>
            <a:endParaRPr lang="cs-CZ" sz="2400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autoRev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autoRev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autoRev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mph" presetSubtype="0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italic"/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mph" presetSubtype="0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 override="childStyl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italic"/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mph" presetSubtype="0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 override="childStyl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italic"/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mph" presetSubtype="0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 override="childStyl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italic"/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mph" presetSubtype="0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 override="childStyl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italic"/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mph" presetSubtype="0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 override="childStyl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italic"/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mph" presetSubtype="0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 override="childStyl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italic"/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1" presetClass="emph" presetSubtype="0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 override="childStyl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italic"/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1" presetClass="emph" presetSubtype="0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 override="childStyle"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italic"/>
                                      </p:to>
                                    </p:set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2" grpId="1"/>
      <p:bldP spid="3" grpId="1" build="p"/>
      <p:bldP spid="3" grpId="2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20000" y="513360"/>
            <a:ext cx="8424000" cy="17186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ctr"/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lvl="0" algn="ctr" rtl="0" hangingPunct="0">
              <a:buNone/>
              <a:tabLst/>
            </a:pPr>
            <a:r>
              <a:rPr lang="cs-CZ" sz="4000" b="1" i="1" u="none" strike="noStrike" dirty="0">
                <a:ln>
                  <a:noFill/>
                </a:ln>
                <a:solidFill>
                  <a:srgbClr val="99284C"/>
                </a:solidFill>
                <a:latin typeface="Albany" pitchFamily="34"/>
                <a:ea typeface="HG Mincho Light J" pitchFamily="2"/>
                <a:cs typeface="Arial Unicode MS" pitchFamily="2"/>
              </a:rPr>
              <a:t>Předpřítomný čas prostý – použití: z minulosti do přítomnosti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296000" y="2015999"/>
            <a:ext cx="6239520" cy="45648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defPPr marL="504000" marR="0" lvl="0" indent="-432000" algn="l">
              <a:buClr>
                <a:srgbClr val="99284C"/>
              </a:buClr>
              <a:buSzPct val="75000"/>
              <a:buFont typeface="StarSymbol" pitchFamily="2"/>
              <a:buNone/>
              <a:defRPr lang="cs-CZ" sz="32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defPPr>
            <a:lvl1pPr marL="504000" marR="0" lvl="0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32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1pPr>
            <a:lvl2pPr marL="792000" marR="0" lvl="1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8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2pPr>
            <a:lvl3pPr marL="1080000" marR="0" lvl="2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4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3pPr>
            <a:lvl4pPr marL="1368000" marR="0" lvl="3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0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4pPr>
            <a:lvl5pPr marL="1656000" marR="0" lvl="4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0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5pPr>
            <a:lvl6pPr marL="1944000" marR="0" lvl="5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0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6pPr>
            <a:lvl7pPr marL="2232000" marR="0" lvl="6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0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7pPr>
            <a:lvl8pPr marL="2520000" marR="0" lvl="7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0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8pPr>
            <a:lvl9pPr marL="2808000" marR="0" lvl="8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0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9pPr>
          </a:lstStyle>
          <a:p>
            <a:pPr lvl="0" rtl="0" hangingPunct="0">
              <a:buClr>
                <a:srgbClr val="99284C"/>
              </a:buClr>
              <a:buSzPct val="75000"/>
              <a:buFont typeface="StarSymbol" pitchFamily="2"/>
              <a:buChar char=""/>
              <a:tabLst/>
            </a:pPr>
            <a:r>
              <a:rPr lang="cs-CZ" sz="2400" dirty="0" err="1">
                <a:ea typeface="HG Mincho Light J" pitchFamily="2"/>
                <a:cs typeface="Arial Unicode MS" pitchFamily="2"/>
              </a:rPr>
              <a:t>Jeremy</a:t>
            </a:r>
            <a:r>
              <a:rPr lang="cs-CZ" sz="2400" dirty="0">
                <a:ea typeface="HG Mincho Light J" pitchFamily="2"/>
                <a:cs typeface="Arial Unicode MS" pitchFamily="2"/>
              </a:rPr>
              <a:t> has </a:t>
            </a:r>
            <a:r>
              <a:rPr lang="cs-CZ" sz="2400" dirty="0" err="1">
                <a:ea typeface="HG Mincho Light J" pitchFamily="2"/>
                <a:cs typeface="Arial Unicode MS" pitchFamily="2"/>
              </a:rPr>
              <a:t>painted</a:t>
            </a:r>
            <a:r>
              <a:rPr lang="cs-CZ" sz="2400" dirty="0">
                <a:ea typeface="HG Mincho Light J" pitchFamily="2"/>
                <a:cs typeface="Arial Unicode MS" pitchFamily="2"/>
              </a:rPr>
              <a:t> </a:t>
            </a:r>
            <a:r>
              <a:rPr lang="cs-CZ" sz="2400" dirty="0" err="1">
                <a:ea typeface="HG Mincho Light J" pitchFamily="2"/>
                <a:cs typeface="Arial Unicode MS" pitchFamily="2"/>
              </a:rPr>
              <a:t>the</a:t>
            </a:r>
            <a:r>
              <a:rPr lang="cs-CZ" sz="2400" dirty="0">
                <a:ea typeface="HG Mincho Light J" pitchFamily="2"/>
                <a:cs typeface="Arial Unicode MS" pitchFamily="2"/>
              </a:rPr>
              <a:t> </a:t>
            </a:r>
            <a:r>
              <a:rPr lang="cs-CZ" sz="2400" dirty="0" err="1">
                <a:ea typeface="HG Mincho Light J" pitchFamily="2"/>
                <a:cs typeface="Arial Unicode MS" pitchFamily="2"/>
              </a:rPr>
              <a:t>kitchen</a:t>
            </a:r>
            <a:r>
              <a:rPr lang="cs-CZ" sz="2400" dirty="0">
                <a:ea typeface="HG Mincho Light J" pitchFamily="2"/>
                <a:cs typeface="Arial Unicode MS" pitchFamily="2"/>
              </a:rPr>
              <a:t>.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alphaModFix/>
            <a:lum/>
          </a:blip>
          <a:srcRect/>
          <a:stretch>
            <a:fillRect/>
          </a:stretch>
        </p:blipFill>
        <p:spPr>
          <a:xfrm>
            <a:off x="5144759" y="2985479"/>
            <a:ext cx="1695240" cy="299052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936000" y="2664000"/>
            <a:ext cx="2951999" cy="3398759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defPPr marL="504000" marR="0" lvl="0" indent="-432000" algn="l">
              <a:buClr>
                <a:srgbClr val="99284C"/>
              </a:buClr>
              <a:buSzPct val="75000"/>
              <a:buFont typeface="StarSymbol" pitchFamily="2"/>
              <a:buNone/>
              <a:defRPr lang="cs-CZ" sz="32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defPPr>
            <a:lvl1pPr marL="504000" marR="0" lvl="0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32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1pPr>
            <a:lvl2pPr marL="792000" marR="0" lvl="1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8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2pPr>
            <a:lvl3pPr marL="1080000" marR="0" lvl="2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4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3pPr>
            <a:lvl4pPr marL="1368000" marR="0" lvl="3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0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4pPr>
            <a:lvl5pPr marL="1656000" marR="0" lvl="4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0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5pPr>
            <a:lvl6pPr marL="1944000" marR="0" lvl="5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0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6pPr>
            <a:lvl7pPr marL="2232000" marR="0" lvl="6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0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7pPr>
            <a:lvl8pPr marL="2520000" marR="0" lvl="7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0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8pPr>
            <a:lvl9pPr marL="2808000" marR="0" lvl="8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0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9pPr>
          </a:lstStyle>
          <a:p>
            <a:pPr lvl="0" rtl="0" hangingPunct="0">
              <a:buClr>
                <a:srgbClr val="99284C"/>
              </a:buClr>
              <a:buSzPct val="75000"/>
              <a:buFont typeface="StarSymbol" pitchFamily="2"/>
              <a:buChar char=""/>
              <a:tabLst/>
            </a:pPr>
            <a:r>
              <a:rPr lang="cs-CZ" sz="2400" dirty="0">
                <a:ea typeface="HG Mincho Light J" pitchFamily="2"/>
                <a:cs typeface="Arial Unicode MS" pitchFamily="2"/>
              </a:rPr>
              <a:t>Předpřítomným časem zdůrazňujeme, že děj předcházel a má důsledky v přítomnosti. Např. </a:t>
            </a:r>
            <a:r>
              <a:rPr lang="cs-CZ" sz="2400" dirty="0" err="1">
                <a:ea typeface="HG Mincho Light J" pitchFamily="2"/>
                <a:cs typeface="Arial Unicode MS" pitchFamily="2"/>
              </a:rPr>
              <a:t>Jeremy</a:t>
            </a:r>
            <a:r>
              <a:rPr lang="cs-CZ" sz="2400" dirty="0">
                <a:ea typeface="HG Mincho Light J" pitchFamily="2"/>
                <a:cs typeface="Arial Unicode MS" pitchFamily="2"/>
              </a:rPr>
              <a:t> má už vymalováno, ale nestihl se ještě převléknout.</a:t>
            </a: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6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Class="entr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6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Class="entr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3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500" decel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-90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500" decel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500" accel="500" fill="hold">
                                          <p:stCondLst>
                                            <p:cond delay="1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00" decel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decel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500" accel="500" fill="hold">
                                          <p:stCondLst>
                                            <p:cond delay="15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3000" decel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8" presetClass="entr" presetSubtype="0" accel="5000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5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C -0.014 -0.00667  -0.029 -0.012  -0.044 -0.012  C -0.114 -0.012  -0.169 0.064  -0.169 0.156  C -0.169 0.24667  -0.114 0.32133  -0.044 0.32133  C -0.029 0.32133  -0.014 0.31733  0 0.31067  C -0.047 0.28667  -0.08 0.22667  -0.08 0.156  C -0.08 0.084  -0.047 0.024  0 0  Z" pathEditMode="relative" ptsTypes="">
                                      <p:cBhvr>
                                        <p:cTn id="4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6" presetClass="emph" presetSubtype="0" fill="hold" grpId="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50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51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52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53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2" grpId="1" build="allAtOnce"/>
      <p:bldP spid="3" grpId="1" build="p"/>
      <p:bldP spid="3" grpId="2" build="allAtOnce"/>
      <p:bldP spid="5" grpId="2" build="p"/>
      <p:bldP spid="5" grpId="3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lvl="0">
              <a:buNone/>
            </a:pPr>
            <a:r>
              <a:rPr lang="cs-CZ" dirty="0"/>
              <a:t>Předpřítomný čas prostý - užití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 rot="204000">
            <a:off x="309638" y="5570916"/>
            <a:ext cx="8418240" cy="4762799"/>
          </a:xfrm>
        </p:spPr>
        <p:txBody>
          <a:bodyPr/>
          <a:lstStyle>
            <a:defPPr marL="504000" marR="0" lvl="0" indent="-432000" algn="l">
              <a:buClr>
                <a:srgbClr val="99284C"/>
              </a:buClr>
              <a:buSzPct val="75000"/>
              <a:buFont typeface="StarSymbol" pitchFamily="2"/>
              <a:buNone/>
              <a:defRPr lang="cs-CZ" sz="32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defPPr>
            <a:lvl1pPr marL="504000" marR="0" lvl="0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32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1pPr>
            <a:lvl2pPr marL="792000" marR="0" lvl="1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8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2pPr>
            <a:lvl3pPr marL="1080000" marR="0" lvl="2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4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3pPr>
            <a:lvl4pPr marL="1368000" marR="0" lvl="3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0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4pPr>
            <a:lvl5pPr marL="1656000" marR="0" lvl="4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0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5pPr>
            <a:lvl6pPr marL="1944000" marR="0" lvl="5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0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6pPr>
            <a:lvl7pPr marL="2232000" marR="0" lvl="6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0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7pPr>
            <a:lvl8pPr marL="2520000" marR="0" lvl="7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0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8pPr>
            <a:lvl9pPr marL="2808000" marR="0" lvl="8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0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9pPr>
          </a:lstStyle>
          <a:p>
            <a:pPr lvl="0"/>
            <a:r>
              <a:rPr lang="cs-CZ" sz="2400" dirty="0"/>
              <a:t>Předpřítomným časem zdůrazňujeme, že děj předcházel a má důsledky v přítomnosti. Např. vidíme, že naše kamarádka přišla a má spoustu tašek, chceme vědět, zda byla také v supermarketu.</a:t>
            </a:r>
          </a:p>
        </p:txBody>
      </p:sp>
      <p:sp>
        <p:nvSpPr>
          <p:cNvPr id="4" name="TextovéPole 3"/>
          <p:cNvSpPr txBox="1"/>
          <p:nvPr/>
        </p:nvSpPr>
        <p:spPr>
          <a:xfrm rot="249600">
            <a:off x="1493472" y="2244519"/>
            <a:ext cx="6962040" cy="45648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defPPr marL="504000" marR="0" lvl="0" indent="-432000" algn="l">
              <a:buClr>
                <a:srgbClr val="99284C"/>
              </a:buClr>
              <a:buSzPct val="75000"/>
              <a:buFont typeface="StarSymbol" pitchFamily="2"/>
              <a:buNone/>
              <a:defRPr lang="cs-CZ" sz="32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defPPr>
            <a:lvl1pPr marL="504000" marR="0" lvl="0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32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1pPr>
            <a:lvl2pPr marL="792000" marR="0" lvl="1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8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2pPr>
            <a:lvl3pPr marL="1080000" marR="0" lvl="2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4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3pPr>
            <a:lvl4pPr marL="1368000" marR="0" lvl="3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0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4pPr>
            <a:lvl5pPr marL="1656000" marR="0" lvl="4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0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5pPr>
            <a:lvl6pPr marL="1944000" marR="0" lvl="5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0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6pPr>
            <a:lvl7pPr marL="2232000" marR="0" lvl="6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0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7pPr>
            <a:lvl8pPr marL="2520000" marR="0" lvl="7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0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8pPr>
            <a:lvl9pPr marL="2808000" marR="0" lvl="8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0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9pPr>
          </a:lstStyle>
          <a:p>
            <a:pPr lvl="0" rtl="0" hangingPunct="0">
              <a:buClr>
                <a:srgbClr val="99284C"/>
              </a:buClr>
              <a:buSzPct val="75000"/>
              <a:buFont typeface="StarSymbol" pitchFamily="2"/>
              <a:buChar char=""/>
              <a:tabLst/>
            </a:pPr>
            <a:r>
              <a:rPr lang="cs-CZ" sz="2400" dirty="0" err="1">
                <a:ea typeface="HG Mincho Light J" pitchFamily="2"/>
                <a:cs typeface="Arial Unicode MS" pitchFamily="2"/>
              </a:rPr>
              <a:t>Have</a:t>
            </a:r>
            <a:r>
              <a:rPr lang="cs-CZ" sz="2400" dirty="0">
                <a:ea typeface="HG Mincho Light J" pitchFamily="2"/>
                <a:cs typeface="Arial Unicode MS" pitchFamily="2"/>
              </a:rPr>
              <a:t> </a:t>
            </a:r>
            <a:r>
              <a:rPr lang="cs-CZ" sz="2400" dirty="0" err="1">
                <a:ea typeface="HG Mincho Light J" pitchFamily="2"/>
                <a:cs typeface="Arial Unicode MS" pitchFamily="2"/>
              </a:rPr>
              <a:t>you</a:t>
            </a:r>
            <a:r>
              <a:rPr lang="cs-CZ" sz="2400" dirty="0">
                <a:ea typeface="HG Mincho Light J" pitchFamily="2"/>
                <a:cs typeface="Arial Unicode MS" pitchFamily="2"/>
              </a:rPr>
              <a:t> </a:t>
            </a:r>
            <a:r>
              <a:rPr lang="cs-CZ" sz="2400" dirty="0" err="1">
                <a:ea typeface="HG Mincho Light J" pitchFamily="2"/>
                <a:cs typeface="Arial Unicode MS" pitchFamily="2"/>
              </a:rPr>
              <a:t>been</a:t>
            </a:r>
            <a:r>
              <a:rPr lang="cs-CZ" sz="2400" dirty="0">
                <a:ea typeface="HG Mincho Light J" pitchFamily="2"/>
                <a:cs typeface="Arial Unicode MS" pitchFamily="2"/>
              </a:rPr>
              <a:t> to </a:t>
            </a:r>
            <a:r>
              <a:rPr lang="cs-CZ" sz="2400" dirty="0" err="1">
                <a:ea typeface="HG Mincho Light J" pitchFamily="2"/>
                <a:cs typeface="Arial Unicode MS" pitchFamily="2"/>
              </a:rPr>
              <a:t>the</a:t>
            </a:r>
            <a:r>
              <a:rPr lang="cs-CZ" sz="2400" dirty="0">
                <a:ea typeface="HG Mincho Light J" pitchFamily="2"/>
                <a:cs typeface="Arial Unicode MS" pitchFamily="2"/>
              </a:rPr>
              <a:t> supermarket?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alphaModFix/>
            <a:lum/>
          </a:blip>
          <a:srcRect/>
          <a:stretch>
            <a:fillRect/>
          </a:stretch>
        </p:blipFill>
        <p:spPr>
          <a:xfrm>
            <a:off x="3960000" y="2703240"/>
            <a:ext cx="1904760" cy="190476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decel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3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Class="entr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3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3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700" decel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00" accel="1000" fill="hold">
                                          <p:stCondLst>
                                            <p:cond delay="27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Class="entr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9" dur="3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90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0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37" dur="500" autoRev="1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8" dur="500" autoRev="1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9" dur="500" autoRev="1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4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4" presetClass="emph" presetSubtype="0" fill="hold" grpId="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2" grpId="1" build="allAtOnce"/>
      <p:bldP spid="3" grpId="2" build="p"/>
      <p:bldP spid="3" grpId="3" build="p"/>
      <p:bldP spid="4" grpId="1" build="p"/>
      <p:bldP spid="4" grpId="2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lvl="0">
              <a:buNone/>
            </a:pPr>
            <a:r>
              <a:rPr lang="cs-CZ" dirty="0"/>
              <a:t>Předpřítomný čas prostý - užití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822600" y="1561680"/>
            <a:ext cx="8418240" cy="670320"/>
          </a:xfrm>
        </p:spPr>
        <p:txBody>
          <a:bodyPr/>
          <a:lstStyle>
            <a:defPPr marL="504000" marR="0" lvl="0" indent="-432000" algn="l">
              <a:buClr>
                <a:srgbClr val="99284C"/>
              </a:buClr>
              <a:buSzPct val="75000"/>
              <a:buFont typeface="StarSymbol" pitchFamily="2"/>
              <a:buNone/>
              <a:defRPr lang="cs-CZ" sz="32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defPPr>
            <a:lvl1pPr marL="504000" marR="0" lvl="0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32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1pPr>
            <a:lvl2pPr marL="792000" marR="0" lvl="1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8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2pPr>
            <a:lvl3pPr marL="1080000" marR="0" lvl="2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4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3pPr>
            <a:lvl4pPr marL="1368000" marR="0" lvl="3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0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4pPr>
            <a:lvl5pPr marL="1656000" marR="0" lvl="4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0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5pPr>
            <a:lvl6pPr marL="1944000" marR="0" lvl="5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0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6pPr>
            <a:lvl7pPr marL="2232000" marR="0" lvl="6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0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7pPr>
            <a:lvl8pPr marL="2520000" marR="0" lvl="7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0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8pPr>
            <a:lvl9pPr marL="2808000" marR="0" lvl="8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0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9pPr>
          </a:lstStyle>
          <a:p>
            <a:pPr lvl="0"/>
            <a:r>
              <a:rPr lang="cs-CZ" sz="2400" dirty="0" err="1"/>
              <a:t>She</a:t>
            </a:r>
            <a:r>
              <a:rPr lang="cs-CZ" sz="2400" dirty="0"/>
              <a:t> </a:t>
            </a:r>
            <a:r>
              <a:rPr lang="cs-CZ" sz="2400" dirty="0" err="1"/>
              <a:t>hasn</a:t>
            </a:r>
            <a:r>
              <a:rPr lang="cs-CZ" sz="2400" dirty="0"/>
              <a:t>´t </a:t>
            </a:r>
            <a:r>
              <a:rPr lang="cs-CZ" sz="2400" dirty="0" err="1"/>
              <a:t>finished</a:t>
            </a:r>
            <a:r>
              <a:rPr lang="cs-CZ" sz="2400" dirty="0"/>
              <a:t> </a:t>
            </a:r>
            <a:r>
              <a:rPr lang="cs-CZ" sz="2400" dirty="0" err="1"/>
              <a:t>yet</a:t>
            </a:r>
            <a:r>
              <a:rPr lang="cs-CZ" sz="2400" dirty="0"/>
              <a:t>.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alphaModFix/>
            <a:lum/>
          </a:blip>
          <a:srcRect/>
          <a:stretch>
            <a:fillRect/>
          </a:stretch>
        </p:blipFill>
        <p:spPr>
          <a:xfrm>
            <a:off x="6408000" y="1625760"/>
            <a:ext cx="1618920" cy="219024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Zástupný symbol pro text 4"/>
          <p:cNvSpPr txBox="1">
            <a:spLocks noGrp="1"/>
          </p:cNvSpPr>
          <p:nvPr>
            <p:ph type="body" idx="4294967295"/>
          </p:nvPr>
        </p:nvSpPr>
        <p:spPr>
          <a:xfrm>
            <a:off x="576000" y="4031999"/>
            <a:ext cx="8490240" cy="2015999"/>
          </a:xfrm>
        </p:spPr>
        <p:txBody>
          <a:bodyPr/>
          <a:lstStyle>
            <a:defPPr marL="504000" marR="0" lvl="0" indent="-432000" algn="l">
              <a:buClr>
                <a:srgbClr val="99284C"/>
              </a:buClr>
              <a:buSzPct val="75000"/>
              <a:buFont typeface="StarSymbol" pitchFamily="2"/>
              <a:buNone/>
              <a:defRPr lang="cs-CZ" sz="32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defPPr>
            <a:lvl1pPr marL="504000" marR="0" lvl="0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32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1pPr>
            <a:lvl2pPr marL="792000" marR="0" lvl="1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8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2pPr>
            <a:lvl3pPr marL="1080000" marR="0" lvl="2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4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3pPr>
            <a:lvl4pPr marL="1368000" marR="0" lvl="3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0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4pPr>
            <a:lvl5pPr marL="1656000" marR="0" lvl="4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0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5pPr>
            <a:lvl6pPr marL="1944000" marR="0" lvl="5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0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6pPr>
            <a:lvl7pPr marL="2232000" marR="0" lvl="6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0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7pPr>
            <a:lvl8pPr marL="2520000" marR="0" lvl="7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0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8pPr>
            <a:lvl9pPr marL="2808000" marR="0" lvl="8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0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9pPr>
          </a:lstStyle>
          <a:p>
            <a:pPr lvl="0"/>
            <a:r>
              <a:rPr lang="cs-CZ" sz="2400" dirty="0"/>
              <a:t>Předpřítomným časem zdůrazňujeme, že děj předcházel a má důsledky v přítomnosti. Např. Jdeme za známou do práce, ptáme se na ní a je nám řečeno: „Ještě neskončila.“ Tj. Stále </a:t>
            </a:r>
            <a:r>
              <a:rPr lang="cs-CZ" sz="2400" b="1" dirty="0"/>
              <a:t>byla a je v práci</a:t>
            </a:r>
            <a:r>
              <a:rPr lang="cs-CZ" sz="2400" dirty="0"/>
              <a:t> a pracuje.</a:t>
            </a: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6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Class="entr" accel="1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6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mph" presetSubtype="0" fill="hold" grpId="2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8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C 0.001 0.04533  0.011 0.08667  0.028 0.11333  C 0.028 0.11467  0.055 0.15067  0.055 0.14933  C 0.07 0.16933  0.079 0.19733  0.079 0.22667  C 0.079 0.28533  0.044 0.332  0 0.33333  C -0.044 0.332  -0.079 0.28533  -0.079 0.22667  C -0.079 0.19733  -0.07 0.16933  -0.055 0.14933  C -0.055 0.15067  -0.028 0.11467  -0.028 0.11333  C -0.011 0.08667  -0.001 0.04533  0 0  Z" pathEditMode="relative" ptsTypes="">
                                      <p:cBhvr>
                                        <p:cTn id="3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mph" presetSubtype="0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 override="childStyl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style.fontStyle</p:attrName>
                                        </p:attrNameLst>
                                      </p:cBhvr>
                                      <p:to>
                                        <p:strVal val="italic"/>
                                      </p:to>
                                    </p:set>
                                    <p:set>
                                      <p:cBhvr>
                                        <p:cTn id="4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  <p:set>
                                      <p:cBhvr>
                                        <p:cTn id="4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1" build="p"/>
      <p:bldP spid="3" grpId="2" build="p"/>
      <p:bldP spid="5" grpId="2" build="p"/>
      <p:bldP spid="5" grpId="3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740879" y="521639"/>
            <a:ext cx="8607960" cy="1134360"/>
          </a:xfrm>
        </p:spPr>
        <p:txBody>
          <a:bodyPr/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lvl="0">
              <a:buNone/>
            </a:pPr>
            <a:r>
              <a:rPr lang="cs-CZ" sz="1500" b="0" i="0" dirty="0">
                <a:latin typeface="Arial" pitchFamily="34"/>
              </a:rPr>
              <a:t>ZDROJE OBRÁZKŮ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/>
        <p:txBody>
          <a:bodyPr/>
          <a:lstStyle>
            <a:defPPr marL="504000" marR="0" lvl="0" indent="-432000" algn="l">
              <a:buClr>
                <a:srgbClr val="99284C"/>
              </a:buClr>
              <a:buSzPct val="75000"/>
              <a:buFont typeface="StarSymbol" pitchFamily="2"/>
              <a:buNone/>
              <a:defRPr lang="cs-CZ" sz="32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defPPr>
            <a:lvl1pPr marL="504000" marR="0" lvl="0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32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1pPr>
            <a:lvl2pPr marL="792000" marR="0" lvl="1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8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2pPr>
            <a:lvl3pPr marL="1080000" marR="0" lvl="2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4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3pPr>
            <a:lvl4pPr marL="1368000" marR="0" lvl="3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0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4pPr>
            <a:lvl5pPr marL="1656000" marR="0" lvl="4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0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5pPr>
            <a:lvl6pPr marL="1944000" marR="0" lvl="5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0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6pPr>
            <a:lvl7pPr marL="2232000" marR="0" lvl="6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0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7pPr>
            <a:lvl8pPr marL="2520000" marR="0" lvl="7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0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8pPr>
            <a:lvl9pPr marL="2808000" marR="0" lvl="8" indent="-432000" algn="l">
              <a:buClr>
                <a:srgbClr val="99284C"/>
              </a:buClr>
              <a:buSzPct val="75000"/>
              <a:buFont typeface="StarSymbol" pitchFamily="2"/>
              <a:buChar char=""/>
              <a:defRPr lang="cs-CZ" sz="2000" b="0" i="0" u="none" strike="noStrike">
                <a:ln>
                  <a:noFill/>
                </a:ln>
                <a:solidFill>
                  <a:srgbClr val="333333"/>
                </a:solidFill>
                <a:latin typeface="Albany" pitchFamily="34"/>
                <a:ea typeface="HG Mincho Light J" pitchFamily="2"/>
                <a:cs typeface="Arial Unicode MS" pitchFamily="2"/>
              </a:defRPr>
            </a:lvl9pPr>
          </a:lstStyle>
          <a:p>
            <a:pPr lvl="0">
              <a:buNone/>
            </a:pPr>
            <a:r>
              <a:rPr lang="cs-CZ" sz="1500" dirty="0" smtClean="0">
                <a:latin typeface="Arial" pitchFamily="34"/>
                <a:hlinkClick r:id="rId3"/>
              </a:rPr>
              <a:t> http</a:t>
            </a:r>
            <a:r>
              <a:rPr lang="cs-CZ" sz="1500" dirty="0">
                <a:latin typeface="Arial" pitchFamily="34"/>
                <a:hlinkClick r:id="rId3"/>
              </a:rPr>
              <a:t>://</a:t>
            </a:r>
            <a:r>
              <a:rPr lang="cs-CZ" sz="1500" dirty="0" err="1">
                <a:latin typeface="Arial" pitchFamily="34"/>
                <a:hlinkClick r:id="rId3"/>
              </a:rPr>
              <a:t>malirskepracedvorak.webnode.cz</a:t>
            </a:r>
            <a:r>
              <a:rPr lang="cs-CZ" sz="1500" dirty="0">
                <a:latin typeface="Arial" pitchFamily="34"/>
                <a:hlinkClick r:id="rId3"/>
              </a:rPr>
              <a:t>/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935856" y="2627709"/>
            <a:ext cx="7857000" cy="680400"/>
          </a:xfrm>
          <a:prstGeom prst="rect">
            <a:avLst/>
          </a:prstGeom>
          <a:noFill/>
          <a:ln>
            <a:noFill/>
          </a:ln>
        </p:spPr>
        <p:txBody>
          <a:bodyPr vert="horz" wrap="none" lIns="0" tIns="0" rIns="0" bIns="0" compatLnSpc="0"/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●"/>
            </a:lvl1pPr>
            <a:lvl2pPr lvl="1">
              <a:buClr>
                <a:srgbClr val="000000"/>
              </a:buClr>
              <a:buSzPct val="45000"/>
              <a:buFont typeface="StarSymbol"/>
              <a:buChar char="●"/>
            </a:lvl2pPr>
            <a:lvl3pPr lvl="2">
              <a:buClr>
                <a:srgbClr val="000000"/>
              </a:buClr>
              <a:buSzPct val="45000"/>
              <a:buFont typeface="StarSymbol"/>
              <a:buChar char="●"/>
            </a:lvl3pPr>
            <a:lvl4pPr lvl="3">
              <a:buClr>
                <a:srgbClr val="000000"/>
              </a:buClr>
              <a:buSzPct val="45000"/>
              <a:buFont typeface="StarSymbol"/>
              <a:buChar char="●"/>
            </a:lvl4pPr>
            <a:lvl5pPr lvl="4">
              <a:buClr>
                <a:srgbClr val="000000"/>
              </a:buClr>
              <a:buSzPct val="45000"/>
              <a:buFont typeface="StarSymbol"/>
              <a:buChar char="●"/>
            </a:lvl5pPr>
            <a:lvl6pPr lvl="5">
              <a:buClr>
                <a:srgbClr val="000000"/>
              </a:buClr>
              <a:buSzPct val="45000"/>
              <a:buFont typeface="StarSymbol"/>
              <a:buChar char="●"/>
            </a:lvl6pPr>
            <a:lvl7pPr lvl="6">
              <a:buClr>
                <a:srgbClr val="000000"/>
              </a:buClr>
              <a:buSzPct val="45000"/>
              <a:buFont typeface="StarSymbol"/>
              <a:buChar char="●"/>
            </a:lvl7pPr>
            <a:lvl8pPr lvl="7">
              <a:buClr>
                <a:srgbClr val="000000"/>
              </a:buClr>
              <a:buSzPct val="45000"/>
              <a:buFont typeface="StarSymbol"/>
              <a:buChar char="●"/>
            </a:lvl8pPr>
            <a:lvl9pPr lvl="8">
              <a:buClr>
                <a:srgbClr val="000000"/>
              </a:buClr>
              <a:buSzPct val="45000"/>
              <a:buFont typeface="StarSymbol"/>
              <a:buChar char="●"/>
            </a:lvl9pPr>
          </a:lstStyle>
          <a:p>
            <a:pPr marL="0" marR="0" lvl="0" indent="0" algn="l" rtl="0" hangingPunct="0">
              <a:lnSpc>
                <a:spcPct val="100000"/>
              </a:lnSpc>
              <a:buNone/>
              <a:tabLst/>
            </a:pPr>
            <a:r>
              <a:rPr lang="cs-CZ" sz="1500" b="0" i="0" u="none" strike="noStrike" dirty="0">
                <a:ln>
                  <a:noFill/>
                </a:ln>
                <a:solidFill>
                  <a:srgbClr val="000000"/>
                </a:solidFill>
                <a:latin typeface="Arial" pitchFamily="34"/>
                <a:ea typeface="HG Mincho Light J" pitchFamily="2"/>
                <a:cs typeface="Arial Unicode MS" pitchFamily="2"/>
                <a:hlinkClick r:id="rId4"/>
              </a:rPr>
              <a:t>http://www.</a:t>
            </a:r>
            <a:r>
              <a:rPr lang="cs-CZ" sz="1500" b="0" i="0" u="none" strike="noStrike" dirty="0" err="1">
                <a:ln>
                  <a:noFill/>
                </a:ln>
                <a:solidFill>
                  <a:srgbClr val="000000"/>
                </a:solidFill>
                <a:latin typeface="Arial" pitchFamily="34"/>
                <a:ea typeface="HG Mincho Light J" pitchFamily="2"/>
                <a:cs typeface="Arial Unicode MS" pitchFamily="2"/>
                <a:hlinkClick r:id="rId4"/>
              </a:rPr>
              <a:t>extrakrasa.cz</a:t>
            </a:r>
            <a:r>
              <a:rPr lang="cs-CZ" sz="1500" b="0" i="0" u="none" strike="noStrike" dirty="0">
                <a:ln>
                  <a:noFill/>
                </a:ln>
                <a:solidFill>
                  <a:srgbClr val="000000"/>
                </a:solidFill>
                <a:latin typeface="Arial" pitchFamily="34"/>
                <a:ea typeface="HG Mincho Light J" pitchFamily="2"/>
                <a:cs typeface="Arial Unicode MS" pitchFamily="2"/>
                <a:hlinkClick r:id="rId4"/>
              </a:rPr>
              <a:t>/</a:t>
            </a:r>
            <a:r>
              <a:rPr lang="cs-CZ" sz="1500" b="0" i="0" u="none" strike="noStrike" dirty="0" err="1">
                <a:ln>
                  <a:noFill/>
                </a:ln>
                <a:solidFill>
                  <a:srgbClr val="000000"/>
                </a:solidFill>
                <a:latin typeface="Arial" pitchFamily="34"/>
                <a:ea typeface="HG Mincho Light J" pitchFamily="2"/>
                <a:cs typeface="Arial Unicode MS" pitchFamily="2"/>
                <a:hlinkClick r:id="rId4"/>
              </a:rPr>
              <a:t>moda</a:t>
            </a:r>
            <a:r>
              <a:rPr lang="cs-CZ" sz="1500" b="0" i="0" u="none" strike="noStrike" dirty="0">
                <a:ln>
                  <a:noFill/>
                </a:ln>
                <a:solidFill>
                  <a:srgbClr val="000000"/>
                </a:solidFill>
                <a:latin typeface="Arial" pitchFamily="34"/>
                <a:ea typeface="HG Mincho Light J" pitchFamily="2"/>
                <a:cs typeface="Arial Unicode MS" pitchFamily="2"/>
                <a:hlinkClick r:id="rId4"/>
              </a:rPr>
              <a:t>-a-styl/</a:t>
            </a:r>
            <a:r>
              <a:rPr lang="cs-CZ" sz="1500" b="0" i="0" u="none" strike="noStrike" dirty="0" err="1">
                <a:ln>
                  <a:noFill/>
                </a:ln>
                <a:solidFill>
                  <a:srgbClr val="000000"/>
                </a:solidFill>
                <a:latin typeface="Arial" pitchFamily="34"/>
                <a:ea typeface="HG Mincho Light J" pitchFamily="2"/>
                <a:cs typeface="Arial Unicode MS" pitchFamily="2"/>
                <a:hlinkClick r:id="rId4"/>
              </a:rPr>
              <a:t>impulzivni</a:t>
            </a:r>
            <a:r>
              <a:rPr lang="cs-CZ" sz="1500" b="0" i="0" u="none" strike="noStrike" dirty="0">
                <a:ln>
                  <a:noFill/>
                </a:ln>
                <a:solidFill>
                  <a:srgbClr val="000000"/>
                </a:solidFill>
                <a:latin typeface="Arial" pitchFamily="34"/>
                <a:ea typeface="HG Mincho Light J" pitchFamily="2"/>
                <a:cs typeface="Arial Unicode MS" pitchFamily="2"/>
                <a:hlinkClick r:id="rId4"/>
              </a:rPr>
              <a:t>-nakup-asi-se-</a:t>
            </a:r>
            <a:r>
              <a:rPr lang="cs-CZ" sz="1500" b="0" i="0" u="none" strike="noStrike" dirty="0" err="1">
                <a:ln>
                  <a:noFill/>
                </a:ln>
                <a:solidFill>
                  <a:srgbClr val="000000"/>
                </a:solidFill>
                <a:latin typeface="Arial" pitchFamily="34"/>
                <a:ea typeface="HG Mincho Light J" pitchFamily="2"/>
                <a:cs typeface="Arial Unicode MS" pitchFamily="2"/>
                <a:hlinkClick r:id="rId4"/>
              </a:rPr>
              <a:t>blizi</a:t>
            </a:r>
            <a:r>
              <a:rPr lang="cs-CZ" sz="1500" b="0" i="0" u="none" strike="noStrike" dirty="0">
                <a:ln>
                  <a:noFill/>
                </a:ln>
                <a:solidFill>
                  <a:srgbClr val="000000"/>
                </a:solidFill>
                <a:latin typeface="Arial" pitchFamily="34"/>
                <a:ea typeface="HG Mincho Light J" pitchFamily="2"/>
                <a:cs typeface="Arial Unicode MS" pitchFamily="2"/>
                <a:hlinkClick r:id="rId4"/>
              </a:rPr>
              <a:t>-menstruace/</a:t>
            </a:r>
          </a:p>
          <a:p>
            <a:pPr marL="0" marR="0" lvl="0" indent="0" algn="l" rtl="0" hangingPunct="0">
              <a:lnSpc>
                <a:spcPct val="100000"/>
              </a:lnSpc>
              <a:buNone/>
              <a:tabLst/>
            </a:pPr>
            <a:endParaRPr lang="cs-CZ" sz="1500" b="0" i="0" u="none" strike="noStrike" dirty="0">
              <a:ln>
                <a:noFill/>
              </a:ln>
              <a:solidFill>
                <a:srgbClr val="000000"/>
              </a:solidFill>
              <a:latin typeface="Arial" pitchFamily="34"/>
              <a:ea typeface="HG Mincho Light J" pitchFamily="2"/>
              <a:cs typeface="Arial Unicode MS" pitchFamily="2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35856" y="3059757"/>
            <a:ext cx="5843880" cy="340560"/>
          </a:xfrm>
          <a:prstGeom prst="rect">
            <a:avLst/>
          </a:prstGeom>
          <a:noFill/>
          <a:ln>
            <a:noFill/>
          </a:ln>
        </p:spPr>
        <p:txBody>
          <a:bodyPr vert="horz" wrap="none" lIns="0" tIns="0" rIns="0" bIns="0" compatLnSpc="0"/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●"/>
            </a:lvl1pPr>
            <a:lvl2pPr lvl="1">
              <a:buClr>
                <a:srgbClr val="000000"/>
              </a:buClr>
              <a:buSzPct val="45000"/>
              <a:buFont typeface="StarSymbol"/>
              <a:buChar char="●"/>
            </a:lvl2pPr>
            <a:lvl3pPr lvl="2">
              <a:buClr>
                <a:srgbClr val="000000"/>
              </a:buClr>
              <a:buSzPct val="45000"/>
              <a:buFont typeface="StarSymbol"/>
              <a:buChar char="●"/>
            </a:lvl3pPr>
            <a:lvl4pPr lvl="3">
              <a:buClr>
                <a:srgbClr val="000000"/>
              </a:buClr>
              <a:buSzPct val="45000"/>
              <a:buFont typeface="StarSymbol"/>
              <a:buChar char="●"/>
            </a:lvl4pPr>
            <a:lvl5pPr lvl="4">
              <a:buClr>
                <a:srgbClr val="000000"/>
              </a:buClr>
              <a:buSzPct val="45000"/>
              <a:buFont typeface="StarSymbol"/>
              <a:buChar char="●"/>
            </a:lvl5pPr>
            <a:lvl6pPr lvl="5">
              <a:buClr>
                <a:srgbClr val="000000"/>
              </a:buClr>
              <a:buSzPct val="45000"/>
              <a:buFont typeface="StarSymbol"/>
              <a:buChar char="●"/>
            </a:lvl6pPr>
            <a:lvl7pPr lvl="6">
              <a:buClr>
                <a:srgbClr val="000000"/>
              </a:buClr>
              <a:buSzPct val="45000"/>
              <a:buFont typeface="StarSymbol"/>
              <a:buChar char="●"/>
            </a:lvl7pPr>
            <a:lvl8pPr lvl="7">
              <a:buClr>
                <a:srgbClr val="000000"/>
              </a:buClr>
              <a:buSzPct val="45000"/>
              <a:buFont typeface="StarSymbol"/>
              <a:buChar char="●"/>
            </a:lvl8pPr>
            <a:lvl9pPr lvl="8">
              <a:buClr>
                <a:srgbClr val="000000"/>
              </a:buClr>
              <a:buSzPct val="45000"/>
              <a:buFont typeface="StarSymbol"/>
              <a:buChar char="●"/>
            </a:lvl9pPr>
          </a:lstStyle>
          <a:p>
            <a:pPr marL="0" marR="0" lvl="0" indent="0" algn="l" rtl="0" hangingPunct="0">
              <a:lnSpc>
                <a:spcPct val="100000"/>
              </a:lnSpc>
              <a:buNone/>
              <a:tabLst/>
            </a:pPr>
            <a:r>
              <a:rPr lang="cs-CZ" sz="1500" b="0" i="0" u="none" strike="noStrike" dirty="0">
                <a:ln>
                  <a:noFill/>
                </a:ln>
                <a:solidFill>
                  <a:srgbClr val="000000"/>
                </a:solidFill>
                <a:latin typeface="Albany" pitchFamily="34"/>
                <a:ea typeface="HG Mincho Light J" pitchFamily="2"/>
                <a:cs typeface="Arial Unicode MS" pitchFamily="2"/>
              </a:rPr>
              <a:t>http://www.</a:t>
            </a:r>
            <a:r>
              <a:rPr lang="cs-CZ" sz="1500" b="0" i="0" u="none" strike="noStrike" dirty="0" err="1">
                <a:ln>
                  <a:noFill/>
                </a:ln>
                <a:solidFill>
                  <a:srgbClr val="000000"/>
                </a:solidFill>
                <a:latin typeface="Albany" pitchFamily="34"/>
                <a:ea typeface="HG Mincho Light J" pitchFamily="2"/>
                <a:cs typeface="Arial Unicode MS" pitchFamily="2"/>
              </a:rPr>
              <a:t>mynokia.cz</a:t>
            </a:r>
            <a:r>
              <a:rPr lang="cs-CZ" sz="1500" b="0" i="0" u="none" strike="noStrike" dirty="0">
                <a:ln>
                  <a:noFill/>
                </a:ln>
                <a:solidFill>
                  <a:srgbClr val="000000"/>
                </a:solidFill>
                <a:latin typeface="Albany" pitchFamily="34"/>
                <a:ea typeface="HG Mincho Light J" pitchFamily="2"/>
                <a:cs typeface="Arial Unicode MS" pitchFamily="2"/>
              </a:rPr>
              <a:t>/</a:t>
            </a:r>
            <a:r>
              <a:rPr lang="cs-CZ" sz="1500" b="0" i="0" u="none" strike="noStrike" dirty="0" err="1">
                <a:ln>
                  <a:noFill/>
                </a:ln>
                <a:solidFill>
                  <a:srgbClr val="000000"/>
                </a:solidFill>
                <a:latin typeface="Albany" pitchFamily="34"/>
                <a:ea typeface="HG Mincho Light J" pitchFamily="2"/>
                <a:cs typeface="Arial Unicode MS" pitchFamily="2"/>
              </a:rPr>
              <a:t>kancelar</a:t>
            </a:r>
            <a:r>
              <a:rPr lang="cs-CZ" sz="1500" b="0" i="0" u="none" strike="noStrike" dirty="0">
                <a:ln>
                  <a:noFill/>
                </a:ln>
                <a:solidFill>
                  <a:srgbClr val="000000"/>
                </a:solidFill>
                <a:latin typeface="Albany" pitchFamily="34"/>
                <a:ea typeface="HG Mincho Light J" pitchFamily="2"/>
                <a:cs typeface="Arial Unicode MS" pitchFamily="2"/>
              </a:rPr>
              <a:t>/</a:t>
            </a:r>
            <a:r>
              <a:rPr lang="cs-CZ" sz="1500" b="0" i="0" u="none" strike="noStrike" dirty="0" err="1">
                <a:ln>
                  <a:noFill/>
                </a:ln>
                <a:solidFill>
                  <a:srgbClr val="000000"/>
                </a:solidFill>
                <a:latin typeface="Albany" pitchFamily="34"/>
                <a:ea typeface="HG Mincho Light J" pitchFamily="2"/>
                <a:cs typeface="Arial Unicode MS" pitchFamily="2"/>
              </a:rPr>
              <a:t>phonepilot</a:t>
            </a:r>
            <a:r>
              <a:rPr lang="cs-CZ" sz="1500" b="0" i="0" u="none" strike="noStrike" dirty="0">
                <a:ln>
                  <a:noFill/>
                </a:ln>
                <a:solidFill>
                  <a:srgbClr val="000000"/>
                </a:solidFill>
                <a:latin typeface="Albany" pitchFamily="34"/>
                <a:ea typeface="HG Mincho Light J" pitchFamily="2"/>
                <a:cs typeface="Arial Unicode MS" pitchFamily="2"/>
              </a:rPr>
              <a:t>/</a:t>
            </a: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0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0" dur="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11" dur="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" dur="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prs-novelt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file:///D:/Programs/Multimedia/Text/OpenOffice/Basis/share/template/cs/presnt/prs-novelty.otp</Template>
  <TotalTime>87</TotalTime>
  <Words>247</Words>
  <Application>Microsoft Office PowerPoint</Application>
  <PresentationFormat>Vlastní</PresentationFormat>
  <Paragraphs>25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prs-novelty</vt:lpstr>
      <vt:lpstr>Předpřítomný čas prostý</vt:lpstr>
      <vt:lpstr>Předpřítomný čas prostý - tvoření</vt:lpstr>
      <vt:lpstr>Snímek 3</vt:lpstr>
      <vt:lpstr>Předpřítomný čas prostý - užití</vt:lpstr>
      <vt:lpstr>Předpřítomný čas prostý - užití</vt:lpstr>
      <vt:lpstr>ZDROJE OBRÁZKŮ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Představení nového produktu</dc:title>
  <dc:description>Obecné představení nového produktu, který splňuje požadavky zákazníků</dc:description>
  <cp:lastModifiedBy>Sborovna1</cp:lastModifiedBy>
  <cp:revision>7</cp:revision>
  <dcterms:created xsi:type="dcterms:W3CDTF">2012-11-27T17:47:50Z</dcterms:created>
  <dcterms:modified xsi:type="dcterms:W3CDTF">2012-11-28T10:16:38Z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fo 0">
    <vt:lpwstr/>
  </property>
  <property fmtid="{D5CDD505-2E9C-101B-9397-08002B2CF9AE}" pid="3" name="Info 1">
    <vt:lpwstr/>
  </property>
  <property fmtid="{D5CDD505-2E9C-101B-9397-08002B2CF9AE}" pid="4" name="Info 2">
    <vt:lpwstr/>
  </property>
  <property fmtid="{D5CDD505-2E9C-101B-9397-08002B2CF9AE}" pid="5" name="Info 3">
    <vt:lpwstr/>
  </property>
</Properties>
</file>