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36" r:id="rId1"/>
  </p:sldMasterIdLst>
  <p:sldIdLst>
    <p:sldId id="256" r:id="rId2"/>
    <p:sldId id="260" r:id="rId3"/>
    <p:sldId id="261" r:id="rId4"/>
    <p:sldId id="262" r:id="rId5"/>
    <p:sldId id="263" r:id="rId6"/>
    <p:sldId id="264" r:id="rId7"/>
    <p:sldId id="265" r:id="rId8"/>
    <p:sldId id="266" r:id="rId9"/>
    <p:sldId id="267" r:id="rId10"/>
    <p:sldId id="259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B1A735B-DD3F-4A99-AD9C-1C511886BE69}" type="datetimeFigureOut">
              <a:rPr lang="cs-CZ" smtClean="0"/>
              <a:pPr>
                <a:defRPr/>
              </a:pPr>
              <a:t>28.11.2012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fld id="{684D2C10-7D49-4284-A898-579972F74CE2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DF24A221-0BD1-4690-A333-C68C52A3A293}" type="datetimeFigureOut">
              <a:rPr lang="cs-CZ" smtClean="0"/>
              <a:pPr>
                <a:defRPr/>
              </a:pPr>
              <a:t>28.11.2012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pPr>
              <a:defRPr/>
            </a:pPr>
            <a:fld id="{269D4CAC-E778-4527-8F2C-8F49D5D8EBAD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BCEDB38-22A9-43EA-8D34-4A6B35308068}" type="datetimeFigureOut">
              <a:rPr lang="cs-CZ" smtClean="0"/>
              <a:pPr>
                <a:defRPr/>
              </a:pPr>
              <a:t>28.11.2012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fld id="{FEC8E365-C7D5-4B5D-BA99-7EBDCC726C9A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pPr>
              <a:defRPr/>
            </a:pPr>
            <a:fld id="{0EC8C837-D2DE-4E3F-B417-FFBF9E1BFB51}" type="datetimeFigureOut">
              <a:rPr lang="cs-CZ" smtClean="0"/>
              <a:pPr>
                <a:defRPr/>
              </a:pPr>
              <a:t>28.11.2012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389D8D1-5145-4036-BC62-D338DECA62C5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17A6CEC-EAB2-4BC4-8A84-A38B7F59CAE8}" type="datetimeFigureOut">
              <a:rPr lang="cs-CZ" smtClean="0"/>
              <a:pPr>
                <a:defRPr/>
              </a:pPr>
              <a:t>28.11.2012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Ová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á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pPr>
              <a:defRPr/>
            </a:pPr>
            <a:fld id="{986A905A-7223-492D-9A6B-5FC4645A6F7C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B5EC586-7C92-4DCB-88D5-5210492341F6}" type="datetimeFigureOut">
              <a:rPr lang="cs-CZ" smtClean="0"/>
              <a:pPr>
                <a:defRPr/>
              </a:pPr>
              <a:t>28.11.2012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pPr>
              <a:defRPr/>
            </a:pPr>
            <a:fld id="{6F29856B-7AEA-4277-9459-B6634A2080FF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A9E719B-673A-4FC7-82AD-1B1C3CD8252B}" type="datetimeFigureOut">
              <a:rPr lang="cs-CZ" smtClean="0"/>
              <a:pPr>
                <a:defRPr/>
              </a:pPr>
              <a:t>28.11.2012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7BB6F772-CE63-43B4-9F67-09D9EE1EB941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fld id="{4AFEA639-4093-49EC-8CAC-9BAD900BF6E7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A5FB9A9-26ED-4909-9029-C187D75FE53B}" type="datetimeFigureOut">
              <a:rPr lang="cs-CZ" smtClean="0"/>
              <a:pPr>
                <a:defRPr/>
              </a:pPr>
              <a:t>28.11.2012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pPr>
              <a:defRPr/>
            </a:pPr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pPr>
              <a:defRPr/>
            </a:pPr>
            <a:fld id="{33CF9CF8-D28E-4195-BF1D-B8AA0BC04CDF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pPr>
              <a:defRPr/>
            </a:pPr>
            <a:fld id="{E13C0430-1814-4C5B-9308-729F80D72E2F}" type="datetimeFigureOut">
              <a:rPr lang="cs-CZ" smtClean="0"/>
              <a:pPr>
                <a:defRPr/>
              </a:pPr>
              <a:t>28.11.2012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18B7EBC-6FE5-4DD0-B051-73A9F4239725}" type="datetimeFigureOut">
              <a:rPr lang="cs-CZ" smtClean="0"/>
              <a:pPr>
                <a:defRPr/>
              </a:pPr>
              <a:t>28.11.2012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85A2D9A-118A-4852-817B-A3268A4DB3FE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pPr>
              <a:defRPr/>
            </a:pPr>
            <a:fld id="{B022CD8A-9EBE-4BA7-B8BB-E75F42061457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C4FF6EC-9583-4B12-8975-B017B323F008}" type="datetimeFigureOut">
              <a:rPr lang="cs-CZ" smtClean="0"/>
              <a:pPr>
                <a:defRPr/>
              </a:pPr>
              <a:t>28.11.2012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24E8DF75-6967-44CD-A869-86193B62279B}" type="datetimeFigureOut">
              <a:rPr lang="cs-CZ" smtClean="0"/>
              <a:pPr>
                <a:defRPr/>
              </a:pPr>
              <a:t>28.11.2012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fld id="{91C1A0FE-39D5-4F54-9165-14676849D729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37" r:id="rId1"/>
    <p:sldLayoutId id="2147483938" r:id="rId2"/>
    <p:sldLayoutId id="2147483939" r:id="rId3"/>
    <p:sldLayoutId id="2147483940" r:id="rId4"/>
    <p:sldLayoutId id="2147483941" r:id="rId5"/>
    <p:sldLayoutId id="2147483942" r:id="rId6"/>
    <p:sldLayoutId id="2147483943" r:id="rId7"/>
    <p:sldLayoutId id="2147483944" r:id="rId8"/>
    <p:sldLayoutId id="2147483945" r:id="rId9"/>
    <p:sldLayoutId id="2147483946" r:id="rId10"/>
    <p:sldLayoutId id="2147483947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8.wmf"/><Relationship Id="rId5" Type="http://schemas.openxmlformats.org/officeDocument/2006/relationships/image" Target="../media/image7.png"/><Relationship Id="rId4" Type="http://schemas.openxmlformats.org/officeDocument/2006/relationships/image" Target="../media/image6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7" Type="http://schemas.openxmlformats.org/officeDocument/2006/relationships/image" Target="../media/image13.jpeg"/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2.jpeg"/><Relationship Id="rId5" Type="http://schemas.openxmlformats.org/officeDocument/2006/relationships/image" Target="../media/image11.wmf"/><Relationship Id="rId4" Type="http://schemas.openxmlformats.org/officeDocument/2006/relationships/image" Target="../media/image10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wmf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7.png"/><Relationship Id="rId5" Type="http://schemas.openxmlformats.org/officeDocument/2006/relationships/image" Target="../media/image16.jpeg"/><Relationship Id="rId4" Type="http://schemas.openxmlformats.org/officeDocument/2006/relationships/image" Target="../media/image4.gif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png"/><Relationship Id="rId3" Type="http://schemas.openxmlformats.org/officeDocument/2006/relationships/image" Target="../media/image18.jpeg"/><Relationship Id="rId7" Type="http://schemas.openxmlformats.org/officeDocument/2006/relationships/image" Target="../media/image22.jpeg"/><Relationship Id="rId2" Type="http://schemas.openxmlformats.org/officeDocument/2006/relationships/image" Target="../media/image17.wmf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21.jpeg"/><Relationship Id="rId5" Type="http://schemas.openxmlformats.org/officeDocument/2006/relationships/image" Target="../media/image20.jpeg"/><Relationship Id="rId4" Type="http://schemas.openxmlformats.org/officeDocument/2006/relationships/image" Target="../media/image19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wmf"/><Relationship Id="rId2" Type="http://schemas.openxmlformats.org/officeDocument/2006/relationships/image" Target="../media/image24.wmf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27.wmf"/><Relationship Id="rId4" Type="http://schemas.openxmlformats.org/officeDocument/2006/relationships/image" Target="../media/image26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wmf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32.jpeg"/><Relationship Id="rId5" Type="http://schemas.openxmlformats.org/officeDocument/2006/relationships/image" Target="../media/image31.jpeg"/><Relationship Id="rId4" Type="http://schemas.openxmlformats.org/officeDocument/2006/relationships/image" Target="../media/image30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wmf"/><Relationship Id="rId2" Type="http://schemas.openxmlformats.org/officeDocument/2006/relationships/image" Target="../media/image33.wmf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37.jpeg"/><Relationship Id="rId5" Type="http://schemas.openxmlformats.org/officeDocument/2006/relationships/image" Target="../media/image36.wmf"/><Relationship Id="rId4" Type="http://schemas.openxmlformats.org/officeDocument/2006/relationships/image" Target="../media/image35.wmf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124075" y="5013325"/>
            <a:ext cx="6264275" cy="1295400"/>
          </a:xfrm>
        </p:spPr>
        <p:txBody>
          <a:bodyPr rtlCol="0">
            <a:normAutofit fontScale="92500" lnSpcReduction="20000"/>
          </a:bodyPr>
          <a:lstStyle/>
          <a:p>
            <a:pPr algn="just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600" dirty="0">
                <a:solidFill>
                  <a:schemeClr val="tx1"/>
                </a:solidFill>
              </a:rPr>
              <a:t>ANOTACE:  Materiál je určen pro žáky </a:t>
            </a:r>
            <a:r>
              <a:rPr lang="cs-CZ" sz="2600" dirty="0" smtClean="0">
                <a:solidFill>
                  <a:schemeClr val="tx1"/>
                </a:solidFill>
              </a:rPr>
              <a:t>1.,</a:t>
            </a:r>
            <a:r>
              <a:rPr lang="cs-CZ" sz="2600" smtClean="0">
                <a:solidFill>
                  <a:schemeClr val="tx1"/>
                </a:solidFill>
              </a:rPr>
              <a:t>2</a:t>
            </a:r>
            <a:r>
              <a:rPr lang="cs-CZ" sz="2600" smtClean="0">
                <a:solidFill>
                  <a:schemeClr val="tx1"/>
                </a:solidFill>
              </a:rPr>
              <a:t>.  </a:t>
            </a:r>
            <a:r>
              <a:rPr lang="cs-CZ" sz="2600" dirty="0" smtClean="0">
                <a:solidFill>
                  <a:schemeClr val="tx1"/>
                </a:solidFill>
              </a:rPr>
              <a:t>ročníku praktické školy jako prezentace.</a:t>
            </a:r>
            <a:endParaRPr lang="cs-CZ" sz="2600" dirty="0">
              <a:solidFill>
                <a:schemeClr val="tx1"/>
              </a:solidFill>
            </a:endParaRPr>
          </a:p>
          <a:p>
            <a:pPr algn="just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sp>
        <p:nvSpPr>
          <p:cNvPr id="13313" name="Nadpis 1"/>
          <p:cNvSpPr>
            <a:spLocks noGrp="1"/>
          </p:cNvSpPr>
          <p:nvPr>
            <p:ph type="ctrTitle"/>
          </p:nvPr>
        </p:nvSpPr>
        <p:spPr>
          <a:xfrm>
            <a:off x="684213" y="1628775"/>
            <a:ext cx="8351837" cy="2592388"/>
          </a:xfrm>
        </p:spPr>
        <p:txBody>
          <a:bodyPr>
            <a:normAutofit fontScale="90000"/>
          </a:bodyPr>
          <a:lstStyle/>
          <a:p>
            <a:pPr algn="l"/>
            <a:r>
              <a:rPr lang="cs-CZ" sz="2800" dirty="0" smtClean="0"/>
              <a:t>NÁZEV ŠKOLY: Střední odborné učiliště a Základní škola</a:t>
            </a:r>
            <a:br>
              <a:rPr lang="cs-CZ" sz="2800" dirty="0" smtClean="0"/>
            </a:br>
            <a:r>
              <a:rPr lang="cs-CZ" sz="2800" dirty="0" smtClean="0"/>
              <a:t>AUTOR: Mgr. Jarmila </a:t>
            </a:r>
            <a:r>
              <a:rPr lang="cs-CZ" sz="2800" dirty="0" err="1" smtClean="0"/>
              <a:t>Šneberková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/>
              <a:t>NÁZEV: VY_12_INOVACE_09_Jednotlivé předměty v 1.-3.ročníku</a:t>
            </a:r>
            <a:br>
              <a:rPr lang="cs-CZ" sz="2800" dirty="0" smtClean="0"/>
            </a:br>
            <a:r>
              <a:rPr lang="cs-CZ" sz="2800" dirty="0" smtClean="0"/>
              <a:t>TÉMA SADY: Škola a její okolí</a:t>
            </a:r>
            <a:br>
              <a:rPr lang="cs-CZ" sz="2800" dirty="0" smtClean="0"/>
            </a:br>
            <a:r>
              <a:rPr lang="cs-CZ" sz="2800" dirty="0" smtClean="0"/>
              <a:t>DATUM: </a:t>
            </a:r>
            <a:r>
              <a:rPr lang="cs-CZ" sz="2800" dirty="0" smtClean="0"/>
              <a:t>06</a:t>
            </a:r>
            <a:r>
              <a:rPr lang="cs-CZ" sz="2800" dirty="0" smtClean="0"/>
              <a:t>. 09. </a:t>
            </a:r>
            <a:r>
              <a:rPr lang="cs-CZ" sz="2800" dirty="0" smtClean="0"/>
              <a:t>2012</a:t>
            </a:r>
            <a:br>
              <a:rPr lang="cs-CZ" sz="2800" dirty="0" smtClean="0"/>
            </a:br>
            <a:r>
              <a:rPr lang="cs-CZ" sz="2800" dirty="0" smtClean="0"/>
              <a:t>ČÍSLO PROJEKTU: CZ.1.07/1.4.00/21.0477</a:t>
            </a:r>
          </a:p>
        </p:txBody>
      </p:sp>
      <p:pic>
        <p:nvPicPr>
          <p:cNvPr id="13315" name="Picture 4" descr="eu_loga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981200" y="152400"/>
            <a:ext cx="5543550" cy="1352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PŘEDMĚTY  V  1.-3. ročníku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V  1.-3. ročníku  mají  žáci  7 předmětů :</a:t>
            </a:r>
          </a:p>
          <a:p>
            <a:r>
              <a:rPr lang="cs-CZ" dirty="0" smtClean="0"/>
              <a:t>ČESKÝ  JAZYK</a:t>
            </a:r>
          </a:p>
          <a:p>
            <a:r>
              <a:rPr lang="cs-CZ" dirty="0" smtClean="0"/>
              <a:t>MATEMATIKA</a:t>
            </a:r>
          </a:p>
          <a:p>
            <a:r>
              <a:rPr lang="cs-CZ" dirty="0" smtClean="0"/>
              <a:t>PRVOUKA</a:t>
            </a:r>
          </a:p>
          <a:p>
            <a:r>
              <a:rPr lang="cs-CZ" dirty="0" smtClean="0"/>
              <a:t>HUDEBNÍ  VÝCHOVA</a:t>
            </a:r>
          </a:p>
          <a:p>
            <a:r>
              <a:rPr lang="cs-CZ" dirty="0" smtClean="0"/>
              <a:t>PRACOVNÍ  VYUČOVÁNÍ</a:t>
            </a:r>
          </a:p>
          <a:p>
            <a:r>
              <a:rPr lang="cs-CZ" dirty="0" smtClean="0"/>
              <a:t>VÝTVARNÁ  VÝCHOVA</a:t>
            </a:r>
          </a:p>
          <a:p>
            <a:r>
              <a:rPr lang="cs-CZ" dirty="0" smtClean="0"/>
              <a:t>TĚLESNÁ  VÝCHOVA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76731604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ČESKÝ JAZYK a pomůcky v </a:t>
            </a:r>
            <a:r>
              <a:rPr lang="cs-CZ" dirty="0" err="1" smtClean="0"/>
              <a:t>Čj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V českém jazyce se naučíme :</a:t>
            </a:r>
          </a:p>
          <a:p>
            <a:pPr marL="0" indent="0">
              <a:buNone/>
            </a:pPr>
            <a:r>
              <a:rPr lang="cs-CZ" dirty="0" smtClean="0"/>
              <a:t>-číst</a:t>
            </a:r>
          </a:p>
          <a:p>
            <a:pPr marL="0" indent="0">
              <a:buNone/>
            </a:pPr>
            <a:r>
              <a:rPr lang="cs-CZ" dirty="0" smtClean="0"/>
              <a:t>-psát</a:t>
            </a:r>
          </a:p>
          <a:p>
            <a:r>
              <a:rPr lang="cs-CZ" dirty="0" smtClean="0"/>
              <a:t>Budeme poslouchat pohádky</a:t>
            </a:r>
          </a:p>
          <a:p>
            <a:r>
              <a:rPr lang="cs-CZ" dirty="0" smtClean="0"/>
              <a:t>Vyprávět příběhy</a:t>
            </a:r>
          </a:p>
          <a:p>
            <a:r>
              <a:rPr lang="cs-CZ" dirty="0" smtClean="0"/>
              <a:t>Přednášet básničky</a:t>
            </a:r>
          </a:p>
          <a:p>
            <a:r>
              <a:rPr lang="cs-CZ" dirty="0" smtClean="0"/>
              <a:t>Hrát divadlo</a:t>
            </a:r>
          </a:p>
          <a:p>
            <a:r>
              <a:rPr lang="cs-CZ" dirty="0" smtClean="0"/>
              <a:t>Doplňovat do textu</a:t>
            </a:r>
            <a:endParaRPr lang="cs-CZ" dirty="0"/>
          </a:p>
        </p:txBody>
      </p:sp>
      <p:pic>
        <p:nvPicPr>
          <p:cNvPr id="1026" name="Picture 2" descr="C:\Users\Jarmilka\AppData\Local\Microsoft\Windows\Temporary Internet Files\Content.IE5\3L8E10M2\MM900395765[1].gif"/>
          <p:cNvPicPr>
            <a:picLocks noGrp="1" noChangeAspect="1" noChangeArrowheads="1" noCrop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1628800"/>
            <a:ext cx="992535" cy="4179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Jarmilka\AppData\Local\Microsoft\Windows\Temporary Internet Files\Content.IE5\K0O7W0UI\MP90039887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7281123" y="2204864"/>
            <a:ext cx="982554" cy="7018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Jarmilka\AppData\Local\Microsoft\Windows\Temporary Internet Files\Content.IE5\AM1I8PN9\MC90019877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2949426"/>
            <a:ext cx="1247913" cy="12716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Jarmilka\AppData\Local\Microsoft\Windows\Temporary Internet Files\Content.IE5\UE9XPF6Q\MC900432665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4334793"/>
            <a:ext cx="1531020" cy="15310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Jarmilka\AppData\Local\Microsoft\Windows\Temporary Internet Files\Content.IE5\3L8E10M2\MC900281200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4725144"/>
            <a:ext cx="1200150" cy="13446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39535761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MATEMATIKA a pomůcky v 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V matematice se naučíme:</a:t>
            </a:r>
          </a:p>
          <a:p>
            <a:pPr marL="0" indent="0">
              <a:buNone/>
            </a:pPr>
            <a:r>
              <a:rPr lang="cs-CZ" dirty="0" smtClean="0"/>
              <a:t>-sčítat do 20</a:t>
            </a:r>
          </a:p>
          <a:p>
            <a:pPr marL="0" indent="0">
              <a:buNone/>
            </a:pPr>
            <a:r>
              <a:rPr lang="cs-CZ" dirty="0" smtClean="0"/>
              <a:t>-odčítat do 20</a:t>
            </a:r>
          </a:p>
          <a:p>
            <a:pPr marL="0" indent="0">
              <a:buNone/>
            </a:pPr>
            <a:r>
              <a:rPr lang="cs-CZ" dirty="0" smtClean="0"/>
              <a:t>-vztahy </a:t>
            </a:r>
            <a:r>
              <a:rPr lang="cs-CZ" dirty="0" err="1" smtClean="0"/>
              <a:t>větší,menší,roven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-rozklad čísel</a:t>
            </a:r>
          </a:p>
          <a:p>
            <a:pPr marL="0" indent="0">
              <a:buNone/>
            </a:pPr>
            <a:r>
              <a:rPr lang="cs-CZ" dirty="0" smtClean="0"/>
              <a:t>-dočítat</a:t>
            </a:r>
          </a:p>
          <a:p>
            <a:pPr marL="0" indent="0">
              <a:buNone/>
            </a:pPr>
            <a:r>
              <a:rPr lang="cs-CZ" dirty="0" smtClean="0"/>
              <a:t>-řešit slovní úlohy</a:t>
            </a:r>
          </a:p>
          <a:p>
            <a:pPr marL="0" indent="0">
              <a:buNone/>
            </a:pPr>
            <a:r>
              <a:rPr lang="cs-CZ" dirty="0" smtClean="0"/>
              <a:t>-rýsovat přímky</a:t>
            </a:r>
          </a:p>
          <a:p>
            <a:pPr marL="0" indent="0">
              <a:buNone/>
            </a:pPr>
            <a:r>
              <a:rPr lang="cs-CZ" dirty="0" smtClean="0"/>
              <a:t>-rozeznávat geometrické tvary</a:t>
            </a:r>
            <a:endParaRPr lang="cs-CZ" dirty="0"/>
          </a:p>
        </p:txBody>
      </p:sp>
      <p:pic>
        <p:nvPicPr>
          <p:cNvPr id="2050" name="Picture 2" descr="C:\Users\Jarmilka\AppData\Local\Microsoft\Windows\Temporary Internet Files\Content.IE5\S7687CZ2\MM900395765[1].gif"/>
          <p:cNvPicPr>
            <a:picLocks noGrp="1" noChangeAspect="1" noChangeArrowheads="1" noCrop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1700808"/>
            <a:ext cx="1026115" cy="4320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Jarmilka\AppData\Local\Microsoft\Windows\Temporary Internet Files\Content.IE5\S7687CZ2\MP90043945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65572" y="1916832"/>
            <a:ext cx="1954634" cy="14687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Jarmilka\AppData\Local\Microsoft\Windows\Temporary Internet Files\Content.IE5\UE9XPF6Q\MC90029194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96179" y="2647607"/>
            <a:ext cx="1819275" cy="13128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Jarmilka\AppData\Local\Microsoft\Windows\Temporary Internet Files\Content.IE5\K0O7W0UI\MC90029070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78235" y="4010406"/>
            <a:ext cx="1241971" cy="12041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Jarmilka\AppData\Local\Microsoft\Windows\Temporary Internet Files\Content.IE5\AM1I8PN9\MP900289704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94382" y="5445224"/>
            <a:ext cx="1497014" cy="9830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Jarmilka\AppData\Local\Microsoft\Windows\Temporary Internet Files\Content.IE5\VBKTO2P6\MP900448290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22137" y="4567123"/>
            <a:ext cx="1167358" cy="17562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25234131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PRVOUKA a pomůcky v </a:t>
            </a:r>
            <a:r>
              <a:rPr lang="cs-CZ" dirty="0" err="1" smtClean="0"/>
              <a:t>Prv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V prvouce se naučíme:</a:t>
            </a:r>
          </a:p>
          <a:p>
            <a:pPr marL="0" indent="0">
              <a:buNone/>
            </a:pPr>
            <a:r>
              <a:rPr lang="cs-CZ" dirty="0" smtClean="0"/>
              <a:t>-vše o naší škole</a:t>
            </a:r>
          </a:p>
          <a:p>
            <a:pPr marL="0" indent="0">
              <a:buNone/>
            </a:pPr>
            <a:r>
              <a:rPr lang="cs-CZ" dirty="0" smtClean="0"/>
              <a:t>-základy dopravní výchovy</a:t>
            </a:r>
          </a:p>
          <a:p>
            <a:pPr marL="0" indent="0">
              <a:buNone/>
            </a:pPr>
            <a:r>
              <a:rPr lang="cs-CZ" dirty="0" smtClean="0"/>
              <a:t>-charakteristické znaky čtyř ročních období</a:t>
            </a:r>
          </a:p>
          <a:p>
            <a:pPr marL="0" indent="0">
              <a:buNone/>
            </a:pPr>
            <a:r>
              <a:rPr lang="cs-CZ" dirty="0" smtClean="0"/>
              <a:t>-péči o naše zdraví</a:t>
            </a:r>
          </a:p>
          <a:p>
            <a:pPr marL="0" indent="0">
              <a:buNone/>
            </a:pPr>
            <a:r>
              <a:rPr lang="cs-CZ" dirty="0" smtClean="0"/>
              <a:t>-orientovat v okolí domova </a:t>
            </a:r>
          </a:p>
          <a:p>
            <a:pPr marL="0" indent="0">
              <a:buNone/>
            </a:pPr>
            <a:r>
              <a:rPr lang="cs-CZ" dirty="0" smtClean="0"/>
              <a:t>-svoji adresu</a:t>
            </a:r>
          </a:p>
          <a:p>
            <a:pPr marL="0" indent="0">
              <a:buNone/>
            </a:pPr>
            <a:r>
              <a:rPr lang="cs-CZ" dirty="0" smtClean="0"/>
              <a:t>-jednotlivé členy rodiny</a:t>
            </a:r>
          </a:p>
          <a:p>
            <a:pPr marL="0" indent="0">
              <a:buNone/>
            </a:pPr>
            <a:r>
              <a:rPr lang="cs-CZ" dirty="0" smtClean="0"/>
              <a:t>-dny v týdnu</a:t>
            </a:r>
            <a:endParaRPr lang="cs-CZ" dirty="0"/>
          </a:p>
        </p:txBody>
      </p:sp>
      <p:pic>
        <p:nvPicPr>
          <p:cNvPr id="3075" name="Picture 3" descr="C:\Users\Jarmilka\AppData\Local\Microsoft\Windows\Temporary Internet Files\Content.IE5\UE9XPF6Q\MC900441734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1556792"/>
            <a:ext cx="1087016" cy="10870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Jarmilka\AppData\Local\Microsoft\Windows\Temporary Internet Files\Content.IE5\AM1I8PN9\MC90001291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1772816"/>
            <a:ext cx="1378868" cy="14589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Jarmilka\AppData\Local\Microsoft\Windows\Temporary Internet Files\Content.IE5\VBKTO2P6\MM900395765[1].gif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98157" y="3356992"/>
            <a:ext cx="1809750" cy="76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Jarmilka\AppData\Local\Microsoft\Windows\Temporary Internet Files\Content.IE5\AM1I8PN9\MP900398875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30793" y="4558280"/>
            <a:ext cx="1570475" cy="11217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Jarmilka\AppData\Local\Microsoft\Windows\Temporary Internet Files\Content.IE5\UE9XPF6Q\MC900432665[2]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19650" y="4260850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96806097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HUDEBNÍ VÝCHOVA  a pomůcky na </a:t>
            </a:r>
            <a:r>
              <a:rPr lang="cs-CZ" dirty="0" err="1" smtClean="0"/>
              <a:t>Hv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V hudební výchově budeme :</a:t>
            </a:r>
          </a:p>
          <a:p>
            <a:pPr marL="0" indent="0">
              <a:buNone/>
            </a:pPr>
            <a:r>
              <a:rPr lang="cs-CZ" dirty="0" smtClean="0"/>
              <a:t>-zpívat</a:t>
            </a:r>
          </a:p>
          <a:p>
            <a:pPr marL="0" indent="0">
              <a:buNone/>
            </a:pPr>
            <a:r>
              <a:rPr lang="cs-CZ" dirty="0" smtClean="0"/>
              <a:t>-poslouchat hudbu</a:t>
            </a:r>
          </a:p>
          <a:p>
            <a:pPr marL="0" indent="0">
              <a:buNone/>
            </a:pPr>
            <a:r>
              <a:rPr lang="cs-CZ" dirty="0" smtClean="0"/>
              <a:t>-rozlišovat různé zvuky</a:t>
            </a:r>
          </a:p>
          <a:p>
            <a:pPr marL="0" indent="0">
              <a:buNone/>
            </a:pPr>
            <a:r>
              <a:rPr lang="cs-CZ" dirty="0" smtClean="0"/>
              <a:t>-hrát na tělo a jednoduché hudební nástroje</a:t>
            </a:r>
          </a:p>
          <a:p>
            <a:pPr marL="0" indent="0">
              <a:buNone/>
            </a:pPr>
            <a:r>
              <a:rPr lang="cs-CZ" dirty="0" smtClean="0"/>
              <a:t>-poslouchat říkadla a lidové písně</a:t>
            </a:r>
          </a:p>
          <a:p>
            <a:pPr marL="0" indent="0">
              <a:buNone/>
            </a:pPr>
            <a:r>
              <a:rPr lang="cs-CZ" dirty="0" smtClean="0"/>
              <a:t>-vyjadřovat hudbu pohybem</a:t>
            </a:r>
            <a:endParaRPr lang="cs-CZ" dirty="0"/>
          </a:p>
        </p:txBody>
      </p:sp>
      <p:pic>
        <p:nvPicPr>
          <p:cNvPr id="4100" name="Picture 4" descr="C:\Users\Jarmilka\AppData\Local\Microsoft\Windows\Temporary Internet Files\Content.IE5\KJ2P3ECK\MC90001939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1628800"/>
            <a:ext cx="1947277" cy="15244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Jarmilka\AppData\Local\Microsoft\Windows\Temporary Internet Files\Content.IE5\UE9XPF6Q\MP90038529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16325" y="1412776"/>
            <a:ext cx="823196" cy="11524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:\Users\Jarmilka\AppData\Local\Microsoft\Windows\Temporary Internet Files\Content.IE5\KJ2P3ECK\MP900385388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15973" y="2744180"/>
            <a:ext cx="1145456" cy="8181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3" name="Picture 7" descr="C:\Users\Jarmilka\AppData\Local\Microsoft\Windows\Temporary Internet Files\Content.IE5\KJ2P3ECK\MP900385386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65159" y="3167080"/>
            <a:ext cx="1025576" cy="14358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 descr="C:\Users\Jarmilka\AppData\Local\Microsoft\Windows\Temporary Internet Files\Content.IE5\3L8E10M2\MP900382773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09614" y="3912957"/>
            <a:ext cx="932547" cy="13055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5" name="Picture 9" descr="C:\Users\Jarmilka\AppData\Local\Microsoft\Windows\Temporary Internet Files\Content.IE5\S7687CZ2\MP900341512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3742" y="3915582"/>
            <a:ext cx="1074181" cy="15054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6" name="Picture 10" descr="C:\Users\Jarmilka\AppData\Local\Microsoft\Windows\Temporary Internet Files\Content.IE5\KJ2P3ECK\MC900441789[1].pn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92147" y="4991100"/>
            <a:ext cx="1371600" cy="1371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96319716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PRACOVNÍ VYUČOVÁNÍ a pomůcky na </a:t>
            </a:r>
            <a:r>
              <a:rPr lang="cs-CZ" dirty="0" err="1" smtClean="0"/>
              <a:t>Pv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V pracovním vyučování budeme :</a:t>
            </a:r>
          </a:p>
          <a:p>
            <a:pPr marL="0" indent="0">
              <a:buNone/>
            </a:pPr>
            <a:r>
              <a:rPr lang="cs-CZ" dirty="0" smtClean="0"/>
              <a:t>-ohýbat , stříhat , lisovat , spojovat , propichovat , navlékat , svazovat , slepovat různý materiál</a:t>
            </a:r>
          </a:p>
          <a:p>
            <a:pPr marL="0" indent="0">
              <a:buNone/>
            </a:pPr>
            <a:r>
              <a:rPr lang="cs-CZ" dirty="0" smtClean="0"/>
              <a:t>-modelovat</a:t>
            </a:r>
          </a:p>
          <a:p>
            <a:pPr marL="0" indent="0">
              <a:buNone/>
            </a:pPr>
            <a:r>
              <a:rPr lang="cs-CZ" dirty="0" smtClean="0"/>
              <a:t>-pracovat podle vlastní fantazie a podle předlohy se stavebnicí</a:t>
            </a:r>
          </a:p>
          <a:p>
            <a:pPr marL="0" indent="0">
              <a:buNone/>
            </a:pPr>
            <a:r>
              <a:rPr lang="cs-CZ" dirty="0" smtClean="0"/>
              <a:t>-pracovat s papírem a kartonem</a:t>
            </a:r>
            <a:endParaRPr lang="cs-CZ" dirty="0"/>
          </a:p>
        </p:txBody>
      </p:sp>
      <p:pic>
        <p:nvPicPr>
          <p:cNvPr id="5122" name="Picture 2" descr="C:\Users\Jarmilka\AppData\Local\Microsoft\Windows\Temporary Internet Files\Content.IE5\3L8E10M2\MC90035523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1412776"/>
            <a:ext cx="1827213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C:\Users\Jarmilka\AppData\Local\Microsoft\Windows\Temporary Internet Files\Content.IE5\AM1I8PN9\MC90029055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1428925"/>
            <a:ext cx="1565275" cy="1847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5" name="Picture 5" descr="C:\Users\Jarmilka\AppData\Local\Microsoft\Windows\Temporary Internet Files\Content.IE5\S7687CZ2\MP900439459[2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9" y="4149080"/>
            <a:ext cx="1881944" cy="14142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C:\Users\Jarmilka\AppData\Local\Microsoft\Windows\Temporary Internet Files\Content.IE5\DE4CGPLA\MC900355663[2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29413" y="4059238"/>
            <a:ext cx="1827212" cy="14906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07053805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VÝTVARNÁ  VÝCHOVA  a pomůcky na </a:t>
            </a:r>
            <a:r>
              <a:rPr lang="cs-CZ" dirty="0" err="1" smtClean="0"/>
              <a:t>Vv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Ve výtvarné výchově budeme :</a:t>
            </a:r>
          </a:p>
          <a:p>
            <a:pPr marL="0" indent="0">
              <a:buNone/>
            </a:pPr>
            <a:r>
              <a:rPr lang="cs-CZ" dirty="0" smtClean="0"/>
              <a:t>-kreslit</a:t>
            </a:r>
          </a:p>
          <a:p>
            <a:pPr marL="0" indent="0">
              <a:buNone/>
            </a:pPr>
            <a:r>
              <a:rPr lang="cs-CZ" dirty="0" smtClean="0"/>
              <a:t>-malovat</a:t>
            </a:r>
          </a:p>
          <a:p>
            <a:pPr marL="0" indent="0">
              <a:buNone/>
            </a:pPr>
            <a:r>
              <a:rPr lang="cs-CZ" dirty="0" smtClean="0"/>
              <a:t>-poznávat základní vlastnosti plastických materiálů</a:t>
            </a:r>
          </a:p>
          <a:p>
            <a:pPr marL="0" indent="0">
              <a:buNone/>
            </a:pPr>
            <a:r>
              <a:rPr lang="cs-CZ" dirty="0" smtClean="0"/>
              <a:t>-vytvářet konkrétní prostorové situace</a:t>
            </a:r>
          </a:p>
          <a:p>
            <a:pPr marL="0" indent="0">
              <a:buNone/>
            </a:pPr>
            <a:r>
              <a:rPr lang="cs-CZ" dirty="0" smtClean="0"/>
              <a:t>-vystřihovat , nalepovat</a:t>
            </a:r>
          </a:p>
          <a:p>
            <a:pPr marL="0" indent="0">
              <a:buNone/>
            </a:pPr>
            <a:r>
              <a:rPr lang="cs-CZ" dirty="0" smtClean="0"/>
              <a:t>-seznamovat se s autory ilustrací v dětských knihách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20637" y="2494613"/>
            <a:ext cx="2346356" cy="1850264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endParaRPr lang="cs-CZ" dirty="0"/>
          </a:p>
        </p:txBody>
      </p:sp>
      <p:pic>
        <p:nvPicPr>
          <p:cNvPr id="6146" name="Picture 2" descr="C:\Users\Jarmilka\AppData\Local\Microsoft\Windows\Temporary Internet Files\Content.IE5\S7687CZ2\MC900441754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1426960"/>
            <a:ext cx="1593751" cy="15937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7" name="Picture 3" descr="C:\Users\Jarmilka\AppData\Local\Microsoft\Windows\Temporary Internet Files\Content.IE5\3L8E10M2\MC90003637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7200" y="1690688"/>
            <a:ext cx="1698625" cy="9874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C:\Users\Jarmilka\AppData\Local\Microsoft\Windows\Temporary Internet Files\Content.IE5\AM1I8PN9\MP900177858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7200" y="3390213"/>
            <a:ext cx="1987229" cy="13248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9" name="Picture 5" descr="C:\Users\Jarmilka\AppData\Local\Microsoft\Windows\Temporary Internet Files\Content.IE5\VBKTO2P6\MP900341494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28132" y="3848839"/>
            <a:ext cx="1369517" cy="19193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0" name="Picture 6" descr="C:\Users\Jarmilka\AppData\Local\Microsoft\Windows\Temporary Internet Files\Content.IE5\UE9XPF6Q\MP900401195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50828" y="5010371"/>
            <a:ext cx="1286974" cy="10293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36055990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TĚLESNÁ VÝCHOVA a pomůcky na </a:t>
            </a:r>
            <a:r>
              <a:rPr lang="cs-CZ" dirty="0" err="1" smtClean="0"/>
              <a:t>Tv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 smtClean="0"/>
              <a:t>Při tělesné výchově se budeme učit:</a:t>
            </a:r>
          </a:p>
          <a:p>
            <a:pPr marL="0" indent="0">
              <a:buNone/>
            </a:pPr>
            <a:r>
              <a:rPr lang="cs-CZ" dirty="0" smtClean="0"/>
              <a:t>-základy v nástupovém a pochodovém tvaru</a:t>
            </a:r>
          </a:p>
          <a:p>
            <a:pPr marL="0" indent="0">
              <a:buNone/>
            </a:pPr>
            <a:r>
              <a:rPr lang="cs-CZ" dirty="0" smtClean="0"/>
              <a:t>-pravidla her a soutěží</a:t>
            </a:r>
          </a:p>
          <a:p>
            <a:pPr marL="0" indent="0">
              <a:buNone/>
            </a:pPr>
            <a:r>
              <a:rPr lang="cs-CZ" dirty="0" smtClean="0"/>
              <a:t>-cvičení relaxační , vytrvalostní , protahovací , silová , kondiční , psychomotorická</a:t>
            </a:r>
          </a:p>
          <a:p>
            <a:pPr marL="0" indent="0">
              <a:buNone/>
            </a:pPr>
            <a:r>
              <a:rPr lang="cs-CZ" dirty="0" smtClean="0"/>
              <a:t>-kotoul vpřed a vzad</a:t>
            </a:r>
          </a:p>
          <a:p>
            <a:pPr marL="0" indent="0">
              <a:buNone/>
            </a:pPr>
            <a:r>
              <a:rPr lang="cs-CZ" dirty="0" smtClean="0"/>
              <a:t>-rytmizovanou chůzi</a:t>
            </a:r>
          </a:p>
          <a:p>
            <a:pPr marL="0" indent="0">
              <a:buNone/>
            </a:pPr>
            <a:r>
              <a:rPr lang="cs-CZ" dirty="0" smtClean="0"/>
              <a:t>-běh na 50m , skok do dálky , hod míčkem</a:t>
            </a:r>
          </a:p>
          <a:p>
            <a:pPr marL="0" indent="0">
              <a:buNone/>
            </a:pPr>
            <a:r>
              <a:rPr lang="cs-CZ" dirty="0" smtClean="0"/>
              <a:t>-pohybové hry</a:t>
            </a:r>
          </a:p>
          <a:p>
            <a:pPr marL="0" indent="0">
              <a:buNone/>
            </a:pPr>
            <a:r>
              <a:rPr lang="cs-CZ" dirty="0" smtClean="0"/>
              <a:t>-základní </a:t>
            </a:r>
            <a:r>
              <a:rPr lang="cs-CZ" dirty="0" err="1" smtClean="0"/>
              <a:t>turisticképoznatky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3882223" y="4383585"/>
            <a:ext cx="1846727" cy="2464304"/>
          </a:xfrm>
        </p:spPr>
        <p:txBody>
          <a:bodyPr>
            <a:normAutofit fontScale="85000" lnSpcReduction="10000"/>
          </a:bodyPr>
          <a:lstStyle/>
          <a:p>
            <a:pPr marL="0" indent="0">
              <a:buNone/>
            </a:pPr>
            <a:endParaRPr lang="cs-CZ" dirty="0"/>
          </a:p>
        </p:txBody>
      </p:sp>
      <p:pic>
        <p:nvPicPr>
          <p:cNvPr id="7170" name="Picture 2" descr="C:\Users\Jarmilka\AppData\Local\Microsoft\Windows\Temporary Internet Files\Content.IE5\S7687CZ2\MC90039817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90759" y="1342231"/>
            <a:ext cx="1801813" cy="17732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5" name="Picture 7" descr="C:\Users\Jarmilka\AppData\Local\Microsoft\Windows\Temporary Internet Files\Content.IE5\AM1I8PN9\MC90031989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92900" y="1546225"/>
            <a:ext cx="1820863" cy="1628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6" name="Picture 8" descr="C:\Users\Jarmilka\AppData\Local\Microsoft\Windows\Temporary Internet Files\Content.IE5\UE9XPF6Q\MC90025016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90759" y="3175000"/>
            <a:ext cx="1588344" cy="17337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7" name="Picture 9" descr="C:\Users\Jarmilka\AppData\Local\Microsoft\Windows\Temporary Internet Files\Content.IE5\VBKTO2P6\MC90025016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90759" y="5109013"/>
            <a:ext cx="1263437" cy="11681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8" name="Picture 10" descr="C:\Users\Jarmilka\AppData\Local\Microsoft\Windows\Temporary Internet Files\Content.IE5\KJ2P3ECK\MP900400494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9103" y="3654994"/>
            <a:ext cx="2627941" cy="2101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83973853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Použité zdroje:</a:t>
            </a:r>
          </a:p>
        </p:txBody>
      </p:sp>
      <p:sp>
        <p:nvSpPr>
          <p:cNvPr id="14338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vlastní zdroje</a:t>
            </a:r>
          </a:p>
          <a:p>
            <a:r>
              <a:rPr lang="cs-CZ" dirty="0" smtClean="0">
                <a:hlinkClick r:id="rId2"/>
              </a:rPr>
              <a:t>http://office.microsoft.com</a:t>
            </a:r>
            <a:r>
              <a:rPr lang="cs-CZ" dirty="0" smtClean="0"/>
              <a:t> – kliparty</a:t>
            </a:r>
            <a:endParaRPr lang="cs-CZ" dirty="0" smtClean="0">
              <a:latin typeface="Arial" charset="0"/>
            </a:endParaRPr>
          </a:p>
          <a:p>
            <a:pPr marL="0" indent="0">
              <a:buNone/>
            </a:pPr>
            <a:endParaRPr lang="cs-CZ" sz="4000" smtClean="0"/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521</TotalTime>
  <Words>364</Words>
  <Application>Microsoft Office PowerPoint</Application>
  <PresentationFormat>Předvádění na obrazovce (4:3)</PresentationFormat>
  <Paragraphs>75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Administrativní</vt:lpstr>
      <vt:lpstr>NÁZEV ŠKOLY: Střední odborné učiliště a Základní škola AUTOR: Mgr. Jarmila Šneberková NÁZEV: VY_12_INOVACE_09_Jednotlivé předměty v 1.-3.ročníku TÉMA SADY: Škola a její okolí DATUM: 06. 09. 2012 ČÍSLO PROJEKTU: CZ.1.07/1.4.00/21.0477</vt:lpstr>
      <vt:lpstr>PŘEDMĚTY  V  1.-3. ročníku</vt:lpstr>
      <vt:lpstr>ČESKÝ JAZYK a pomůcky v Čj</vt:lpstr>
      <vt:lpstr>MATEMATIKA a pomůcky v M</vt:lpstr>
      <vt:lpstr>PRVOUKA a pomůcky v Prv</vt:lpstr>
      <vt:lpstr>HUDEBNÍ VÝCHOVA  a pomůcky na Hv</vt:lpstr>
      <vt:lpstr>PRACOVNÍ VYUČOVÁNÍ a pomůcky na Pv</vt:lpstr>
      <vt:lpstr>VÝTVARNÁ  VÝCHOVA  a pomůcky na Vv</vt:lpstr>
      <vt:lpstr>TĚLESNÁ VÝCHOVA a pomůcky na Tv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Střední odborné učiliště a Základní škola AUTOR: Marián Gossányi NÁZEV: VY_32_Windows TÉMA: Zapnutí počítače ČÍSLO PROJEKTU: CZ.1.07/1.4.00/21.0477</dc:title>
  <dc:creator>Mgr. Marián Gossányi</dc:creator>
  <cp:lastModifiedBy>Jarmilka</cp:lastModifiedBy>
  <cp:revision>120</cp:revision>
  <dcterms:created xsi:type="dcterms:W3CDTF">2012-04-21T07:06:25Z</dcterms:created>
  <dcterms:modified xsi:type="dcterms:W3CDTF">2012-11-28T10:07:10Z</dcterms:modified>
</cp:coreProperties>
</file>