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71" r:id="rId3"/>
    <p:sldId id="257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70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iser" initials="JaF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1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ED375F-FDFE-4141-B1B4-13B04D382072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5CD996-7439-422A-959B-ADCBFF2E3B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2346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CD996-7439-422A-959B-ADCBFF2E3B66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9707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1654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32278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44233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09519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12548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44033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90051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2426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12855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39987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651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23.11.2012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E9A01-A3AF-431D-8598-4A9DDF7367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8394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jakpsatweb.cz/" TargetMode="Externa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3356992"/>
            <a:ext cx="8136904" cy="23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2400" dirty="0" smtClean="0"/>
              <a:t>Obchodní </a:t>
            </a:r>
            <a:r>
              <a:rPr lang="cs-CZ" sz="2400" dirty="0"/>
              <a:t>akademie a Jazyková škola</a:t>
            </a:r>
            <a:br>
              <a:rPr lang="cs-CZ" sz="2400" dirty="0"/>
            </a:br>
            <a:r>
              <a:rPr lang="cs-CZ" sz="2400" dirty="0"/>
              <a:t>s právem státní jazykové zkoušky Jihlava</a:t>
            </a:r>
          </a:p>
          <a:p>
            <a:pPr algn="ctr"/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dirty="0" smtClean="0"/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smtClean="0"/>
              <a:t>VY_32_INOVACE_021.ICT.34</a:t>
            </a:r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dirty="0" smtClean="0"/>
              <a:t>Tvorba webových stránek - úvod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00" y="2420888"/>
            <a:ext cx="10191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19" y="543201"/>
            <a:ext cx="7488936" cy="1637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60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45198"/>
            <a:ext cx="8176422" cy="5592114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cs-CZ" sz="2800" b="1" u="sng" dirty="0" smtClean="0"/>
              <a:t>Číslo projektu:</a:t>
            </a:r>
            <a:r>
              <a:rPr lang="cs-CZ" sz="2800" dirty="0" smtClean="0"/>
              <a:t> </a:t>
            </a:r>
            <a:r>
              <a:rPr lang="cs-CZ" sz="2800" dirty="0" err="1" smtClean="0"/>
              <a:t>CZ.1.07</a:t>
            </a:r>
            <a:r>
              <a:rPr lang="cs-CZ" sz="2800" dirty="0" smtClean="0"/>
              <a:t>/1.5.00/34.0744</a:t>
            </a:r>
          </a:p>
          <a:p>
            <a:pPr algn="just"/>
            <a:r>
              <a:rPr lang="cs-CZ" sz="2800" b="1" u="sng" dirty="0"/>
              <a:t>Šablona</a:t>
            </a:r>
            <a:r>
              <a:rPr lang="cs-CZ" sz="2800" dirty="0"/>
              <a:t>: </a:t>
            </a:r>
            <a:r>
              <a:rPr lang="cs-CZ" sz="2800" dirty="0" err="1" smtClean="0"/>
              <a:t>VY_32_INOVACE</a:t>
            </a:r>
            <a:endParaRPr lang="cs-CZ" sz="2800" dirty="0" smtClean="0"/>
          </a:p>
          <a:p>
            <a:pPr algn="just"/>
            <a:r>
              <a:rPr lang="cs-CZ" sz="2800" b="1" u="sng" dirty="0" smtClean="0"/>
              <a:t>Číslo </a:t>
            </a:r>
            <a:r>
              <a:rPr lang="cs-CZ" sz="2800" b="1" u="sng" dirty="0"/>
              <a:t>DUMU</a:t>
            </a:r>
            <a:r>
              <a:rPr lang="cs-CZ" sz="2800" dirty="0"/>
              <a:t>: </a:t>
            </a:r>
            <a:r>
              <a:rPr lang="cs-CZ" sz="2800" dirty="0" err="1" smtClean="0"/>
              <a:t>021.ICT.34</a:t>
            </a:r>
            <a:endParaRPr lang="cs-CZ" sz="2800" dirty="0"/>
          </a:p>
          <a:p>
            <a:pPr algn="just"/>
            <a:r>
              <a:rPr lang="cs-CZ" sz="2800" b="1" u="sng" dirty="0"/>
              <a:t>Předmět</a:t>
            </a:r>
            <a:r>
              <a:rPr lang="cs-CZ" sz="2800" dirty="0"/>
              <a:t>: Informační technologie</a:t>
            </a:r>
          </a:p>
          <a:p>
            <a:pPr algn="just"/>
            <a:r>
              <a:rPr lang="cs-CZ" sz="2800" b="1" u="sng" dirty="0" smtClean="0"/>
              <a:t>Název materiálu</a:t>
            </a:r>
            <a:r>
              <a:rPr lang="cs-CZ" sz="2800" dirty="0" smtClean="0"/>
              <a:t>: Tvorba webových stránek – úvod</a:t>
            </a:r>
          </a:p>
          <a:p>
            <a:pPr algn="just"/>
            <a:r>
              <a:rPr lang="cs-CZ" sz="2800" b="1" u="sng" dirty="0" smtClean="0"/>
              <a:t>Autor</a:t>
            </a:r>
            <a:r>
              <a:rPr lang="cs-CZ" sz="2800" dirty="0" smtClean="0"/>
              <a:t>: Jaroslav Fišer</a:t>
            </a:r>
          </a:p>
          <a:p>
            <a:pPr algn="just"/>
            <a:r>
              <a:rPr lang="cs-CZ" sz="2800" b="1" u="sng" dirty="0" smtClean="0"/>
              <a:t>Formát</a:t>
            </a:r>
            <a:r>
              <a:rPr lang="cs-CZ" sz="2800" dirty="0" smtClean="0"/>
              <a:t>: </a:t>
            </a:r>
            <a:r>
              <a:rPr lang="cs-CZ" sz="2800" dirty="0"/>
              <a:t>Prezentace Microsoft </a:t>
            </a:r>
            <a:r>
              <a:rPr lang="cs-CZ" sz="2800" dirty="0" err="1"/>
              <a:t>Powerpoint</a:t>
            </a:r>
            <a:r>
              <a:rPr lang="cs-CZ" sz="2800" dirty="0"/>
              <a:t> </a:t>
            </a:r>
          </a:p>
          <a:p>
            <a:pPr algn="just"/>
            <a:r>
              <a:rPr lang="cs-CZ" sz="2800" b="1" u="sng" dirty="0" smtClean="0"/>
              <a:t>Velikost</a:t>
            </a:r>
            <a:r>
              <a:rPr lang="cs-CZ" sz="2800" dirty="0" smtClean="0"/>
              <a:t>: </a:t>
            </a:r>
            <a:r>
              <a:rPr lang="cs-CZ" sz="2800" dirty="0" smtClean="0"/>
              <a:t>524 </a:t>
            </a:r>
            <a:r>
              <a:rPr lang="cs-CZ" sz="2800" dirty="0" smtClean="0"/>
              <a:t>kB</a:t>
            </a:r>
          </a:p>
          <a:p>
            <a:pPr algn="just"/>
            <a:r>
              <a:rPr lang="cs-CZ" sz="2800" b="1" u="sng" dirty="0" smtClean="0"/>
              <a:t>Stupeň a typ vzdělávání</a:t>
            </a:r>
            <a:r>
              <a:rPr lang="cs-CZ" sz="2800" dirty="0" smtClean="0"/>
              <a:t>: SŠ – odborné vzdělávání</a:t>
            </a:r>
          </a:p>
          <a:p>
            <a:pPr algn="just"/>
            <a:r>
              <a:rPr lang="cs-CZ" sz="2800" b="1" u="sng" dirty="0" smtClean="0"/>
              <a:t>Licence k obrazovému materiálu</a:t>
            </a:r>
            <a:r>
              <a:rPr lang="cs-CZ" sz="2800" dirty="0" smtClean="0"/>
              <a:t>: </a:t>
            </a:r>
            <a:r>
              <a:rPr lang="cs-CZ" sz="2800" dirty="0" err="1" smtClean="0"/>
              <a:t>CC</a:t>
            </a:r>
            <a:r>
              <a:rPr lang="cs-CZ" sz="2800" dirty="0" smtClean="0"/>
              <a:t> BY</a:t>
            </a:r>
          </a:p>
          <a:p>
            <a:pPr algn="just"/>
            <a:r>
              <a:rPr lang="cs-CZ" sz="2800" b="1" u="sng" dirty="0" smtClean="0"/>
              <a:t>Datum vytvoření</a:t>
            </a:r>
            <a:r>
              <a:rPr lang="cs-CZ" sz="2800" dirty="0" smtClean="0"/>
              <a:t>: 23. 11. 2012</a:t>
            </a:r>
          </a:p>
          <a:p>
            <a:pPr algn="just"/>
            <a:r>
              <a:rPr lang="cs-CZ" sz="2800" b="1" u="sng" dirty="0" smtClean="0"/>
              <a:t>Klíčová slova</a:t>
            </a:r>
            <a:r>
              <a:rPr lang="cs-CZ" sz="2800" dirty="0" smtClean="0"/>
              <a:t>: </a:t>
            </a:r>
            <a:r>
              <a:rPr lang="cs-CZ" sz="2800" dirty="0" err="1" smtClean="0"/>
              <a:t>HTML</a:t>
            </a:r>
            <a:r>
              <a:rPr lang="cs-CZ" sz="2800" dirty="0" smtClean="0"/>
              <a:t>, www, web, internet</a:t>
            </a:r>
          </a:p>
          <a:p>
            <a:r>
              <a:rPr lang="cs-CZ" sz="2800" b="1" u="sng" dirty="0" smtClean="0"/>
              <a:t>Anotace</a:t>
            </a:r>
            <a:r>
              <a:rPr lang="cs-CZ" sz="2800" dirty="0" smtClean="0"/>
              <a:t>: úvod do </a:t>
            </a:r>
            <a:r>
              <a:rPr lang="cs-CZ" sz="2800" dirty="0" err="1" smtClean="0"/>
              <a:t>HTML</a:t>
            </a:r>
            <a:r>
              <a:rPr lang="cs-CZ" sz="2800" dirty="0" smtClean="0"/>
              <a:t>, základní struktura </a:t>
            </a:r>
            <a:r>
              <a:rPr lang="cs-CZ" sz="2800" dirty="0" err="1" smtClean="0"/>
              <a:t>HTML</a:t>
            </a:r>
            <a:r>
              <a:rPr lang="cs-CZ" sz="2800" dirty="0" smtClean="0"/>
              <a:t> dokumentu, základní </a:t>
            </a:r>
            <a:r>
              <a:rPr lang="cs-CZ" sz="2800" dirty="0"/>
              <a:t>struktura  </a:t>
            </a:r>
            <a:r>
              <a:rPr lang="cs-CZ" sz="2800" dirty="0" err="1"/>
              <a:t>HTML</a:t>
            </a:r>
            <a:r>
              <a:rPr lang="cs-CZ" sz="2800" dirty="0"/>
              <a:t> </a:t>
            </a:r>
            <a:r>
              <a:rPr lang="cs-CZ" sz="2800" dirty="0" smtClean="0"/>
              <a:t>stránky, základy tvorby </a:t>
            </a:r>
            <a:r>
              <a:rPr lang="cs-CZ" sz="2800" dirty="0" err="1"/>
              <a:t>HTML</a:t>
            </a:r>
            <a:r>
              <a:rPr lang="cs-CZ" sz="2800" dirty="0"/>
              <a:t> </a:t>
            </a:r>
            <a:r>
              <a:rPr lang="cs-CZ" sz="2800" dirty="0" smtClean="0"/>
              <a:t>kódu</a:t>
            </a:r>
            <a:endParaRPr lang="cs-CZ" sz="2800" dirty="0"/>
          </a:p>
          <a:p>
            <a:pPr algn="just"/>
            <a:endParaRPr lang="cs-CZ" dirty="0" smtClean="0"/>
          </a:p>
        </p:txBody>
      </p:sp>
      <p:sp>
        <p:nvSpPr>
          <p:cNvPr id="13" name="Zástupný symbol pro zápatí 12"/>
          <p:cNvSpPr>
            <a:spLocks noGrp="1"/>
          </p:cNvSpPr>
          <p:nvPr>
            <p:ph type="ftr" sz="quarter" idx="11"/>
          </p:nvPr>
        </p:nvSpPr>
        <p:spPr>
          <a:xfrm>
            <a:off x="3124200" y="6356349"/>
            <a:ext cx="2924556" cy="368776"/>
          </a:xfrm>
        </p:spPr>
        <p:txBody>
          <a:bodyPr/>
          <a:lstStyle/>
          <a:p>
            <a:r>
              <a:rPr lang="cs-CZ" dirty="0" smtClean="0"/>
              <a:t>OA a </a:t>
            </a:r>
            <a:r>
              <a:rPr lang="cs-CZ" dirty="0" err="1" smtClean="0"/>
              <a:t>JŠ</a:t>
            </a:r>
            <a:r>
              <a:rPr lang="cs-CZ" dirty="0" smtClean="0"/>
              <a:t> Jihlava, </a:t>
            </a:r>
            <a:r>
              <a:rPr lang="cs-CZ" dirty="0" err="1" smtClean="0"/>
              <a:t>VY_32_INOVACE_021.ICT.34</a:t>
            </a:r>
            <a:endParaRPr lang="cs-CZ" dirty="0"/>
          </a:p>
        </p:txBody>
      </p:sp>
      <p:sp>
        <p:nvSpPr>
          <p:cNvPr id="14" name="Zástupný symbol pro číslo snímku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Tvorba webových stránek -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úvod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11357" y="1556792"/>
            <a:ext cx="76328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err="1"/>
              <a:t>HTML</a:t>
            </a:r>
            <a:r>
              <a:rPr lang="cs-CZ" sz="2800" dirty="0"/>
              <a:t> </a:t>
            </a:r>
            <a:r>
              <a:rPr lang="cs-CZ" sz="2800" dirty="0" err="1" smtClean="0"/>
              <a:t>HyperText</a:t>
            </a:r>
            <a:r>
              <a:rPr lang="cs-CZ" sz="2800" dirty="0" smtClean="0"/>
              <a:t> </a:t>
            </a:r>
            <a:r>
              <a:rPr lang="cs-CZ" sz="2800" dirty="0" err="1"/>
              <a:t>MarkUp</a:t>
            </a:r>
            <a:r>
              <a:rPr lang="cs-CZ" sz="2800" dirty="0"/>
              <a:t> </a:t>
            </a:r>
            <a:r>
              <a:rPr lang="cs-CZ" sz="2800" dirty="0" err="1" smtClean="0"/>
              <a:t>Language</a:t>
            </a:r>
            <a:r>
              <a:rPr lang="cs-CZ" sz="2800" dirty="0" smtClean="0"/>
              <a:t>.</a:t>
            </a:r>
            <a:endParaRPr lang="cs-CZ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err="1" smtClean="0"/>
              <a:t>HTML</a:t>
            </a:r>
            <a:r>
              <a:rPr lang="cs-CZ" sz="2800" dirty="0" smtClean="0"/>
              <a:t> </a:t>
            </a:r>
            <a:r>
              <a:rPr lang="cs-CZ" sz="2800" dirty="0"/>
              <a:t>kód je kombinací normálního textu a </a:t>
            </a:r>
            <a:r>
              <a:rPr lang="cs-CZ" sz="2800" dirty="0" err="1"/>
              <a:t>tagu</a:t>
            </a:r>
            <a:r>
              <a:rPr lang="cs-CZ" sz="2800" dirty="0"/>
              <a:t> (značek</a:t>
            </a:r>
            <a:r>
              <a:rPr lang="cs-CZ" sz="2800" dirty="0" smtClean="0"/>
              <a:t>).</a:t>
            </a:r>
            <a:endParaRPr lang="cs-CZ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/>
              <a:t>Příklad</a:t>
            </a:r>
            <a:r>
              <a:rPr lang="cs-CZ" sz="2800" dirty="0" smtClean="0"/>
              <a:t>:	&lt;</a:t>
            </a:r>
            <a:r>
              <a:rPr lang="cs-CZ" sz="2800" dirty="0"/>
              <a:t>b&gt;Jaroslav Fišer&lt;/b&gt;&lt;br /&gt;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err="1"/>
              <a:t>Tagy</a:t>
            </a:r>
            <a:r>
              <a:rPr lang="cs-CZ" sz="2800" dirty="0"/>
              <a:t> říkají prohlížeči, jak má zobrazit webovou </a:t>
            </a:r>
            <a:r>
              <a:rPr lang="cs-CZ" sz="2800" dirty="0" smtClean="0"/>
              <a:t>stránku.</a:t>
            </a:r>
            <a:endParaRPr lang="cs-CZ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err="1"/>
              <a:t>Tagy</a:t>
            </a:r>
            <a:r>
              <a:rPr lang="cs-CZ" sz="2800" dirty="0"/>
              <a:t> jsou párové a </a:t>
            </a:r>
            <a:r>
              <a:rPr lang="cs-CZ" sz="2800" dirty="0" smtClean="0"/>
              <a:t>nepárové.</a:t>
            </a:r>
            <a:endParaRPr lang="cs-CZ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err="1"/>
              <a:t>Tagy</a:t>
            </a:r>
            <a:r>
              <a:rPr lang="cs-CZ" sz="2800" dirty="0"/>
              <a:t> párové obklopují text, který ovlivňují.</a:t>
            </a:r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1"/>
          </p:nvPr>
        </p:nvSpPr>
        <p:spPr>
          <a:xfrm>
            <a:off x="3124200" y="6356349"/>
            <a:ext cx="2924556" cy="368776"/>
          </a:xfrm>
        </p:spPr>
        <p:txBody>
          <a:bodyPr/>
          <a:lstStyle/>
          <a:p>
            <a:r>
              <a:rPr lang="cs-CZ" dirty="0" smtClean="0"/>
              <a:t>OA a </a:t>
            </a:r>
            <a:r>
              <a:rPr lang="cs-CZ" dirty="0" err="1" smtClean="0"/>
              <a:t>JŠ</a:t>
            </a:r>
            <a:r>
              <a:rPr lang="cs-CZ" dirty="0" smtClean="0"/>
              <a:t> Jihlava, </a:t>
            </a:r>
            <a:r>
              <a:rPr lang="cs-CZ" dirty="0" err="1" smtClean="0"/>
              <a:t>VY_32_INOVACE_021.ICT.34</a:t>
            </a:r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2771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Tvorba webových stránek - úvod</a:t>
            </a:r>
          </a:p>
        </p:txBody>
      </p:sp>
      <p:sp>
        <p:nvSpPr>
          <p:cNvPr id="4" name="Obdélník 3"/>
          <p:cNvSpPr/>
          <p:nvPr/>
        </p:nvSpPr>
        <p:spPr>
          <a:xfrm>
            <a:off x="899592" y="1556792"/>
            <a:ext cx="763284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/>
              <a:t>Základní </a:t>
            </a:r>
            <a:r>
              <a:rPr lang="cs-CZ" sz="2800" dirty="0" smtClean="0"/>
              <a:t>struktury </a:t>
            </a:r>
            <a:r>
              <a:rPr lang="cs-CZ" sz="2800" dirty="0" err="1"/>
              <a:t>HTML</a:t>
            </a:r>
            <a:r>
              <a:rPr lang="cs-CZ" sz="2800" dirty="0"/>
              <a:t> </a:t>
            </a:r>
            <a:r>
              <a:rPr lang="cs-CZ" sz="2800" dirty="0" smtClean="0"/>
              <a:t>dokumentu: </a:t>
            </a:r>
            <a:endParaRPr lang="cs-CZ" sz="2800" dirty="0"/>
          </a:p>
          <a:p>
            <a:pPr marL="914400" lvl="1" indent="-457200">
              <a:buFont typeface="Wingdings" pitchFamily="2" charset="2"/>
              <a:buChar char="§"/>
            </a:pPr>
            <a:r>
              <a:rPr lang="cs-CZ" sz="2800" dirty="0"/>
              <a:t>text </a:t>
            </a:r>
          </a:p>
          <a:p>
            <a:pPr marL="914400" lvl="1" indent="-457200">
              <a:buFont typeface="Wingdings" pitchFamily="2" charset="2"/>
              <a:buChar char="§"/>
            </a:pPr>
            <a:r>
              <a:rPr lang="cs-CZ" sz="2800" dirty="0" err="1"/>
              <a:t>hyperlink</a:t>
            </a:r>
            <a:r>
              <a:rPr lang="cs-CZ" sz="2800" dirty="0"/>
              <a:t> </a:t>
            </a:r>
          </a:p>
          <a:p>
            <a:pPr marL="914400" lvl="1" indent="-457200">
              <a:buFont typeface="Wingdings" pitchFamily="2" charset="2"/>
              <a:buChar char="§"/>
            </a:pPr>
            <a:r>
              <a:rPr lang="cs-CZ" sz="2800" dirty="0"/>
              <a:t>tabulka </a:t>
            </a:r>
          </a:p>
          <a:p>
            <a:pPr marL="914400" lvl="1" indent="-457200">
              <a:buFont typeface="Wingdings" pitchFamily="2" charset="2"/>
              <a:buChar char="§"/>
            </a:pPr>
            <a:r>
              <a:rPr lang="cs-CZ" sz="2800" dirty="0"/>
              <a:t>obrázek </a:t>
            </a:r>
          </a:p>
          <a:p>
            <a:pPr marL="914400" lvl="1" indent="-457200">
              <a:buFont typeface="Wingdings" pitchFamily="2" charset="2"/>
              <a:buChar char="§"/>
            </a:pPr>
            <a:r>
              <a:rPr lang="cs-CZ" sz="2800" dirty="0"/>
              <a:t>seznam </a:t>
            </a:r>
          </a:p>
          <a:p>
            <a:pPr marL="914400" lvl="1" indent="-457200">
              <a:buFont typeface="Wingdings" pitchFamily="2" charset="2"/>
              <a:buChar char="§"/>
            </a:pPr>
            <a:r>
              <a:rPr lang="cs-CZ" sz="2800" dirty="0"/>
              <a:t>formulář </a:t>
            </a:r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1"/>
          </p:nvPr>
        </p:nvSpPr>
        <p:spPr>
          <a:xfrm>
            <a:off x="3124200" y="6356349"/>
            <a:ext cx="2924556" cy="368776"/>
          </a:xfrm>
        </p:spPr>
        <p:txBody>
          <a:bodyPr/>
          <a:lstStyle/>
          <a:p>
            <a:r>
              <a:rPr lang="cs-CZ" dirty="0" smtClean="0"/>
              <a:t>OA a </a:t>
            </a:r>
            <a:r>
              <a:rPr lang="cs-CZ" dirty="0" err="1" smtClean="0"/>
              <a:t>JŠ</a:t>
            </a:r>
            <a:r>
              <a:rPr lang="cs-CZ" dirty="0" smtClean="0"/>
              <a:t> Jihlava, </a:t>
            </a:r>
            <a:r>
              <a:rPr lang="cs-CZ" dirty="0" err="1" smtClean="0"/>
              <a:t>VY_32_INOVACE_021.ICT.34</a:t>
            </a:r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47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Tvorba webových stránek - úvod</a:t>
            </a:r>
          </a:p>
        </p:txBody>
      </p:sp>
      <p:sp>
        <p:nvSpPr>
          <p:cNvPr id="4" name="Obdélník 3"/>
          <p:cNvSpPr/>
          <p:nvPr/>
        </p:nvSpPr>
        <p:spPr>
          <a:xfrm>
            <a:off x="821701" y="1556792"/>
            <a:ext cx="76328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/>
              <a:t>Základní struktura  </a:t>
            </a:r>
            <a:r>
              <a:rPr lang="cs-CZ" sz="2800" dirty="0" err="1"/>
              <a:t>HTML</a:t>
            </a:r>
            <a:r>
              <a:rPr lang="cs-CZ" sz="2800" dirty="0"/>
              <a:t> stránky </a:t>
            </a:r>
          </a:p>
          <a:p>
            <a:pPr lvl="1"/>
            <a:r>
              <a:rPr lang="cs-CZ" sz="2800" dirty="0"/>
              <a:t>&lt;</a:t>
            </a:r>
            <a:r>
              <a:rPr lang="cs-CZ" sz="2800" dirty="0" err="1"/>
              <a:t>html</a:t>
            </a:r>
            <a:r>
              <a:rPr lang="cs-CZ" sz="2800" dirty="0"/>
              <a:t>&gt;</a:t>
            </a:r>
          </a:p>
          <a:p>
            <a:pPr lvl="1"/>
            <a:r>
              <a:rPr lang="cs-CZ" sz="2800" dirty="0"/>
              <a:t>	&lt;</a:t>
            </a:r>
            <a:r>
              <a:rPr lang="cs-CZ" sz="2800" dirty="0" err="1"/>
              <a:t>head</a:t>
            </a:r>
            <a:r>
              <a:rPr lang="cs-CZ" sz="2800" dirty="0"/>
              <a:t>&gt;</a:t>
            </a:r>
          </a:p>
          <a:p>
            <a:pPr lvl="1"/>
            <a:r>
              <a:rPr lang="cs-CZ" sz="2800" dirty="0" smtClean="0"/>
              <a:t>		&lt;</a:t>
            </a:r>
            <a:r>
              <a:rPr lang="cs-CZ" sz="2800" dirty="0" err="1"/>
              <a:t>title</a:t>
            </a:r>
            <a:r>
              <a:rPr lang="cs-CZ" sz="2800" dirty="0"/>
              <a:t>&gt;  &lt;/</a:t>
            </a:r>
            <a:r>
              <a:rPr lang="cs-CZ" sz="2800" dirty="0" err="1"/>
              <a:t>title</a:t>
            </a:r>
            <a:r>
              <a:rPr lang="cs-CZ" sz="2800" dirty="0"/>
              <a:t>&gt;</a:t>
            </a:r>
          </a:p>
          <a:p>
            <a:pPr lvl="1"/>
            <a:r>
              <a:rPr lang="cs-CZ" sz="2800" dirty="0" smtClean="0"/>
              <a:t>	&lt;/</a:t>
            </a:r>
            <a:r>
              <a:rPr lang="cs-CZ" sz="2800" dirty="0" err="1"/>
              <a:t>head</a:t>
            </a:r>
            <a:r>
              <a:rPr lang="cs-CZ" sz="2800" dirty="0"/>
              <a:t>&gt;</a:t>
            </a:r>
          </a:p>
          <a:p>
            <a:pPr lvl="1"/>
            <a:r>
              <a:rPr lang="cs-CZ" sz="2800" dirty="0" smtClean="0"/>
              <a:t>	&lt;</a:t>
            </a:r>
            <a:r>
              <a:rPr lang="cs-CZ" sz="2800" dirty="0"/>
              <a:t>body&gt;</a:t>
            </a:r>
          </a:p>
          <a:p>
            <a:pPr lvl="1"/>
            <a:r>
              <a:rPr lang="cs-CZ" sz="2800" dirty="0"/>
              <a:t> </a:t>
            </a:r>
          </a:p>
          <a:p>
            <a:pPr lvl="1"/>
            <a:r>
              <a:rPr lang="cs-CZ" sz="2800" dirty="0" smtClean="0"/>
              <a:t>	&lt;/</a:t>
            </a:r>
            <a:r>
              <a:rPr lang="cs-CZ" sz="2800" dirty="0"/>
              <a:t>body&gt;</a:t>
            </a:r>
          </a:p>
          <a:p>
            <a:pPr lvl="1"/>
            <a:r>
              <a:rPr lang="cs-CZ" sz="2800" dirty="0"/>
              <a:t>&lt;/</a:t>
            </a:r>
            <a:r>
              <a:rPr lang="cs-CZ" sz="2800" dirty="0" err="1"/>
              <a:t>html</a:t>
            </a:r>
            <a:r>
              <a:rPr lang="cs-CZ" sz="2800" dirty="0"/>
              <a:t>&gt;</a:t>
            </a:r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1"/>
          </p:nvPr>
        </p:nvSpPr>
        <p:spPr>
          <a:xfrm>
            <a:off x="3124200" y="6356349"/>
            <a:ext cx="2924556" cy="368776"/>
          </a:xfrm>
        </p:spPr>
        <p:txBody>
          <a:bodyPr/>
          <a:lstStyle/>
          <a:p>
            <a:r>
              <a:rPr lang="cs-CZ" dirty="0" smtClean="0"/>
              <a:t>OA a </a:t>
            </a:r>
            <a:r>
              <a:rPr lang="cs-CZ" dirty="0" err="1" smtClean="0"/>
              <a:t>JŠ</a:t>
            </a:r>
            <a:r>
              <a:rPr lang="cs-CZ" dirty="0" smtClean="0"/>
              <a:t> Jihlava, </a:t>
            </a:r>
            <a:r>
              <a:rPr lang="cs-CZ" dirty="0" err="1" smtClean="0"/>
              <a:t>VY_32_INOVACE_021.ICT.34</a:t>
            </a:r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507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Tvorba webových stránek - úvod</a:t>
            </a:r>
          </a:p>
        </p:txBody>
      </p:sp>
      <p:sp>
        <p:nvSpPr>
          <p:cNvPr id="4" name="Obdélník 3"/>
          <p:cNvSpPr/>
          <p:nvPr/>
        </p:nvSpPr>
        <p:spPr>
          <a:xfrm>
            <a:off x="827584" y="1556792"/>
            <a:ext cx="763284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Domluvená pravidla pro </a:t>
            </a:r>
            <a:r>
              <a:rPr lang="cs-CZ" sz="2400" dirty="0"/>
              <a:t>další </a:t>
            </a:r>
            <a:r>
              <a:rPr lang="cs-CZ" sz="2400" dirty="0" smtClean="0"/>
              <a:t>výuku: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Typ </a:t>
            </a:r>
            <a:r>
              <a:rPr lang="cs-CZ" sz="2400" dirty="0" smtClean="0"/>
              <a:t>souboru </a:t>
            </a:r>
            <a:r>
              <a:rPr lang="cs-CZ" sz="2400" dirty="0"/>
              <a:t>pro </a:t>
            </a:r>
            <a:r>
              <a:rPr lang="cs-CZ" sz="2400" dirty="0" err="1"/>
              <a:t>HTML</a:t>
            </a:r>
            <a:r>
              <a:rPr lang="cs-CZ" sz="2400" dirty="0"/>
              <a:t> dokument je </a:t>
            </a:r>
            <a:r>
              <a:rPr lang="cs-CZ" sz="2400" i="1" dirty="0"/>
              <a:t>.</a:t>
            </a:r>
            <a:r>
              <a:rPr lang="cs-CZ" sz="2400" i="1" dirty="0" err="1"/>
              <a:t>htm</a:t>
            </a:r>
            <a:endParaRPr lang="cs-CZ" sz="2400" i="1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Názvy </a:t>
            </a:r>
            <a:r>
              <a:rPr lang="cs-CZ" sz="2400" dirty="0"/>
              <a:t>souborů zapisujeme </a:t>
            </a:r>
            <a:r>
              <a:rPr lang="cs-CZ" sz="2400" dirty="0" smtClean="0"/>
              <a:t>malými </a:t>
            </a:r>
            <a:r>
              <a:rPr lang="cs-CZ" sz="2400" dirty="0"/>
              <a:t>písmeny, v názvech souborů nepoužíváme české znaky, mezeru nahradíme podtržítkem</a:t>
            </a:r>
            <a:r>
              <a:rPr lang="cs-CZ" sz="2400" dirty="0" smtClean="0"/>
              <a:t>_.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Příklad :</a:t>
            </a:r>
          </a:p>
          <a:p>
            <a:pPr lvl="1"/>
            <a:r>
              <a:rPr lang="cs-CZ" sz="2400" dirty="0" smtClean="0"/>
              <a:t>	</a:t>
            </a:r>
            <a:r>
              <a:rPr lang="cs-CZ" sz="2400" i="1" dirty="0" err="1" smtClean="0"/>
              <a:t>o_firme.htm</a:t>
            </a:r>
            <a:endParaRPr lang="cs-CZ" sz="2400" i="1" dirty="0"/>
          </a:p>
          <a:p>
            <a:pPr lvl="1"/>
            <a:r>
              <a:rPr lang="cs-CZ" sz="2400" dirty="0" smtClean="0"/>
              <a:t>	</a:t>
            </a:r>
            <a:r>
              <a:rPr lang="cs-CZ" sz="2400" i="1" dirty="0" err="1" smtClean="0"/>
              <a:t>cenik.htm</a:t>
            </a:r>
            <a:endParaRPr lang="cs-CZ" sz="2400" i="1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err="1" smtClean="0"/>
              <a:t>HTML</a:t>
            </a:r>
            <a:r>
              <a:rPr lang="cs-CZ" sz="2400" dirty="0" smtClean="0"/>
              <a:t> </a:t>
            </a:r>
            <a:r>
              <a:rPr lang="cs-CZ" sz="2400" dirty="0"/>
              <a:t>kód budeme do těchto souborů zapisovat v </a:t>
            </a:r>
            <a:r>
              <a:rPr lang="cs-CZ" sz="2400" dirty="0" smtClean="0"/>
              <a:t>textovém </a:t>
            </a:r>
            <a:r>
              <a:rPr lang="cs-CZ" sz="2400" dirty="0"/>
              <a:t>editoru </a:t>
            </a:r>
            <a:r>
              <a:rPr lang="cs-CZ" sz="2400" dirty="0" smtClean="0"/>
              <a:t>Poznámkový blok Windows.</a:t>
            </a:r>
            <a:endParaRPr lang="cs-CZ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Základní soubor našeho </a:t>
            </a:r>
            <a:r>
              <a:rPr lang="cs-CZ" sz="2400" dirty="0" err="1"/>
              <a:t>website</a:t>
            </a:r>
            <a:r>
              <a:rPr lang="cs-CZ" sz="2400" dirty="0"/>
              <a:t> je  soubor </a:t>
            </a:r>
            <a:r>
              <a:rPr lang="cs-CZ" sz="2400" i="1" dirty="0" err="1"/>
              <a:t>index.htm</a:t>
            </a:r>
            <a:endParaRPr lang="cs-CZ" sz="2400" i="1" dirty="0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1"/>
          </p:nvPr>
        </p:nvSpPr>
        <p:spPr>
          <a:xfrm>
            <a:off x="3124200" y="6356349"/>
            <a:ext cx="2924556" cy="368776"/>
          </a:xfrm>
        </p:spPr>
        <p:txBody>
          <a:bodyPr/>
          <a:lstStyle/>
          <a:p>
            <a:r>
              <a:rPr lang="cs-CZ" dirty="0" smtClean="0"/>
              <a:t>OA a </a:t>
            </a:r>
            <a:r>
              <a:rPr lang="cs-CZ" dirty="0" err="1" smtClean="0"/>
              <a:t>JŠ</a:t>
            </a:r>
            <a:r>
              <a:rPr lang="cs-CZ" dirty="0" smtClean="0"/>
              <a:t> Jihlava, </a:t>
            </a:r>
            <a:r>
              <a:rPr lang="cs-CZ" dirty="0" err="1" smtClean="0"/>
              <a:t>VY_32_INOVACE_021.ICT.34</a:t>
            </a:r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416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Tvorba webových stránek - úvod</a:t>
            </a:r>
          </a:p>
        </p:txBody>
      </p:sp>
      <p:sp>
        <p:nvSpPr>
          <p:cNvPr id="4" name="Obdélník 3"/>
          <p:cNvSpPr/>
          <p:nvPr/>
        </p:nvSpPr>
        <p:spPr>
          <a:xfrm>
            <a:off x="827584" y="1556792"/>
            <a:ext cx="76328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Úkol 1/2.</a:t>
            </a:r>
            <a:endParaRPr lang="cs-CZ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Na svém </a:t>
            </a:r>
            <a:r>
              <a:rPr lang="cs-CZ" sz="2400" dirty="0" err="1"/>
              <a:t>home</a:t>
            </a:r>
            <a:r>
              <a:rPr lang="cs-CZ" sz="2400" dirty="0"/>
              <a:t> disku vytvořte novou složku s názvem </a:t>
            </a:r>
            <a:r>
              <a:rPr lang="cs-CZ" sz="2400" i="1" dirty="0" smtClean="0"/>
              <a:t>www</a:t>
            </a:r>
            <a:endParaRPr lang="cs-CZ" sz="2400" i="1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V této složce vytvořte nový textový dokument </a:t>
            </a:r>
            <a:r>
              <a:rPr lang="cs-CZ" sz="2400" i="1" dirty="0" err="1"/>
              <a:t>index.txt</a:t>
            </a:r>
            <a:endParaRPr lang="cs-CZ" sz="2400" i="1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Změňte typ souboru z </a:t>
            </a:r>
            <a:r>
              <a:rPr lang="cs-CZ" sz="2400" i="1" dirty="0"/>
              <a:t>.</a:t>
            </a:r>
            <a:r>
              <a:rPr lang="cs-CZ" sz="2400" i="1" dirty="0" err="1"/>
              <a:t>txt</a:t>
            </a:r>
            <a:r>
              <a:rPr lang="cs-CZ" sz="2400" i="1" dirty="0"/>
              <a:t> </a:t>
            </a:r>
            <a:r>
              <a:rPr lang="cs-CZ" sz="2400" dirty="0"/>
              <a:t>na </a:t>
            </a:r>
            <a:r>
              <a:rPr lang="cs-CZ" sz="2400" i="1" dirty="0"/>
              <a:t>.</a:t>
            </a:r>
            <a:r>
              <a:rPr lang="cs-CZ" sz="2400" i="1" dirty="0" err="1"/>
              <a:t>htm</a:t>
            </a:r>
            <a:endParaRPr lang="cs-CZ" sz="2400" i="1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Soubor otevřete poklepáním. Otevře se v </a:t>
            </a:r>
            <a:r>
              <a:rPr lang="cs-CZ" sz="2400" dirty="0" smtClean="0"/>
              <a:t>internetovém prohlížeči. Upravte velikost okna.</a:t>
            </a:r>
            <a:endParaRPr lang="cs-CZ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Soubor otevřete v programu Poznámkový blok</a:t>
            </a:r>
            <a:r>
              <a:rPr lang="cs-CZ" sz="2400" dirty="0" smtClean="0"/>
              <a:t>. Soubor se otevře pro zápis. </a:t>
            </a:r>
            <a:r>
              <a:rPr lang="cs-CZ" sz="2400" dirty="0"/>
              <a:t>Upravte velikost okna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1"/>
          </p:nvPr>
        </p:nvSpPr>
        <p:spPr>
          <a:xfrm>
            <a:off x="3124200" y="6356349"/>
            <a:ext cx="2924556" cy="368776"/>
          </a:xfrm>
        </p:spPr>
        <p:txBody>
          <a:bodyPr/>
          <a:lstStyle/>
          <a:p>
            <a:r>
              <a:rPr lang="cs-CZ" dirty="0" smtClean="0"/>
              <a:t>OA a </a:t>
            </a:r>
            <a:r>
              <a:rPr lang="cs-CZ" dirty="0" err="1" smtClean="0"/>
              <a:t>JŠ</a:t>
            </a:r>
            <a:r>
              <a:rPr lang="cs-CZ" dirty="0" smtClean="0"/>
              <a:t> Jihlava, </a:t>
            </a:r>
            <a:r>
              <a:rPr lang="cs-CZ" dirty="0" err="1" smtClean="0"/>
              <a:t>VY_32_INOVACE_021.ICT.34</a:t>
            </a:r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5110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Tvorba webových stránek - úvod</a:t>
            </a:r>
          </a:p>
        </p:txBody>
      </p:sp>
      <p:sp>
        <p:nvSpPr>
          <p:cNvPr id="4" name="Obdélník 3"/>
          <p:cNvSpPr/>
          <p:nvPr/>
        </p:nvSpPr>
        <p:spPr>
          <a:xfrm>
            <a:off x="827584" y="1556792"/>
            <a:ext cx="763284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Úkol </a:t>
            </a:r>
            <a:r>
              <a:rPr lang="cs-CZ" sz="2400" dirty="0" smtClean="0"/>
              <a:t>2/2.</a:t>
            </a:r>
            <a:endParaRPr lang="cs-CZ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Do </a:t>
            </a:r>
            <a:r>
              <a:rPr lang="cs-CZ" sz="2400" dirty="0"/>
              <a:t>souboru napište tento </a:t>
            </a:r>
            <a:r>
              <a:rPr lang="cs-CZ" sz="2400" dirty="0" err="1"/>
              <a:t>HTML</a:t>
            </a:r>
            <a:r>
              <a:rPr lang="cs-CZ" sz="2400" dirty="0"/>
              <a:t> </a:t>
            </a:r>
            <a:r>
              <a:rPr lang="cs-CZ" sz="2400" dirty="0" smtClean="0"/>
              <a:t>kód:</a:t>
            </a:r>
            <a:endParaRPr lang="cs-CZ" sz="2400" dirty="0"/>
          </a:p>
          <a:p>
            <a:pPr lvl="1"/>
            <a:r>
              <a:rPr lang="cs-CZ" dirty="0"/>
              <a:t> </a:t>
            </a:r>
            <a:r>
              <a:rPr lang="cs-CZ" dirty="0" smtClean="0"/>
              <a:t>&lt;</a:t>
            </a:r>
            <a:r>
              <a:rPr lang="cs-CZ" dirty="0" err="1"/>
              <a:t>html</a:t>
            </a:r>
            <a:r>
              <a:rPr lang="cs-CZ" dirty="0"/>
              <a:t>&gt;</a:t>
            </a:r>
          </a:p>
          <a:p>
            <a:pPr lvl="1"/>
            <a:r>
              <a:rPr lang="cs-CZ" dirty="0"/>
              <a:t>	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pPr lvl="1"/>
            <a:r>
              <a:rPr lang="cs-CZ" dirty="0" smtClean="0"/>
              <a:t>		&lt;</a:t>
            </a:r>
            <a:r>
              <a:rPr lang="cs-CZ" dirty="0" err="1"/>
              <a:t>title</a:t>
            </a:r>
            <a:r>
              <a:rPr lang="cs-CZ" dirty="0"/>
              <a:t>&gt;www - </a:t>
            </a:r>
            <a:r>
              <a:rPr lang="cs-CZ" dirty="0" smtClean="0"/>
              <a:t>úvod </a:t>
            </a:r>
            <a:r>
              <a:rPr lang="cs-CZ" dirty="0"/>
              <a:t>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pPr lvl="1"/>
            <a:r>
              <a:rPr lang="cs-CZ" dirty="0" smtClean="0"/>
              <a:t>	&lt;/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pPr lvl="1"/>
            <a:r>
              <a:rPr lang="cs-CZ" dirty="0" smtClean="0"/>
              <a:t>	&lt;</a:t>
            </a:r>
            <a:r>
              <a:rPr lang="cs-CZ" dirty="0"/>
              <a:t>body&gt;</a:t>
            </a:r>
          </a:p>
          <a:p>
            <a:pPr lvl="1"/>
            <a:r>
              <a:rPr lang="cs-CZ" dirty="0"/>
              <a:t>		&lt;</a:t>
            </a:r>
            <a:r>
              <a:rPr lang="cs-CZ" dirty="0" smtClean="0"/>
              <a:t>b&gt;Jaroslav Fišer&lt;/b&gt; &lt;br </a:t>
            </a:r>
            <a:r>
              <a:rPr lang="cs-CZ" dirty="0"/>
              <a:t>/&gt;</a:t>
            </a:r>
          </a:p>
          <a:p>
            <a:pPr lvl="1"/>
            <a:r>
              <a:rPr lang="cs-CZ" dirty="0"/>
              <a:t>		</a:t>
            </a:r>
            <a:r>
              <a:rPr lang="cs-CZ" dirty="0" smtClean="0"/>
              <a:t>&lt;</a:t>
            </a:r>
            <a:r>
              <a:rPr lang="cs-CZ" dirty="0"/>
              <a:t>font </a:t>
            </a:r>
            <a:r>
              <a:rPr lang="cs-CZ" dirty="0" err="1" smtClean="0"/>
              <a:t>size</a:t>
            </a:r>
            <a:r>
              <a:rPr lang="cs-CZ" dirty="0" smtClean="0"/>
              <a:t>=</a:t>
            </a:r>
            <a:r>
              <a:rPr lang="cs-CZ" dirty="0"/>
              <a:t>"</a:t>
            </a:r>
            <a:r>
              <a:rPr lang="cs-CZ" dirty="0" smtClean="0"/>
              <a:t>5</a:t>
            </a:r>
            <a:r>
              <a:rPr lang="cs-CZ" dirty="0"/>
              <a:t>"</a:t>
            </a:r>
            <a:r>
              <a:rPr lang="cs-CZ" dirty="0" smtClean="0"/>
              <a:t> </a:t>
            </a:r>
            <a:r>
              <a:rPr lang="cs-CZ" dirty="0" err="1"/>
              <a:t>color</a:t>
            </a:r>
            <a:r>
              <a:rPr lang="cs-CZ" dirty="0"/>
              <a:t>="</a:t>
            </a:r>
            <a:r>
              <a:rPr lang="cs-CZ" dirty="0" err="1"/>
              <a:t>red</a:t>
            </a:r>
            <a:r>
              <a:rPr lang="cs-CZ" dirty="0"/>
              <a:t>"&gt;OA a </a:t>
            </a:r>
            <a:r>
              <a:rPr lang="cs-CZ" dirty="0" err="1"/>
              <a:t>JŠ</a:t>
            </a:r>
            <a:r>
              <a:rPr lang="cs-CZ" dirty="0"/>
              <a:t> Jihlava&lt;/font</a:t>
            </a:r>
            <a:r>
              <a:rPr lang="cs-CZ" dirty="0" smtClean="0"/>
              <a:t>&gt;&lt;br /&gt;</a:t>
            </a:r>
          </a:p>
          <a:p>
            <a:pPr lvl="1"/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dirty="0" err="1" smtClean="0"/>
              <a:t>3A2</a:t>
            </a:r>
            <a:r>
              <a:rPr lang="cs-CZ" dirty="0" smtClean="0"/>
              <a:t>&lt;br </a:t>
            </a:r>
            <a:r>
              <a:rPr lang="cs-CZ" dirty="0"/>
              <a:t>/&gt; </a:t>
            </a:r>
          </a:p>
          <a:p>
            <a:pPr lvl="1"/>
            <a:r>
              <a:rPr lang="cs-CZ" dirty="0" smtClean="0"/>
              <a:t>	&lt;/</a:t>
            </a:r>
            <a:r>
              <a:rPr lang="cs-CZ" dirty="0"/>
              <a:t>body&gt;</a:t>
            </a:r>
          </a:p>
          <a:p>
            <a:pPr lvl="1"/>
            <a:r>
              <a:rPr lang="cs-CZ" dirty="0"/>
              <a:t>&lt;/</a:t>
            </a:r>
            <a:r>
              <a:rPr lang="cs-CZ" dirty="0" err="1"/>
              <a:t>html</a:t>
            </a:r>
            <a:r>
              <a:rPr lang="cs-CZ" dirty="0"/>
              <a:t>&gt;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Soubor uložte.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Soubor otevřete v </a:t>
            </a:r>
            <a:r>
              <a:rPr lang="cs-CZ" sz="2400" dirty="0" smtClean="0"/>
              <a:t>internetovém prohlížeči.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Prozkoumejte </a:t>
            </a:r>
            <a:r>
              <a:rPr lang="cs-CZ" sz="2400" dirty="0" err="1" smtClean="0"/>
              <a:t>HTML</a:t>
            </a:r>
            <a:r>
              <a:rPr lang="cs-CZ" sz="2400" dirty="0" smtClean="0"/>
              <a:t> kód, upravte velikost a barvu textu.</a:t>
            </a:r>
            <a:endParaRPr lang="cs-CZ" sz="2400" dirty="0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1"/>
          </p:nvPr>
        </p:nvSpPr>
        <p:spPr>
          <a:xfrm>
            <a:off x="3124200" y="6356349"/>
            <a:ext cx="2924556" cy="368776"/>
          </a:xfrm>
        </p:spPr>
        <p:txBody>
          <a:bodyPr/>
          <a:lstStyle/>
          <a:p>
            <a:r>
              <a:rPr lang="cs-CZ" dirty="0" smtClean="0"/>
              <a:t>OA a </a:t>
            </a:r>
            <a:r>
              <a:rPr lang="cs-CZ" dirty="0" err="1" smtClean="0"/>
              <a:t>JŠ</a:t>
            </a:r>
            <a:r>
              <a:rPr lang="cs-CZ" dirty="0" smtClean="0"/>
              <a:t> Jihlava, </a:t>
            </a:r>
            <a:r>
              <a:rPr lang="cs-CZ" dirty="0" err="1" smtClean="0"/>
              <a:t>VY_32_INOVACE_021.ICT.34</a:t>
            </a:r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879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Tvorba webových stránek - úvod</a:t>
            </a:r>
          </a:p>
        </p:txBody>
      </p:sp>
      <p:sp>
        <p:nvSpPr>
          <p:cNvPr id="4" name="Obdélník 3"/>
          <p:cNvSpPr/>
          <p:nvPr/>
        </p:nvSpPr>
        <p:spPr>
          <a:xfrm>
            <a:off x="827584" y="1556792"/>
            <a:ext cx="76328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Snímek 1.</a:t>
            </a:r>
          </a:p>
          <a:p>
            <a:endParaRPr lang="cs-CZ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066325"/>
            <a:ext cx="6048872" cy="4234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Zástupný symbol pro zápatí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OA a JŠ Jihlava, VY_32_INOVACE_021.ICT.34</a:t>
            </a:r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013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05189"/>
            <a:ext cx="8397949" cy="3614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Tvorba webových stránek - úvod</a:t>
            </a:r>
          </a:p>
        </p:txBody>
      </p:sp>
      <p:sp>
        <p:nvSpPr>
          <p:cNvPr id="4" name="Obdélník 3"/>
          <p:cNvSpPr/>
          <p:nvPr/>
        </p:nvSpPr>
        <p:spPr>
          <a:xfrm>
            <a:off x="827584" y="1556792"/>
            <a:ext cx="76328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Snímek 2.</a:t>
            </a:r>
          </a:p>
          <a:p>
            <a:endParaRPr lang="cs-CZ" sz="2400" dirty="0"/>
          </a:p>
        </p:txBody>
      </p:sp>
      <p:sp>
        <p:nvSpPr>
          <p:cNvPr id="5" name="Ovál 4"/>
          <p:cNvSpPr/>
          <p:nvPr/>
        </p:nvSpPr>
        <p:spPr>
          <a:xfrm>
            <a:off x="4716016" y="2564904"/>
            <a:ext cx="2088232" cy="432048"/>
          </a:xfrm>
          <a:prstGeom prst="ellipse">
            <a:avLst/>
          </a:prstGeom>
          <a:solidFill>
            <a:srgbClr val="FF0000">
              <a:alpha val="1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251520" y="1916832"/>
            <a:ext cx="1656184" cy="472548"/>
          </a:xfrm>
          <a:prstGeom prst="ellipse">
            <a:avLst/>
          </a:prstGeom>
          <a:solidFill>
            <a:srgbClr val="FF0000">
              <a:alpha val="1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4599587" y="2924944"/>
            <a:ext cx="4009938" cy="603447"/>
          </a:xfrm>
          <a:prstGeom prst="ellipse">
            <a:avLst/>
          </a:prstGeom>
          <a:solidFill>
            <a:srgbClr val="FFFF00">
              <a:alpha val="1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179512" y="3212976"/>
            <a:ext cx="1944216" cy="936104"/>
          </a:xfrm>
          <a:prstGeom prst="ellipse">
            <a:avLst/>
          </a:prstGeom>
          <a:solidFill>
            <a:srgbClr val="FFFF00">
              <a:alpha val="1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3124200" y="6356349"/>
            <a:ext cx="2924556" cy="368776"/>
          </a:xfrm>
        </p:spPr>
        <p:txBody>
          <a:bodyPr/>
          <a:lstStyle/>
          <a:p>
            <a:r>
              <a:rPr lang="cs-CZ" dirty="0" smtClean="0"/>
              <a:t>OA a </a:t>
            </a:r>
            <a:r>
              <a:rPr lang="cs-CZ" dirty="0" err="1" smtClean="0"/>
              <a:t>JŠ</a:t>
            </a:r>
            <a:r>
              <a:rPr lang="cs-CZ" dirty="0" smtClean="0"/>
              <a:t> Jihlava, </a:t>
            </a:r>
            <a:r>
              <a:rPr lang="cs-CZ" dirty="0" err="1" smtClean="0"/>
              <a:t>VY_32_INOVACE_021.ICT.34</a:t>
            </a:r>
            <a:endParaRPr lang="cs-CZ" dirty="0"/>
          </a:p>
        </p:txBody>
      </p:sp>
      <p:sp>
        <p:nvSpPr>
          <p:cNvPr id="19" name="Zástupný symbol pro číslo snímku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612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Tvorba webových stránek - úvod</a:t>
            </a:r>
          </a:p>
        </p:txBody>
      </p:sp>
      <p:sp>
        <p:nvSpPr>
          <p:cNvPr id="4" name="Obdélník 3"/>
          <p:cNvSpPr/>
          <p:nvPr/>
        </p:nvSpPr>
        <p:spPr>
          <a:xfrm>
            <a:off x="844419" y="2132856"/>
            <a:ext cx="7632848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cs-CZ" sz="3200" dirty="0" smtClean="0"/>
              <a:t>Doporučené odkazy:</a:t>
            </a:r>
          </a:p>
          <a:p>
            <a:pPr algn="ctr">
              <a:spcBef>
                <a:spcPts val="600"/>
              </a:spcBef>
            </a:pPr>
            <a:r>
              <a:rPr lang="cs-CZ" sz="3200" dirty="0">
                <a:hlinkClick r:id="rId2"/>
              </a:rPr>
              <a:t>http://</a:t>
            </a:r>
            <a:r>
              <a:rPr lang="cs-CZ" sz="3200" dirty="0" err="1">
                <a:hlinkClick r:id="rId2"/>
              </a:rPr>
              <a:t>www.jakpsatweb.cz</a:t>
            </a:r>
            <a:endParaRPr lang="cs-CZ" sz="3200" dirty="0"/>
          </a:p>
          <a:p>
            <a:pPr algn="ctr">
              <a:spcBef>
                <a:spcPts val="600"/>
              </a:spcBef>
            </a:pPr>
            <a:endParaRPr lang="cs-CZ" sz="3200" dirty="0" smtClean="0"/>
          </a:p>
          <a:p>
            <a:pPr algn="ctr">
              <a:spcBef>
                <a:spcPts val="600"/>
              </a:spcBef>
            </a:pPr>
            <a:r>
              <a:rPr lang="cs-CZ" sz="3200" dirty="0" smtClean="0"/>
              <a:t>Použité zdroje:</a:t>
            </a:r>
          </a:p>
          <a:p>
            <a:pPr algn="ctr">
              <a:spcBef>
                <a:spcPts val="600"/>
              </a:spcBef>
            </a:pPr>
            <a:r>
              <a:rPr lang="cs-CZ" sz="2800" dirty="0" smtClean="0"/>
              <a:t>Veškerý obsah včetně obrázků je dílem </a:t>
            </a:r>
            <a:r>
              <a:rPr lang="cs-CZ" sz="2800" dirty="0"/>
              <a:t>autora. </a:t>
            </a:r>
            <a:endParaRPr lang="cs-CZ" sz="2800" dirty="0" smtClean="0"/>
          </a:p>
          <a:p>
            <a:pPr algn="ctr"/>
            <a:endParaRPr lang="cs-CZ" sz="2800" dirty="0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1"/>
          </p:nvPr>
        </p:nvSpPr>
        <p:spPr>
          <a:xfrm>
            <a:off x="3124200" y="6356349"/>
            <a:ext cx="2924556" cy="368776"/>
          </a:xfrm>
        </p:spPr>
        <p:txBody>
          <a:bodyPr/>
          <a:lstStyle/>
          <a:p>
            <a:r>
              <a:rPr lang="cs-CZ" dirty="0" smtClean="0"/>
              <a:t>OA a </a:t>
            </a:r>
            <a:r>
              <a:rPr lang="cs-CZ" dirty="0" err="1" smtClean="0"/>
              <a:t>JŠ</a:t>
            </a:r>
            <a:r>
              <a:rPr lang="cs-CZ" dirty="0" smtClean="0"/>
              <a:t> Jihlava, </a:t>
            </a:r>
            <a:r>
              <a:rPr lang="cs-CZ" dirty="0" err="1" smtClean="0"/>
              <a:t>VY_32_INOVACE_021.ICT.34</a:t>
            </a:r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E9A01-A3AF-431D-8598-4A9DDF73672E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0276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241</TotalTime>
  <Words>254</Words>
  <Application>Microsoft Office PowerPoint</Application>
  <PresentationFormat>Předvádění na obrazovce (4:3)</PresentationFormat>
  <Paragraphs>107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sady Office</vt:lpstr>
      <vt:lpstr>Motiv systému Office</vt:lpstr>
      <vt:lpstr>Prezentace aplikace PowerPoint</vt:lpstr>
      <vt:lpstr>Prezentace aplikace PowerPoint</vt:lpstr>
      <vt:lpstr>Tvorba webových stránek - úvod</vt:lpstr>
      <vt:lpstr>Tvorba webových stránek - úvod</vt:lpstr>
      <vt:lpstr>Tvorba webových stránek - úvod</vt:lpstr>
      <vt:lpstr>Tvorba webových stránek - úvod</vt:lpstr>
      <vt:lpstr>Tvorba webových stránek - úvod</vt:lpstr>
      <vt:lpstr>Tvorba webových stránek - úvod</vt:lpstr>
      <vt:lpstr>Tvorba webových stránek - úvod</vt:lpstr>
      <vt:lpstr>Tvorba webových stránek - úvod</vt:lpstr>
      <vt:lpstr>Tvorba webových stránek - úvod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ZFaltusM</dc:creator>
  <cp:lastModifiedBy>Fiser</cp:lastModifiedBy>
  <cp:revision>61</cp:revision>
  <dcterms:created xsi:type="dcterms:W3CDTF">2012-10-03T08:25:35Z</dcterms:created>
  <dcterms:modified xsi:type="dcterms:W3CDTF">2012-11-28T07:44:04Z</dcterms:modified>
</cp:coreProperties>
</file>