
<file path=[Content_Types].xml><?xml version="1.0" encoding="utf-8"?>
<Types xmlns="http://schemas.openxmlformats.org/package/2006/content-types">
  <Default Extension="wmf" ContentType="image/x-wmf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8" r:id="rId3"/>
    <p:sldId id="257" r:id="rId4"/>
    <p:sldId id="258" r:id="rId5"/>
    <p:sldId id="259" r:id="rId6"/>
    <p:sldId id="262" r:id="rId7"/>
    <p:sldId id="261" r:id="rId8"/>
    <p:sldId id="263" r:id="rId9"/>
    <p:sldId id="264" r:id="rId10"/>
    <p:sldId id="265" r:id="rId11"/>
    <p:sldId id="266" r:id="rId12"/>
    <p:sldId id="267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471" autoAdjust="0"/>
    <p:restoredTop sz="94705" autoAdjust="0"/>
  </p:normalViewPr>
  <p:slideViewPr>
    <p:cSldViewPr>
      <p:cViewPr>
        <p:scale>
          <a:sx n="77" d="100"/>
          <a:sy n="77" d="100"/>
        </p:scale>
        <p:origin x="-1140" y="-4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3936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429064" y="3337560"/>
            <a:ext cx="6480048" cy="2301240"/>
          </a:xfrm>
        </p:spPr>
        <p:txBody>
          <a:bodyPr rIns="45720" anchor="t"/>
          <a:lstStyle>
            <a:lvl1pPr algn="r">
              <a:defRPr lang="en-US" b="1" cap="all" baseline="0" dirty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433050" y="1544812"/>
            <a:ext cx="6480048" cy="1752600"/>
          </a:xfrm>
        </p:spPr>
        <p:txBody>
          <a:bodyPr tIns="0" rIns="45720" bIns="0" anchor="b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9D7BC1-C199-48BD-B847-DED80556168B}" type="datetimeFigureOut">
              <a:rPr lang="cs-CZ" smtClean="0"/>
              <a:t>28.11.2012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56E28C-EA7D-443E-8B04-8B147C2538C0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9D7BC1-C199-48BD-B847-DED80556168B}" type="datetimeFigureOut">
              <a:rPr lang="cs-CZ" smtClean="0"/>
              <a:t>28.11.2012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56E28C-EA7D-443E-8B04-8B147C2538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Volný tvar 8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3583837"/>
            <a:ext cx="6629400" cy="1826363"/>
          </a:xfrm>
        </p:spPr>
        <p:txBody>
          <a:bodyPr tIns="0" bIns="0" anchor="t"/>
          <a:lstStyle>
            <a:lvl1pPr algn="l">
              <a:buNone/>
              <a:defRPr sz="4200" b="1" cap="none" baseline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85800" y="2485800"/>
            <a:ext cx="6629400" cy="1066688"/>
          </a:xfrm>
        </p:spPr>
        <p:txBody>
          <a:bodyPr lIns="45720" tIns="0" rIns="45720" bIns="0" anchor="b"/>
          <a:lstStyle>
            <a:lvl1pPr marL="0" indent="0" algn="l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9D7BC1-C199-48BD-B847-DED80556168B}" type="datetimeFigureOut">
              <a:rPr lang="cs-CZ" smtClean="0"/>
              <a:t>28.11.2012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56E28C-EA7D-443E-8B04-8B147C2538C0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26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9D7BC1-C199-48BD-B847-DED80556168B}" type="datetimeFigureOut">
              <a:rPr lang="cs-CZ" smtClean="0"/>
              <a:t>28.11.2012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56E28C-EA7D-443E-8B04-8B147C2538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486400"/>
            <a:ext cx="4040188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5486400"/>
            <a:ext cx="4041775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516912"/>
            <a:ext cx="4040188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516912"/>
            <a:ext cx="4041775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9D7BC1-C199-48BD-B847-DED80556168B}" type="datetimeFigureOut">
              <a:rPr lang="cs-CZ" smtClean="0"/>
              <a:t>28.11.2012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56E28C-EA7D-443E-8B04-8B147C2538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320"/>
            <a:ext cx="7470648" cy="1143000"/>
          </a:xfrm>
        </p:spPr>
        <p:txBody>
          <a:bodyPr anchor="ctr"/>
          <a:lstStyle>
            <a:lvl1pPr algn="l">
              <a:defRPr sz="460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9D7BC1-C199-48BD-B847-DED80556168B}" type="datetimeFigureOut">
              <a:rPr lang="cs-CZ" smtClean="0"/>
              <a:t>28.11.2012</a:t>
            </a:fld>
            <a:endParaRPr lang="cs-CZ"/>
          </a:p>
        </p:txBody>
      </p:sp>
      <p:sp>
        <p:nvSpPr>
          <p:cNvPr id="8" name="Zástupný symbol pro číslo snímku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A56E28C-EA7D-443E-8B04-8B147C2538C0}" type="slidenum">
              <a:rPr lang="cs-CZ" smtClean="0"/>
              <a:t>‹#›</a:t>
            </a:fld>
            <a:endParaRPr lang="cs-CZ"/>
          </a:p>
        </p:txBody>
      </p:sp>
      <p:sp>
        <p:nvSpPr>
          <p:cNvPr id="9" name="Zástupný symbol pro zápatí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9D7BC1-C199-48BD-B847-DED80556168B}" type="datetimeFigureOut">
              <a:rPr lang="cs-CZ" smtClean="0"/>
              <a:t>28.11.2012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56E28C-EA7D-443E-8B04-8B147C2538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185528"/>
            <a:ext cx="3200400" cy="730250"/>
          </a:xfrm>
        </p:spPr>
        <p:txBody>
          <a:bodyPr tIns="0" bIns="0" anchor="t"/>
          <a:lstStyle>
            <a:lvl1pPr algn="l">
              <a:buNone/>
              <a:defRPr sz="1800" b="1">
                <a:solidFill>
                  <a:schemeClr val="accent1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214424"/>
            <a:ext cx="2743200" cy="914400"/>
          </a:xfrm>
        </p:spPr>
        <p:txBody>
          <a:bodyPr lIns="45720" tIns="0" rIns="45720" bIns="0" anchor="b"/>
          <a:lstStyle>
            <a:lvl1pPr marL="0" indent="0" algn="l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7086600" cy="381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9D7BC1-C199-48BD-B847-DED80556168B}" type="datetimeFigureOut">
              <a:rPr lang="cs-CZ" smtClean="0"/>
              <a:t>28.11.2012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156448" y="6422064"/>
            <a:ext cx="762000" cy="365125"/>
          </a:xfrm>
        </p:spPr>
        <p:txBody>
          <a:bodyPr/>
          <a:lstStyle/>
          <a:p>
            <a:fld id="{AA56E28C-EA7D-443E-8B04-8B147C2538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556732" y="1705709"/>
            <a:ext cx="3053868" cy="1253808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065628" y="1019907"/>
            <a:ext cx="4114800" cy="4114800"/>
          </a:xfrm>
          <a:prstGeom prst="ellipse">
            <a:avLst/>
          </a:prstGeom>
          <a:solidFill>
            <a:schemeClr val="bg2">
              <a:shade val="50000"/>
            </a:schemeClr>
          </a:solidFill>
          <a:ln w="50800" cap="flat">
            <a:solidFill>
              <a:schemeClr val="bg2"/>
            </a:solidFill>
            <a:miter lim="800000"/>
          </a:ln>
          <a:effectLst>
            <a:outerShdw blurRad="152000" dist="345000" dir="5400000" sx="-80000" sy="-18000" rotWithShape="0">
              <a:srgbClr val="000000">
                <a:alpha val="25000"/>
              </a:srgbClr>
            </a:outerShdw>
          </a:effectLst>
          <a:scene3d>
            <a:camera prst="orthographicFront"/>
            <a:lightRig rig="contrasting" dir="t">
              <a:rot lat="0" lon="0" rev="2400000"/>
            </a:lightRig>
          </a:scene3d>
          <a:sp3d contourW="7620">
            <a:bevelT w="63500" h="63500"/>
            <a:contourClr>
              <a:schemeClr val="bg2">
                <a:shade val="50000"/>
              </a:schemeClr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5556734" y="2998765"/>
            <a:ext cx="3053866" cy="2663482"/>
          </a:xfrm>
        </p:spPr>
        <p:txBody>
          <a:bodyPr lIns="45720" rIns="45720"/>
          <a:lstStyle>
            <a:lvl1pPr marL="0" indent="0">
              <a:buFontTx/>
              <a:buNone/>
              <a:defRPr sz="12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457200" y="6422064"/>
            <a:ext cx="2133600" cy="365125"/>
          </a:xfrm>
        </p:spPr>
        <p:txBody>
          <a:bodyPr/>
          <a:lstStyle/>
          <a:p>
            <a:fld id="{C79D7BC1-C199-48BD-B847-DED80556168B}" type="datetimeFigureOut">
              <a:rPr lang="cs-CZ" smtClean="0"/>
              <a:t>28.11.2012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56E28C-EA7D-443E-8B04-8B147C2538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9D7BC1-C199-48BD-B847-DED80556168B}" type="datetimeFigureOut">
              <a:rPr lang="cs-CZ" smtClean="0"/>
              <a:t>28.11.2012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56E28C-EA7D-443E-8B04-8B147C2538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9D7BC1-C199-48BD-B847-DED80556168B}" type="datetimeFigureOut">
              <a:rPr lang="cs-CZ" smtClean="0"/>
              <a:t>28.11.2012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56E28C-EA7D-443E-8B04-8B147C2538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Volný tvar 11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Volný tvar 15"/>
          <p:cNvSpPr>
            <a:spLocks/>
          </p:cNvSpPr>
          <p:nvPr/>
        </p:nvSpPr>
        <p:spPr bwMode="auto">
          <a:xfrm>
            <a:off x="7315200" y="0"/>
            <a:ext cx="1828800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2082" y="1734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457200" y="6422064"/>
            <a:ext cx="2133600" cy="365125"/>
          </a:xfrm>
          <a:prstGeom prst="rect">
            <a:avLst/>
          </a:prstGeom>
        </p:spPr>
        <p:txBody>
          <a:bodyPr vert="horz" bIns="0" anchor="b"/>
          <a:lstStyle>
            <a:lvl1pPr algn="l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C79D7BC1-C199-48BD-B847-DED80556168B}" type="datetimeFigureOut">
              <a:rPr lang="cs-CZ" smtClean="0"/>
              <a:t>28.11.2012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3124200" y="6422064"/>
            <a:ext cx="2895600" cy="365125"/>
          </a:xfrm>
          <a:prstGeom prst="rect">
            <a:avLst/>
          </a:prstGeom>
        </p:spPr>
        <p:txBody>
          <a:bodyPr vert="horz" lIns="0" rIns="0" bIns="0" anchor="b"/>
          <a:lstStyle>
            <a:lvl1pPr algn="ct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8153400" y="6422064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AA56E28C-EA7D-443E-8B04-8B147C2538C0}" type="slidenum">
              <a:rPr lang="cs-CZ" smtClean="0"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xStyles>
    <p:titleStyle>
      <a:lvl1pPr algn="l" rtl="0" eaLnBrk="1" latinLnBrk="0" hangingPunct="1">
        <a:spcBef>
          <a:spcPct val="0"/>
        </a:spcBef>
        <a:buNone/>
        <a:defRPr kumimoji="0"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20624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22376" indent="-274320" algn="l" rtl="0" eaLnBrk="1" latinLnBrk="0" hangingPunct="1">
        <a:spcBef>
          <a:spcPct val="20000"/>
        </a:spcBef>
        <a:buClr>
          <a:schemeClr val="accent1"/>
        </a:buClr>
        <a:buSzPct val="90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56032" algn="l" rtl="0" eaLnBrk="1" latinLnBrk="0" hangingPunct="1">
        <a:spcBef>
          <a:spcPct val="20000"/>
        </a:spcBef>
        <a:buClr>
          <a:schemeClr val="accent2"/>
        </a:buClr>
        <a:buSzPct val="85000"/>
        <a:buFont typeface="Arial"/>
        <a:buChar char="○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37744" algn="l" rtl="0" eaLnBrk="1" latinLnBrk="0" hangingPunct="1">
        <a:spcBef>
          <a:spcPct val="20000"/>
        </a:spcBef>
        <a:buClr>
          <a:schemeClr val="accent3"/>
        </a:buClr>
        <a:buSzPct val="9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90472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Arial"/>
        <a:buChar char="-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0784" indent="-182880" algn="l" rtl="0" eaLnBrk="1" latinLnBrk="0" hangingPunct="1">
        <a:spcBef>
          <a:spcPct val="20000"/>
        </a:spcBef>
        <a:buClr>
          <a:schemeClr val="accent5"/>
        </a:buClr>
        <a:buFont typeface="Arial"/>
        <a:buChar char="-"/>
        <a:defRPr kumimoji="0" sz="20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Arial"/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39696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▪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31720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wm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sz="4000" dirty="0" smtClean="0"/>
              <a:t>Vyjmenovaná slova po b </a:t>
            </a:r>
            <a:endParaRPr lang="cs-CZ" sz="40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 </a:t>
            </a:r>
            <a:endParaRPr lang="cs-CZ" dirty="0"/>
          </a:p>
        </p:txBody>
      </p:sp>
      <p:pic>
        <p:nvPicPr>
          <p:cNvPr id="3074" name="Picture 2" descr="C:\Program Files\Microsoft Office\MEDIA\CAGCAT10\j0305493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332656"/>
            <a:ext cx="3281520" cy="2543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013192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55650" y="274638"/>
            <a:ext cx="7489825" cy="11430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4" name="Rectangle 3"/>
          <p:cNvSpPr txBox="1">
            <a:spLocks noChangeArrowheads="1"/>
          </p:cNvSpPr>
          <p:nvPr/>
        </p:nvSpPr>
        <p:spPr>
          <a:xfrm>
            <a:off x="395288" y="1484313"/>
            <a:ext cx="8229600" cy="4568825"/>
          </a:xfrm>
          <a:prstGeom prst="rect">
            <a:avLst/>
          </a:prstGeom>
        </p:spPr>
        <p:txBody>
          <a:bodyPr vert="horz">
            <a:normAutofit/>
          </a:bodyPr>
          <a:lstStyle>
            <a:lvl1pPr marL="420624" indent="-384048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"/>
              <a:defRPr kumimoji="0" sz="3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2376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90000"/>
              <a:buFont typeface="Wingdings 2"/>
              <a:buChar char="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05840" indent="-256032" algn="l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Arial"/>
              <a:buChar char="○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80160" indent="-237744" algn="l" rtl="0" eaLnBrk="1" latinLnBrk="0" hangingPunct="1">
              <a:spcBef>
                <a:spcPct val="20000"/>
              </a:spcBef>
              <a:buClr>
                <a:schemeClr val="accent3"/>
              </a:buClr>
              <a:buSzPct val="90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90472" indent="-182880" algn="l" rtl="0" eaLnBrk="1" latinLnBrk="0" hangingPunct="1">
              <a:spcBef>
                <a:spcPct val="20000"/>
              </a:spcBef>
              <a:buClr>
                <a:schemeClr val="accent4"/>
              </a:buClr>
              <a:buSzPct val="100000"/>
              <a:buFont typeface="Arial"/>
              <a:buChar char="-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00784" indent="-182880" algn="l" rtl="0" eaLnBrk="1" latinLnBrk="0" hangingPunct="1">
              <a:spcBef>
                <a:spcPct val="20000"/>
              </a:spcBef>
              <a:buClr>
                <a:schemeClr val="accent5"/>
              </a:buClr>
              <a:buFont typeface="Arial"/>
              <a:buChar char="-"/>
              <a:defRPr kumimoji="0" sz="20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rtl="0" eaLnBrk="1" latinLnBrk="0" hangingPunct="1">
              <a:spcBef>
                <a:spcPct val="20000"/>
              </a:spcBef>
              <a:buClr>
                <a:schemeClr val="accent6"/>
              </a:buClr>
              <a:buSzPct val="100000"/>
              <a:buFont typeface="Arial"/>
              <a:buChar char="•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39696" indent="-182880" algn="l" rtl="0" eaLnBrk="1" latinLnBrk="0" hangingPunct="1">
              <a:spcBef>
                <a:spcPct val="20000"/>
              </a:spcBef>
              <a:buClr>
                <a:schemeClr val="accent6"/>
              </a:buClr>
              <a:buFont typeface="Arial"/>
              <a:buChar char="▪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331720" indent="-182880" algn="l" rtl="0" eaLnBrk="1" latinLnBrk="0" hangingPunct="1">
              <a:spcBef>
                <a:spcPct val="20000"/>
              </a:spcBef>
              <a:buClr>
                <a:schemeClr val="accent6"/>
              </a:buClr>
              <a:buFont typeface="Arial"/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90000"/>
              </a:lnSpc>
              <a:buFontTx/>
              <a:buNone/>
              <a:tabLst>
                <a:tab pos="2332038" algn="l"/>
              </a:tabLst>
            </a:pPr>
            <a:endParaRPr lang="cs-CZ" sz="2000" dirty="0" smtClean="0"/>
          </a:p>
          <a:p>
            <a:pPr>
              <a:lnSpc>
                <a:spcPct val="90000"/>
              </a:lnSpc>
              <a:buFontTx/>
              <a:buNone/>
              <a:tabLst>
                <a:tab pos="2332038" algn="l"/>
              </a:tabLst>
            </a:pPr>
            <a:r>
              <a:rPr lang="cs-CZ" sz="1800" dirty="0" smtClean="0">
                <a:solidFill>
                  <a:schemeClr val="tx2"/>
                </a:solidFill>
              </a:rPr>
              <a:t>Název školy:</a:t>
            </a:r>
            <a:r>
              <a:rPr lang="cs-CZ" sz="2000" dirty="0" smtClean="0">
                <a:solidFill>
                  <a:schemeClr val="tx2"/>
                </a:solidFill>
              </a:rPr>
              <a:t>	</a:t>
            </a:r>
            <a:r>
              <a:rPr lang="cs-CZ" sz="1600" dirty="0" smtClean="0">
                <a:solidFill>
                  <a:schemeClr val="tx2"/>
                </a:solidFill>
              </a:rPr>
              <a:t>Základní škola Městec Králové</a:t>
            </a:r>
          </a:p>
          <a:p>
            <a:pPr>
              <a:lnSpc>
                <a:spcPct val="90000"/>
              </a:lnSpc>
              <a:buFontTx/>
              <a:buNone/>
              <a:tabLst>
                <a:tab pos="2332038" algn="l"/>
              </a:tabLst>
            </a:pPr>
            <a:endParaRPr lang="cs-CZ" sz="1600" dirty="0" smtClean="0">
              <a:solidFill>
                <a:schemeClr val="tx2"/>
              </a:solidFill>
            </a:endParaRPr>
          </a:p>
          <a:p>
            <a:pPr>
              <a:lnSpc>
                <a:spcPct val="90000"/>
              </a:lnSpc>
              <a:buFontTx/>
              <a:buNone/>
              <a:tabLst>
                <a:tab pos="2332038" algn="l"/>
              </a:tabLst>
            </a:pPr>
            <a:r>
              <a:rPr lang="cs-CZ" sz="1800" dirty="0" smtClean="0">
                <a:solidFill>
                  <a:schemeClr val="tx2"/>
                </a:solidFill>
              </a:rPr>
              <a:t>Autor:</a:t>
            </a:r>
            <a:r>
              <a:rPr lang="cs-CZ" sz="2000" dirty="0" smtClean="0">
                <a:solidFill>
                  <a:schemeClr val="tx2"/>
                </a:solidFill>
              </a:rPr>
              <a:t>	</a:t>
            </a:r>
            <a:r>
              <a:rPr lang="cs-CZ" sz="1600" dirty="0" smtClean="0">
                <a:solidFill>
                  <a:schemeClr val="tx2"/>
                </a:solidFill>
              </a:rPr>
              <a:t>Mgr. Iveta Ortová</a:t>
            </a:r>
          </a:p>
          <a:p>
            <a:pPr>
              <a:lnSpc>
                <a:spcPct val="90000"/>
              </a:lnSpc>
              <a:buFontTx/>
              <a:buNone/>
              <a:tabLst>
                <a:tab pos="2332038" algn="l"/>
              </a:tabLst>
            </a:pPr>
            <a:endParaRPr lang="cs-CZ" sz="1600" dirty="0" smtClean="0">
              <a:solidFill>
                <a:schemeClr val="tx2"/>
              </a:solidFill>
            </a:endParaRPr>
          </a:p>
          <a:p>
            <a:pPr>
              <a:lnSpc>
                <a:spcPct val="90000"/>
              </a:lnSpc>
              <a:buFontTx/>
              <a:buNone/>
              <a:tabLst>
                <a:tab pos="2332038" algn="l"/>
              </a:tabLst>
            </a:pPr>
            <a:r>
              <a:rPr lang="cs-CZ" sz="1800" dirty="0" smtClean="0">
                <a:solidFill>
                  <a:schemeClr val="tx2"/>
                </a:solidFill>
              </a:rPr>
              <a:t>Název:</a:t>
            </a:r>
            <a:r>
              <a:rPr lang="cs-CZ" sz="2000" dirty="0" smtClean="0">
                <a:solidFill>
                  <a:schemeClr val="tx2"/>
                </a:solidFill>
              </a:rPr>
              <a:t>	</a:t>
            </a:r>
            <a:r>
              <a:rPr lang="cs-CZ" sz="1600" dirty="0" smtClean="0">
                <a:solidFill>
                  <a:schemeClr val="tx2"/>
                </a:solidFill>
              </a:rPr>
              <a:t>VY_32_INOVACE_01_CJ4_Vyjmenovaná slova </a:t>
            </a:r>
          </a:p>
          <a:p>
            <a:pPr>
              <a:lnSpc>
                <a:spcPct val="90000"/>
              </a:lnSpc>
              <a:buFontTx/>
              <a:buNone/>
              <a:tabLst>
                <a:tab pos="2332038" algn="l"/>
              </a:tabLst>
            </a:pPr>
            <a:endParaRPr lang="cs-CZ" sz="1600" dirty="0" smtClean="0">
              <a:solidFill>
                <a:schemeClr val="tx2"/>
              </a:solidFill>
            </a:endParaRPr>
          </a:p>
          <a:p>
            <a:pPr>
              <a:lnSpc>
                <a:spcPct val="90000"/>
              </a:lnSpc>
              <a:buFontTx/>
              <a:buNone/>
              <a:tabLst>
                <a:tab pos="2332038" algn="l"/>
              </a:tabLst>
            </a:pPr>
            <a:r>
              <a:rPr lang="cs-CZ" sz="1800" dirty="0" smtClean="0">
                <a:solidFill>
                  <a:schemeClr val="tx2"/>
                </a:solidFill>
              </a:rPr>
              <a:t>Číslo projektu:</a:t>
            </a:r>
            <a:r>
              <a:rPr lang="cs-CZ" sz="2000" dirty="0" smtClean="0">
                <a:solidFill>
                  <a:schemeClr val="tx2"/>
                </a:solidFill>
              </a:rPr>
              <a:t>	</a:t>
            </a:r>
            <a:r>
              <a:rPr lang="cs-CZ" sz="1600" dirty="0" smtClean="0">
                <a:solidFill>
                  <a:schemeClr val="tx2"/>
                </a:solidFill>
              </a:rPr>
              <a:t>CZ.1.07/1.4.00/21.2313</a:t>
            </a:r>
          </a:p>
          <a:p>
            <a:pPr>
              <a:lnSpc>
                <a:spcPct val="90000"/>
              </a:lnSpc>
              <a:buFontTx/>
              <a:buNone/>
              <a:tabLst>
                <a:tab pos="2332038" algn="l"/>
              </a:tabLst>
            </a:pPr>
            <a:endParaRPr lang="cs-CZ" sz="1600" dirty="0" smtClean="0">
              <a:solidFill>
                <a:schemeClr val="tx2"/>
              </a:solidFill>
            </a:endParaRPr>
          </a:p>
          <a:p>
            <a:pPr>
              <a:lnSpc>
                <a:spcPct val="90000"/>
              </a:lnSpc>
              <a:buFontTx/>
              <a:buNone/>
              <a:tabLst>
                <a:tab pos="2332038" algn="l"/>
              </a:tabLst>
            </a:pPr>
            <a:r>
              <a:rPr lang="cs-CZ" sz="1800" dirty="0" smtClean="0">
                <a:solidFill>
                  <a:schemeClr val="tx2"/>
                </a:solidFill>
              </a:rPr>
              <a:t>Téma:	</a:t>
            </a:r>
            <a:r>
              <a:rPr lang="cs-CZ" sz="1600" dirty="0" smtClean="0">
                <a:solidFill>
                  <a:schemeClr val="tx2"/>
                </a:solidFill>
              </a:rPr>
              <a:t>Vyjmenovaná slova po B</a:t>
            </a:r>
          </a:p>
          <a:p>
            <a:pPr>
              <a:lnSpc>
                <a:spcPct val="90000"/>
              </a:lnSpc>
              <a:buFontTx/>
              <a:buNone/>
              <a:tabLst>
                <a:tab pos="2332038" algn="l"/>
              </a:tabLst>
            </a:pPr>
            <a:endParaRPr lang="cs-CZ" sz="1600" dirty="0" smtClean="0">
              <a:solidFill>
                <a:schemeClr val="tx2"/>
              </a:solidFill>
            </a:endParaRPr>
          </a:p>
          <a:p>
            <a:pPr>
              <a:lnSpc>
                <a:spcPct val="90000"/>
              </a:lnSpc>
              <a:buFontTx/>
              <a:buNone/>
              <a:tabLst>
                <a:tab pos="2332038" algn="l"/>
              </a:tabLst>
            </a:pPr>
            <a:r>
              <a:rPr lang="cs-CZ" sz="1800" dirty="0" smtClean="0">
                <a:solidFill>
                  <a:schemeClr val="tx2"/>
                </a:solidFill>
              </a:rPr>
              <a:t>Anotace:	Prezentace slouží k výkladu vyjmenovaných</a:t>
            </a:r>
          </a:p>
          <a:p>
            <a:pPr>
              <a:lnSpc>
                <a:spcPct val="90000"/>
              </a:lnSpc>
              <a:buFontTx/>
              <a:buNone/>
              <a:tabLst>
                <a:tab pos="2332038" algn="l"/>
              </a:tabLst>
            </a:pPr>
            <a:r>
              <a:rPr lang="cs-CZ" sz="1800" dirty="0">
                <a:solidFill>
                  <a:schemeClr val="tx2"/>
                </a:solidFill>
              </a:rPr>
              <a:t> </a:t>
            </a:r>
            <a:r>
              <a:rPr lang="cs-CZ" sz="1800" dirty="0" smtClean="0">
                <a:solidFill>
                  <a:schemeClr val="tx2"/>
                </a:solidFill>
              </a:rPr>
              <a:t>                                   slov po B. Obsahuje část teoretickou vhodnou k výkladu</a:t>
            </a:r>
          </a:p>
          <a:p>
            <a:pPr>
              <a:lnSpc>
                <a:spcPct val="90000"/>
              </a:lnSpc>
              <a:buFontTx/>
              <a:buNone/>
              <a:tabLst>
                <a:tab pos="2332038" algn="l"/>
              </a:tabLst>
            </a:pPr>
            <a:r>
              <a:rPr lang="cs-CZ" sz="1800" dirty="0">
                <a:solidFill>
                  <a:schemeClr val="tx2"/>
                </a:solidFill>
              </a:rPr>
              <a:t> </a:t>
            </a:r>
            <a:r>
              <a:rPr lang="cs-CZ" sz="1800" dirty="0" smtClean="0">
                <a:solidFill>
                  <a:schemeClr val="tx2"/>
                </a:solidFill>
              </a:rPr>
              <a:t>                                   i část určenou k procvičování.                                            </a:t>
            </a:r>
          </a:p>
          <a:p>
            <a:pPr>
              <a:lnSpc>
                <a:spcPct val="90000"/>
              </a:lnSpc>
              <a:buFontTx/>
              <a:buNone/>
              <a:tabLst>
                <a:tab pos="2332038" algn="l"/>
              </a:tabLst>
            </a:pPr>
            <a:r>
              <a:rPr lang="cs-CZ" sz="1800" dirty="0">
                <a:solidFill>
                  <a:schemeClr val="tx2"/>
                </a:solidFill>
              </a:rPr>
              <a:t> </a:t>
            </a:r>
            <a:r>
              <a:rPr lang="cs-CZ" sz="1800" dirty="0" smtClean="0">
                <a:solidFill>
                  <a:schemeClr val="tx2"/>
                </a:solidFill>
              </a:rPr>
              <a:t>                                   </a:t>
            </a:r>
            <a:endParaRPr lang="cs-CZ" sz="2000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53858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Vyjmenovaná slova po b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6576" indent="0">
              <a:buNone/>
            </a:pPr>
            <a:r>
              <a:rPr lang="cs-CZ" dirty="0"/>
              <a:t>b</a:t>
            </a:r>
            <a:r>
              <a:rPr lang="cs-CZ" dirty="0" smtClean="0"/>
              <a:t>ýt, bydlet/bydlit, obyvatel, </a:t>
            </a:r>
          </a:p>
          <a:p>
            <a:pPr marL="36576" indent="0">
              <a:buNone/>
            </a:pPr>
            <a:r>
              <a:rPr lang="cs-CZ" dirty="0" smtClean="0"/>
              <a:t>byt, příbytek, nábytek, dobytek, </a:t>
            </a:r>
          </a:p>
          <a:p>
            <a:pPr marL="36576" indent="0">
              <a:buNone/>
            </a:pPr>
            <a:r>
              <a:rPr lang="cs-CZ" dirty="0" smtClean="0"/>
              <a:t>obyčej, bystrý, bylina, kobyla, </a:t>
            </a:r>
          </a:p>
          <a:p>
            <a:pPr marL="36576" indent="0">
              <a:buNone/>
            </a:pPr>
            <a:r>
              <a:rPr lang="cs-CZ" dirty="0" smtClean="0"/>
              <a:t>býk, Přibyslav </a:t>
            </a:r>
          </a:p>
          <a:p>
            <a:pPr marL="36576" indent="0">
              <a:buNone/>
            </a:pPr>
            <a:endParaRPr lang="cs-CZ" dirty="0"/>
          </a:p>
          <a:p>
            <a:pPr marL="36576" indent="0">
              <a:buNone/>
            </a:pPr>
            <a:r>
              <a:rPr lang="cs-CZ" dirty="0" smtClean="0"/>
              <a:t>Psaní vlastních jmen: Zbyšek, Zbyněk, Bydžov </a:t>
            </a:r>
            <a:endParaRPr lang="cs-CZ" dirty="0"/>
          </a:p>
        </p:txBody>
      </p:sp>
      <p:pic>
        <p:nvPicPr>
          <p:cNvPr id="1026" name="Picture 2" descr="C:\Program Files\Microsoft Office\MEDIA\CAGCAT10\j0212957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05908" y="2060848"/>
            <a:ext cx="2664296" cy="2160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383445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/>
              <a:t>Slova příbuzná</a:t>
            </a:r>
          </a:p>
        </p:txBody>
      </p:sp>
      <p:graphicFrame>
        <p:nvGraphicFramePr>
          <p:cNvPr id="5" name="Zástupný symbol pro obsah 4"/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3722369380"/>
              </p:ext>
            </p:extLst>
          </p:nvPr>
        </p:nvGraphicFramePr>
        <p:xfrm>
          <a:off x="457200" y="1600200"/>
          <a:ext cx="3657600" cy="456510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7600"/>
              </a:tblGrid>
              <a:tr h="760851">
                <a:tc>
                  <a:txBody>
                    <a:bodyPr/>
                    <a:lstStyle/>
                    <a:p>
                      <a:pPr algn="ctr"/>
                      <a:r>
                        <a:rPr lang="cs-CZ" sz="2800" b="0" dirty="0" smtClean="0"/>
                        <a:t>být</a:t>
                      </a:r>
                      <a:endParaRPr lang="cs-CZ" sz="2800" b="0" dirty="0"/>
                    </a:p>
                  </a:txBody>
                  <a:tcPr/>
                </a:tc>
              </a:tr>
              <a:tr h="760851"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bydlit/bydlet</a:t>
                      </a:r>
                      <a:endParaRPr lang="cs-CZ" sz="2800" dirty="0"/>
                    </a:p>
                  </a:txBody>
                  <a:tcPr/>
                </a:tc>
              </a:tr>
              <a:tr h="760851"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obyvatel</a:t>
                      </a:r>
                      <a:endParaRPr lang="cs-CZ" sz="2800" dirty="0"/>
                    </a:p>
                  </a:txBody>
                  <a:tcPr/>
                </a:tc>
              </a:tr>
              <a:tr h="760851"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byt</a:t>
                      </a:r>
                      <a:endParaRPr lang="cs-CZ" sz="2800" dirty="0"/>
                    </a:p>
                  </a:txBody>
                  <a:tcPr/>
                </a:tc>
              </a:tr>
              <a:tr h="760851"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příbytek</a:t>
                      </a:r>
                      <a:endParaRPr lang="cs-CZ" sz="2800" dirty="0"/>
                    </a:p>
                  </a:txBody>
                  <a:tcPr/>
                </a:tc>
              </a:tr>
              <a:tr h="760851"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nábytek</a:t>
                      </a:r>
                      <a:endParaRPr lang="cs-CZ" sz="2800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6" name="Zástupný symbol pro obsah 5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872854914"/>
              </p:ext>
            </p:extLst>
          </p:nvPr>
        </p:nvGraphicFramePr>
        <p:xfrm>
          <a:off x="4267200" y="1600200"/>
          <a:ext cx="3657600" cy="455293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7600"/>
              </a:tblGrid>
              <a:tr h="748680">
                <a:tc>
                  <a:txBody>
                    <a:bodyPr/>
                    <a:lstStyle/>
                    <a:p>
                      <a:r>
                        <a:rPr lang="cs-CZ" baseline="0" dirty="0" smtClean="0"/>
                        <a:t>bývalý, zabývat se, odbývat, nabývat, zbytek, bytost,…</a:t>
                      </a:r>
                      <a:endParaRPr lang="cs-CZ" dirty="0"/>
                    </a:p>
                  </a:txBody>
                  <a:tcPr/>
                </a:tc>
              </a:tr>
              <a:tr h="760851">
                <a:tc>
                  <a:txBody>
                    <a:bodyPr/>
                    <a:lstStyle/>
                    <a:p>
                      <a:r>
                        <a:rPr lang="cs-CZ" dirty="0" smtClean="0"/>
                        <a:t>bydlení, bydliště, obydlí, dobré bydlo </a:t>
                      </a:r>
                      <a:endParaRPr lang="cs-CZ" dirty="0"/>
                    </a:p>
                  </a:txBody>
                  <a:tcPr/>
                </a:tc>
              </a:tr>
              <a:tr h="760851">
                <a:tc>
                  <a:txBody>
                    <a:bodyPr/>
                    <a:lstStyle/>
                    <a:p>
                      <a:r>
                        <a:rPr lang="cs-CZ" dirty="0" smtClean="0"/>
                        <a:t>obyvatelstvo, obývat, obývací</a:t>
                      </a:r>
                      <a:endParaRPr lang="cs-CZ" dirty="0"/>
                    </a:p>
                  </a:txBody>
                  <a:tcPr/>
                </a:tc>
              </a:tr>
              <a:tr h="760851">
                <a:tc>
                  <a:txBody>
                    <a:bodyPr/>
                    <a:lstStyle/>
                    <a:p>
                      <a:r>
                        <a:rPr lang="cs-CZ" dirty="0" smtClean="0"/>
                        <a:t>bytový, bytná, ubytovat (se), ubytování, ubytovna</a:t>
                      </a:r>
                      <a:endParaRPr lang="cs-CZ" dirty="0"/>
                    </a:p>
                  </a:txBody>
                  <a:tcPr/>
                </a:tc>
              </a:tr>
              <a:tr h="760851"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příbyteček</a:t>
                      </a:r>
                      <a:r>
                        <a:rPr lang="cs-CZ" dirty="0" smtClean="0"/>
                        <a:t> </a:t>
                      </a:r>
                      <a:endParaRPr lang="cs-CZ" dirty="0"/>
                    </a:p>
                  </a:txBody>
                  <a:tcPr/>
                </a:tc>
              </a:tr>
              <a:tr h="760851">
                <a:tc>
                  <a:txBody>
                    <a:bodyPr/>
                    <a:lstStyle/>
                    <a:p>
                      <a:r>
                        <a:rPr lang="cs-CZ" dirty="0" smtClean="0"/>
                        <a:t>nábytkářský 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170827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Slova příbuzná </a:t>
            </a:r>
            <a:endParaRPr lang="cs-CZ" dirty="0"/>
          </a:p>
        </p:txBody>
      </p:sp>
      <p:graphicFrame>
        <p:nvGraphicFramePr>
          <p:cNvPr id="5" name="Zástupný symbol pro obsah 4"/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3171134899"/>
              </p:ext>
            </p:extLst>
          </p:nvPr>
        </p:nvGraphicFramePr>
        <p:xfrm>
          <a:off x="457200" y="1600200"/>
          <a:ext cx="3657600" cy="456510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7600"/>
              </a:tblGrid>
              <a:tr h="760851">
                <a:tc>
                  <a:txBody>
                    <a:bodyPr/>
                    <a:lstStyle/>
                    <a:p>
                      <a:pPr algn="ctr"/>
                      <a:r>
                        <a:rPr lang="cs-CZ" sz="2400" b="0" dirty="0" smtClean="0"/>
                        <a:t>Dobytek</a:t>
                      </a:r>
                      <a:endParaRPr lang="cs-CZ" sz="2400" b="0" dirty="0"/>
                    </a:p>
                  </a:txBody>
                  <a:tcPr/>
                </a:tc>
              </a:tr>
              <a:tr h="760851"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Obyčej</a:t>
                      </a:r>
                      <a:endParaRPr lang="cs-CZ" sz="2400" dirty="0"/>
                    </a:p>
                  </a:txBody>
                  <a:tcPr/>
                </a:tc>
              </a:tr>
              <a:tr h="760851"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Bystrý</a:t>
                      </a:r>
                      <a:endParaRPr lang="cs-CZ" sz="2400" dirty="0"/>
                    </a:p>
                  </a:txBody>
                  <a:tcPr/>
                </a:tc>
              </a:tr>
              <a:tr h="760851"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Bylina</a:t>
                      </a:r>
                      <a:endParaRPr lang="cs-CZ" sz="2400" dirty="0"/>
                    </a:p>
                  </a:txBody>
                  <a:tcPr/>
                </a:tc>
              </a:tr>
              <a:tr h="760851"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Kobyla</a:t>
                      </a:r>
                      <a:endParaRPr lang="cs-CZ" sz="2400" dirty="0"/>
                    </a:p>
                  </a:txBody>
                  <a:tcPr/>
                </a:tc>
              </a:tr>
              <a:tr h="760851"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Býk </a:t>
                      </a:r>
                      <a:endParaRPr lang="cs-CZ" sz="2400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6" name="Zástupný symbol pro obsah 5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3539750663"/>
              </p:ext>
            </p:extLst>
          </p:nvPr>
        </p:nvGraphicFramePr>
        <p:xfrm>
          <a:off x="4267200" y="1600200"/>
          <a:ext cx="3657600" cy="456510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7600"/>
              </a:tblGrid>
              <a:tr h="760851"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/>
                        <a:t>dobytče, dobytkářství</a:t>
                      </a:r>
                      <a:r>
                        <a:rPr lang="cs-CZ" baseline="0" dirty="0" smtClean="0"/>
                        <a:t>, dobytčí</a:t>
                      </a:r>
                      <a:endParaRPr lang="cs-CZ" dirty="0"/>
                    </a:p>
                  </a:txBody>
                  <a:tcPr/>
                </a:tc>
              </a:tr>
              <a:tr h="760851"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/>
                        <a:t>obyčejný, obyčejně</a:t>
                      </a:r>
                      <a:endParaRPr lang="cs-CZ" dirty="0"/>
                    </a:p>
                  </a:txBody>
                  <a:tcPr/>
                </a:tc>
              </a:tr>
              <a:tr h="760851"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/>
                        <a:t>bystře, bystřina, bystrost,</a:t>
                      </a:r>
                      <a:r>
                        <a:rPr lang="cs-CZ" baseline="0" dirty="0" smtClean="0"/>
                        <a:t> </a:t>
                      </a:r>
                      <a:r>
                        <a:rPr lang="cs-CZ" b="0" baseline="0" dirty="0" smtClean="0"/>
                        <a:t>Bystřice, Bystrouška</a:t>
                      </a:r>
                      <a:endParaRPr lang="cs-CZ" dirty="0"/>
                    </a:p>
                  </a:txBody>
                  <a:tcPr/>
                </a:tc>
              </a:tr>
              <a:tr h="760851"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/>
                        <a:t>bylinářka, bylinkový, býlí, černobýl,</a:t>
                      </a:r>
                      <a:r>
                        <a:rPr lang="cs-CZ" baseline="0" dirty="0" smtClean="0"/>
                        <a:t> býložravec</a:t>
                      </a:r>
                      <a:endParaRPr lang="cs-CZ" dirty="0"/>
                    </a:p>
                  </a:txBody>
                  <a:tcPr/>
                </a:tc>
              </a:tr>
              <a:tr h="760851"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/>
                        <a:t>kobylí, kobylka, Kobylisy</a:t>
                      </a:r>
                      <a:endParaRPr lang="cs-CZ" dirty="0"/>
                    </a:p>
                  </a:txBody>
                  <a:tcPr/>
                </a:tc>
              </a:tr>
              <a:tr h="760851"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/>
                        <a:t>býčí, býček, býkovec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616710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Rozlišujte: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Být (bude)</a:t>
            </a:r>
          </a:p>
          <a:p>
            <a:r>
              <a:rPr lang="cs-CZ" dirty="0" smtClean="0"/>
              <a:t>Pobýt (Pobyde u nás na návštěvě.)</a:t>
            </a:r>
          </a:p>
          <a:p>
            <a:r>
              <a:rPr lang="cs-CZ" dirty="0" smtClean="0"/>
              <a:t>Nabýt (Nabyde spoustu vědomostí.)</a:t>
            </a:r>
          </a:p>
          <a:p>
            <a:r>
              <a:rPr lang="cs-CZ" dirty="0" smtClean="0"/>
              <a:t>Přibýt (Přibydou ti peníze na účtu.)</a:t>
            </a:r>
          </a:p>
          <a:p>
            <a:r>
              <a:rPr lang="cs-CZ" dirty="0" smtClean="0"/>
              <a:t>Odbýt (Odbyl svůj úkol.)</a:t>
            </a:r>
          </a:p>
          <a:p>
            <a:r>
              <a:rPr lang="cs-CZ" dirty="0" smtClean="0"/>
              <a:t>Dobýt (Dobyde vítězství.)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Bít (bije)  </a:t>
            </a:r>
          </a:p>
          <a:p>
            <a:r>
              <a:rPr lang="cs-CZ" dirty="0" smtClean="0"/>
              <a:t>Pobít (Pobít střechu krytinou.)</a:t>
            </a:r>
          </a:p>
          <a:p>
            <a:r>
              <a:rPr lang="cs-CZ" dirty="0" smtClean="0"/>
              <a:t>Nabít (Nabít pušku.)</a:t>
            </a:r>
          </a:p>
          <a:p>
            <a:endParaRPr lang="cs-CZ" dirty="0" smtClean="0"/>
          </a:p>
          <a:p>
            <a:r>
              <a:rPr lang="cs-CZ" dirty="0" smtClean="0"/>
              <a:t>Přibít (Přibil jsem hřebík.)</a:t>
            </a:r>
          </a:p>
          <a:p>
            <a:r>
              <a:rPr lang="cs-CZ" dirty="0" smtClean="0"/>
              <a:t>Odbít (Odbila půlnoc.)</a:t>
            </a:r>
          </a:p>
          <a:p>
            <a:r>
              <a:rPr lang="cs-CZ" dirty="0" smtClean="0"/>
              <a:t>Dobít (Musím si dobít baterii.)</a:t>
            </a:r>
            <a:endParaRPr lang="cs-CZ" dirty="0"/>
          </a:p>
        </p:txBody>
      </p:sp>
      <p:pic>
        <p:nvPicPr>
          <p:cNvPr id="2050" name="Picture 2" descr="C:\Program Files\Microsoft Office\MEDIA\CAGCAT10\j0286034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272" y="4149080"/>
            <a:ext cx="1971654" cy="18827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81415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Doplňujte: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36576" indent="0">
              <a:buNone/>
            </a:pPr>
            <a:r>
              <a:rPr lang="cs-CZ" sz="3200" dirty="0" err="1"/>
              <a:t>b</a:t>
            </a:r>
            <a:r>
              <a:rPr lang="cs-CZ" sz="3200" dirty="0" err="1" smtClean="0"/>
              <a:t>_lá</a:t>
            </a:r>
            <a:r>
              <a:rPr lang="cs-CZ" sz="3200" dirty="0" smtClean="0"/>
              <a:t> </a:t>
            </a:r>
            <a:r>
              <a:rPr lang="cs-CZ" sz="3200" dirty="0" err="1" smtClean="0"/>
              <a:t>kob_lka</a:t>
            </a:r>
            <a:r>
              <a:rPr lang="cs-CZ" sz="3200" dirty="0" smtClean="0"/>
              <a:t>, </a:t>
            </a:r>
            <a:r>
              <a:rPr lang="cs-CZ" sz="3200" dirty="0" err="1" smtClean="0"/>
              <a:t>ob_vatelé</a:t>
            </a:r>
            <a:r>
              <a:rPr lang="cs-CZ" sz="3200" dirty="0" smtClean="0"/>
              <a:t> </a:t>
            </a:r>
            <a:r>
              <a:rPr lang="cs-CZ" sz="3200" dirty="0" err="1" smtClean="0"/>
              <a:t>B_džova</a:t>
            </a:r>
            <a:r>
              <a:rPr lang="cs-CZ" sz="3200" dirty="0" smtClean="0"/>
              <a:t>, léčivé </a:t>
            </a:r>
            <a:r>
              <a:rPr lang="cs-CZ" sz="3200" dirty="0" err="1" smtClean="0"/>
              <a:t>b_liny</a:t>
            </a:r>
            <a:r>
              <a:rPr lang="cs-CZ" sz="3200" dirty="0" smtClean="0"/>
              <a:t>, babka </a:t>
            </a:r>
            <a:r>
              <a:rPr lang="cs-CZ" sz="3200" dirty="0" err="1" smtClean="0"/>
              <a:t>b_linářka</a:t>
            </a:r>
            <a:r>
              <a:rPr lang="cs-CZ" sz="3200" dirty="0" smtClean="0"/>
              <a:t>, starý </a:t>
            </a:r>
            <a:r>
              <a:rPr lang="cs-CZ" sz="3200" dirty="0" err="1" smtClean="0"/>
              <a:t>náb_tek</a:t>
            </a:r>
            <a:r>
              <a:rPr lang="cs-CZ" sz="3200" dirty="0" smtClean="0"/>
              <a:t>, paní </a:t>
            </a:r>
            <a:r>
              <a:rPr lang="cs-CZ" sz="3200" dirty="0" err="1" smtClean="0"/>
              <a:t>b_tná</a:t>
            </a:r>
            <a:r>
              <a:rPr lang="cs-CZ" sz="3200" dirty="0" smtClean="0"/>
              <a:t>, žloutek a </a:t>
            </a:r>
            <a:r>
              <a:rPr lang="cs-CZ" sz="3200" dirty="0" err="1" smtClean="0"/>
              <a:t>b_lek</a:t>
            </a:r>
            <a:r>
              <a:rPr lang="cs-CZ" sz="3200" dirty="0" smtClean="0"/>
              <a:t>, černý a </a:t>
            </a:r>
            <a:r>
              <a:rPr lang="cs-CZ" sz="3200" dirty="0" err="1" smtClean="0"/>
              <a:t>b_lý</a:t>
            </a:r>
            <a:r>
              <a:rPr lang="cs-CZ" sz="3200" dirty="0" smtClean="0"/>
              <a:t>, třípokojový </a:t>
            </a:r>
            <a:r>
              <a:rPr lang="cs-CZ" sz="3200" dirty="0" err="1" smtClean="0"/>
              <a:t>b_t</a:t>
            </a:r>
            <a:r>
              <a:rPr lang="cs-CZ" sz="3200" dirty="0" smtClean="0"/>
              <a:t>, naše </a:t>
            </a:r>
            <a:r>
              <a:rPr lang="cs-CZ" sz="3200" dirty="0" err="1" smtClean="0"/>
              <a:t>b_dliště</a:t>
            </a:r>
            <a:r>
              <a:rPr lang="cs-CZ" sz="3200" dirty="0" smtClean="0"/>
              <a:t>, </a:t>
            </a:r>
            <a:r>
              <a:rPr lang="cs-CZ" sz="3200" dirty="0" err="1" smtClean="0"/>
              <a:t>b_č</a:t>
            </a:r>
            <a:r>
              <a:rPr lang="cs-CZ" sz="3200" dirty="0" smtClean="0"/>
              <a:t>, </a:t>
            </a:r>
            <a:r>
              <a:rPr lang="cs-CZ" sz="3200" dirty="0" err="1" smtClean="0"/>
              <a:t>ob_lená</a:t>
            </a:r>
            <a:r>
              <a:rPr lang="cs-CZ" sz="3200" dirty="0" smtClean="0"/>
              <a:t> zeď, námořní </a:t>
            </a:r>
            <a:r>
              <a:rPr lang="cs-CZ" sz="3200" dirty="0" err="1" smtClean="0"/>
              <a:t>b_tva</a:t>
            </a:r>
            <a:r>
              <a:rPr lang="cs-CZ" sz="3200" dirty="0" smtClean="0"/>
              <a:t>, </a:t>
            </a:r>
            <a:r>
              <a:rPr lang="cs-CZ" sz="3200" dirty="0" err="1" smtClean="0"/>
              <a:t>dob_tčí</a:t>
            </a:r>
            <a:r>
              <a:rPr lang="cs-CZ" sz="3200" dirty="0" smtClean="0"/>
              <a:t> farma, stará </a:t>
            </a:r>
            <a:r>
              <a:rPr lang="cs-CZ" sz="3200" dirty="0" err="1" smtClean="0"/>
              <a:t>bab_čka</a:t>
            </a:r>
            <a:r>
              <a:rPr lang="cs-CZ" sz="3200" dirty="0" smtClean="0"/>
              <a:t>, </a:t>
            </a:r>
            <a:r>
              <a:rPr lang="cs-CZ" sz="3200" dirty="0" err="1" smtClean="0"/>
              <a:t>starob_lý</a:t>
            </a:r>
            <a:r>
              <a:rPr lang="cs-CZ" sz="3200" dirty="0" smtClean="0"/>
              <a:t> dům, </a:t>
            </a:r>
            <a:r>
              <a:rPr lang="cs-CZ" sz="3200" dirty="0" err="1" smtClean="0"/>
              <a:t>zb_tek</a:t>
            </a:r>
            <a:r>
              <a:rPr lang="cs-CZ" sz="3200" dirty="0" smtClean="0"/>
              <a:t> buchet, </a:t>
            </a:r>
            <a:r>
              <a:rPr lang="cs-CZ" sz="3200" dirty="0" err="1" smtClean="0"/>
              <a:t>Rob_n</a:t>
            </a:r>
            <a:r>
              <a:rPr lang="cs-CZ" sz="3200" dirty="0" smtClean="0"/>
              <a:t> a </a:t>
            </a:r>
            <a:r>
              <a:rPr lang="cs-CZ" sz="3200" dirty="0" err="1" smtClean="0"/>
              <a:t>Bob_k</a:t>
            </a:r>
            <a:r>
              <a:rPr lang="cs-CZ" sz="3200" dirty="0" smtClean="0"/>
              <a:t>, </a:t>
            </a:r>
            <a:r>
              <a:rPr lang="cs-CZ" sz="3200" dirty="0" err="1" smtClean="0"/>
              <a:t>b_zon</a:t>
            </a:r>
            <a:r>
              <a:rPr lang="cs-CZ" sz="3200" dirty="0" smtClean="0"/>
              <a:t>, dřevěná </a:t>
            </a:r>
            <a:r>
              <a:rPr lang="cs-CZ" sz="3200" dirty="0" err="1" smtClean="0"/>
              <a:t>krab_čka</a:t>
            </a:r>
            <a:r>
              <a:rPr lang="cs-CZ" sz="3200" dirty="0" smtClean="0"/>
              <a:t>, dřevěný </a:t>
            </a:r>
            <a:r>
              <a:rPr lang="cs-CZ" sz="3200" dirty="0" err="1" smtClean="0"/>
              <a:t>příb_tek</a:t>
            </a:r>
            <a:r>
              <a:rPr lang="cs-CZ" dirty="0" smtClean="0"/>
              <a:t>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432887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Doplň vhodná slova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6576" indent="0">
              <a:buNone/>
            </a:pPr>
            <a:r>
              <a:rPr lang="cs-CZ" dirty="0" smtClean="0"/>
              <a:t>Na věži začala ………  půlnoc. </a:t>
            </a:r>
          </a:p>
          <a:p>
            <a:pPr marL="36576" indent="0">
              <a:buNone/>
            </a:pPr>
            <a:r>
              <a:rPr lang="cs-CZ" dirty="0" smtClean="0"/>
              <a:t>Psa nesmíte nikdy …… .</a:t>
            </a:r>
          </a:p>
          <a:p>
            <a:pPr marL="36576" indent="0">
              <a:buNone/>
            </a:pPr>
            <a:r>
              <a:rPr lang="cs-CZ" dirty="0" smtClean="0"/>
              <a:t>Chci …… učitelem. </a:t>
            </a:r>
          </a:p>
          <a:p>
            <a:pPr marL="36576" indent="0">
              <a:buNone/>
            </a:pPr>
            <a:r>
              <a:rPr lang="cs-CZ" dirty="0" smtClean="0"/>
              <a:t>Na zeď musím …….. </a:t>
            </a:r>
            <a:r>
              <a:rPr lang="cs-CZ" dirty="0"/>
              <a:t>h</a:t>
            </a:r>
            <a:r>
              <a:rPr lang="cs-CZ" dirty="0" smtClean="0"/>
              <a:t>řebík. </a:t>
            </a:r>
          </a:p>
          <a:p>
            <a:pPr marL="36576" indent="0">
              <a:buNone/>
            </a:pPr>
            <a:r>
              <a:rPr lang="cs-CZ" dirty="0" smtClean="0"/>
              <a:t>Po nákupu dárků mi na účtu ……… ani koruna. </a:t>
            </a:r>
          </a:p>
          <a:p>
            <a:pPr marL="36576" indent="0">
              <a:buNone/>
            </a:pPr>
            <a:r>
              <a:rPr lang="cs-CZ" dirty="0" smtClean="0"/>
              <a:t>………. </a:t>
            </a:r>
            <a:r>
              <a:rPr lang="cs-CZ" dirty="0"/>
              <a:t>v</a:t>
            </a:r>
            <a:r>
              <a:rPr lang="cs-CZ" dirty="0" smtClean="0"/>
              <a:t>elkého bohatství.</a:t>
            </a:r>
          </a:p>
          <a:p>
            <a:pPr marL="36576" indent="0">
              <a:buNone/>
            </a:pPr>
            <a:r>
              <a:rPr lang="cs-CZ" dirty="0" smtClean="0"/>
              <a:t>Myslivec ……….. </a:t>
            </a:r>
            <a:r>
              <a:rPr lang="cs-CZ" dirty="0"/>
              <a:t>p</a:t>
            </a:r>
            <a:r>
              <a:rPr lang="cs-CZ" dirty="0" smtClean="0"/>
              <a:t>ušku. 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551385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/>
              <a:t>Doplň vhodná slova 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6576" indent="0">
              <a:buNone/>
            </a:pPr>
            <a:r>
              <a:rPr lang="cs-CZ" dirty="0"/>
              <a:t>Na věži </a:t>
            </a:r>
            <a:r>
              <a:rPr lang="cs-CZ" dirty="0" smtClean="0"/>
              <a:t>začala </a:t>
            </a:r>
            <a:r>
              <a:rPr lang="cs-CZ" dirty="0" smtClean="0">
                <a:solidFill>
                  <a:srgbClr val="FF0000"/>
                </a:solidFill>
              </a:rPr>
              <a:t>odbíjet </a:t>
            </a:r>
            <a:r>
              <a:rPr lang="cs-CZ" dirty="0" smtClean="0"/>
              <a:t>půlnoc</a:t>
            </a:r>
            <a:r>
              <a:rPr lang="cs-CZ" dirty="0"/>
              <a:t>. </a:t>
            </a:r>
          </a:p>
          <a:p>
            <a:pPr marL="36576" indent="0">
              <a:buNone/>
            </a:pPr>
            <a:r>
              <a:rPr lang="cs-CZ" dirty="0"/>
              <a:t>Psa nesmíte </a:t>
            </a:r>
            <a:r>
              <a:rPr lang="cs-CZ" dirty="0" smtClean="0"/>
              <a:t>nikdy </a:t>
            </a:r>
            <a:r>
              <a:rPr lang="cs-CZ" dirty="0" smtClean="0">
                <a:solidFill>
                  <a:srgbClr val="FF0000"/>
                </a:solidFill>
              </a:rPr>
              <a:t>bít</a:t>
            </a:r>
            <a:r>
              <a:rPr lang="cs-CZ" dirty="0" smtClean="0"/>
              <a:t>.</a:t>
            </a:r>
            <a:endParaRPr lang="cs-CZ" dirty="0"/>
          </a:p>
          <a:p>
            <a:pPr marL="36576" indent="0">
              <a:buNone/>
            </a:pPr>
            <a:r>
              <a:rPr lang="cs-CZ" dirty="0"/>
              <a:t>Chci </a:t>
            </a:r>
            <a:r>
              <a:rPr lang="cs-CZ" dirty="0" smtClean="0">
                <a:solidFill>
                  <a:srgbClr val="FF0000"/>
                </a:solidFill>
              </a:rPr>
              <a:t>být</a:t>
            </a:r>
            <a:r>
              <a:rPr lang="cs-CZ" dirty="0" smtClean="0"/>
              <a:t> </a:t>
            </a:r>
            <a:r>
              <a:rPr lang="cs-CZ" dirty="0"/>
              <a:t>učitelem. </a:t>
            </a:r>
          </a:p>
          <a:p>
            <a:pPr marL="36576" indent="0">
              <a:buNone/>
            </a:pPr>
            <a:r>
              <a:rPr lang="cs-CZ" dirty="0"/>
              <a:t>Na zeď </a:t>
            </a:r>
            <a:r>
              <a:rPr lang="cs-CZ" dirty="0" smtClean="0"/>
              <a:t>musím </a:t>
            </a:r>
            <a:r>
              <a:rPr lang="cs-CZ" dirty="0" smtClean="0">
                <a:solidFill>
                  <a:srgbClr val="FF0000"/>
                </a:solidFill>
              </a:rPr>
              <a:t>přibít </a:t>
            </a:r>
            <a:r>
              <a:rPr lang="cs-CZ" dirty="0"/>
              <a:t>hřebík. </a:t>
            </a:r>
          </a:p>
          <a:p>
            <a:pPr marL="36576" indent="0">
              <a:buNone/>
            </a:pPr>
            <a:r>
              <a:rPr lang="cs-CZ" dirty="0"/>
              <a:t>Po nákupu dárků mi na </a:t>
            </a:r>
            <a:r>
              <a:rPr lang="cs-CZ" dirty="0" smtClean="0"/>
              <a:t>účtu </a:t>
            </a:r>
            <a:r>
              <a:rPr lang="cs-CZ" dirty="0" smtClean="0">
                <a:solidFill>
                  <a:srgbClr val="FF0000"/>
                </a:solidFill>
              </a:rPr>
              <a:t>nezbyla</a:t>
            </a:r>
            <a:r>
              <a:rPr lang="cs-CZ" dirty="0" smtClean="0"/>
              <a:t> </a:t>
            </a:r>
            <a:r>
              <a:rPr lang="cs-CZ" dirty="0"/>
              <a:t>ani koruna. </a:t>
            </a:r>
          </a:p>
          <a:p>
            <a:pPr marL="36576" indent="0">
              <a:buNone/>
            </a:pPr>
            <a:r>
              <a:rPr lang="cs-CZ" dirty="0" smtClean="0">
                <a:solidFill>
                  <a:srgbClr val="FF0000"/>
                </a:solidFill>
              </a:rPr>
              <a:t>Nabyl </a:t>
            </a:r>
            <a:r>
              <a:rPr lang="cs-CZ" dirty="0"/>
              <a:t>velkého bohatství.</a:t>
            </a:r>
          </a:p>
          <a:p>
            <a:pPr marL="36576" indent="0">
              <a:buNone/>
            </a:pPr>
            <a:r>
              <a:rPr lang="cs-CZ" dirty="0"/>
              <a:t>Myslivec </a:t>
            </a:r>
            <a:r>
              <a:rPr lang="cs-CZ" dirty="0" smtClean="0">
                <a:solidFill>
                  <a:srgbClr val="FF0000"/>
                </a:solidFill>
              </a:rPr>
              <a:t>nabil</a:t>
            </a:r>
            <a:r>
              <a:rPr lang="cs-CZ" dirty="0" smtClean="0"/>
              <a:t> pušku</a:t>
            </a:r>
            <a:r>
              <a:rPr lang="cs-CZ" dirty="0"/>
              <a:t>.  </a:t>
            </a:r>
          </a:p>
          <a:p>
            <a:pPr marL="36576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68979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Doplňuj: (piš do sešitu)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6576" indent="0">
              <a:buNone/>
            </a:pPr>
            <a:r>
              <a:rPr lang="cs-CZ" dirty="0" err="1" smtClean="0"/>
              <a:t>způsob_t</a:t>
            </a:r>
            <a:r>
              <a:rPr lang="cs-CZ" dirty="0" smtClean="0"/>
              <a:t> radost, </a:t>
            </a:r>
            <a:r>
              <a:rPr lang="cs-CZ" dirty="0" err="1" smtClean="0"/>
              <a:t>b_ložravec</a:t>
            </a:r>
            <a:r>
              <a:rPr lang="cs-CZ" dirty="0" smtClean="0"/>
              <a:t>, </a:t>
            </a:r>
            <a:r>
              <a:rPr lang="cs-CZ" dirty="0" err="1" smtClean="0"/>
              <a:t>b_lý</a:t>
            </a:r>
            <a:r>
              <a:rPr lang="cs-CZ" dirty="0" smtClean="0"/>
              <a:t> den, </a:t>
            </a:r>
            <a:r>
              <a:rPr lang="cs-CZ" dirty="0" err="1" smtClean="0"/>
              <a:t>ob_čejný</a:t>
            </a:r>
            <a:r>
              <a:rPr lang="cs-CZ" dirty="0" smtClean="0"/>
              <a:t> den, </a:t>
            </a:r>
            <a:r>
              <a:rPr lang="cs-CZ" dirty="0" err="1" smtClean="0"/>
              <a:t>chlub_vá</a:t>
            </a:r>
            <a:r>
              <a:rPr lang="cs-CZ" dirty="0" smtClean="0"/>
              <a:t> holka, </a:t>
            </a:r>
            <a:r>
              <a:rPr lang="cs-CZ" dirty="0" err="1" smtClean="0"/>
              <a:t>Kob_lisy</a:t>
            </a:r>
            <a:r>
              <a:rPr lang="cs-CZ" dirty="0" smtClean="0"/>
              <a:t>, dlouhé </a:t>
            </a:r>
            <a:r>
              <a:rPr lang="cs-CZ" dirty="0" err="1" smtClean="0"/>
              <a:t>b_dlo</a:t>
            </a:r>
            <a:r>
              <a:rPr lang="cs-CZ" dirty="0" smtClean="0"/>
              <a:t>, liška </a:t>
            </a:r>
            <a:r>
              <a:rPr lang="cs-CZ" dirty="0" err="1" smtClean="0"/>
              <a:t>B_strouška</a:t>
            </a:r>
            <a:r>
              <a:rPr lang="cs-CZ" dirty="0" smtClean="0"/>
              <a:t>, řeka </a:t>
            </a:r>
            <a:r>
              <a:rPr lang="cs-CZ" dirty="0" err="1" smtClean="0"/>
              <a:t>B_střice</a:t>
            </a:r>
            <a:r>
              <a:rPr lang="cs-CZ" dirty="0" smtClean="0"/>
              <a:t>, </a:t>
            </a:r>
            <a:r>
              <a:rPr lang="cs-CZ" dirty="0" err="1" smtClean="0"/>
              <a:t>krupob_tí</a:t>
            </a:r>
            <a:r>
              <a:rPr lang="cs-CZ" dirty="0" smtClean="0"/>
              <a:t>, zlá </a:t>
            </a:r>
            <a:r>
              <a:rPr lang="cs-CZ" dirty="0" err="1" smtClean="0"/>
              <a:t>b_tost</a:t>
            </a:r>
            <a:r>
              <a:rPr lang="cs-CZ" dirty="0" smtClean="0"/>
              <a:t>, </a:t>
            </a:r>
            <a:r>
              <a:rPr lang="cs-CZ" dirty="0" err="1" smtClean="0"/>
              <a:t>sb_t</a:t>
            </a:r>
            <a:r>
              <a:rPr lang="cs-CZ" dirty="0" smtClean="0"/>
              <a:t> bednu, stará </a:t>
            </a:r>
            <a:r>
              <a:rPr lang="cs-CZ" dirty="0" err="1" smtClean="0"/>
              <a:t>bab_čka</a:t>
            </a:r>
            <a:r>
              <a:rPr lang="cs-CZ" dirty="0" smtClean="0"/>
              <a:t>, sníh z vaječných </a:t>
            </a:r>
            <a:r>
              <a:rPr lang="cs-CZ" dirty="0" err="1" smtClean="0"/>
              <a:t>b_lků</a:t>
            </a:r>
            <a:r>
              <a:rPr lang="cs-CZ" dirty="0" smtClean="0"/>
              <a:t>, </a:t>
            </a:r>
            <a:r>
              <a:rPr lang="cs-CZ" dirty="0" err="1" smtClean="0"/>
              <a:t>zb_tek</a:t>
            </a:r>
            <a:r>
              <a:rPr lang="cs-CZ" dirty="0" smtClean="0"/>
              <a:t> peněz, zlaté </a:t>
            </a:r>
            <a:r>
              <a:rPr lang="cs-CZ" dirty="0" err="1" smtClean="0"/>
              <a:t>ob_lí</a:t>
            </a:r>
            <a:r>
              <a:rPr lang="cs-CZ" dirty="0" smtClean="0"/>
              <a:t>, </a:t>
            </a:r>
            <a:r>
              <a:rPr lang="cs-CZ" dirty="0" err="1" smtClean="0"/>
              <a:t>ob_vatel</a:t>
            </a:r>
            <a:r>
              <a:rPr lang="cs-CZ" dirty="0" smtClean="0"/>
              <a:t> </a:t>
            </a:r>
            <a:r>
              <a:rPr lang="cs-CZ" dirty="0" err="1" smtClean="0"/>
              <a:t>Přib_slavi</a:t>
            </a:r>
            <a:r>
              <a:rPr lang="cs-CZ" dirty="0" smtClean="0"/>
              <a:t>, </a:t>
            </a:r>
            <a:r>
              <a:rPr lang="cs-CZ" dirty="0" err="1" smtClean="0"/>
              <a:t>b_ble</a:t>
            </a:r>
            <a:r>
              <a:rPr lang="cs-CZ" dirty="0" smtClean="0"/>
              <a:t>, dlouhý </a:t>
            </a:r>
            <a:r>
              <a:rPr lang="cs-CZ" dirty="0" err="1" smtClean="0"/>
              <a:t>b_č</a:t>
            </a:r>
            <a:r>
              <a:rPr lang="cs-CZ" dirty="0" smtClean="0"/>
              <a:t>, </a:t>
            </a:r>
            <a:r>
              <a:rPr lang="cs-CZ" dirty="0" err="1" smtClean="0"/>
              <a:t>b_linkový</a:t>
            </a:r>
            <a:r>
              <a:rPr lang="cs-CZ" dirty="0" smtClean="0"/>
              <a:t> čaj, </a:t>
            </a:r>
            <a:r>
              <a:rPr lang="cs-CZ" dirty="0" err="1" smtClean="0"/>
              <a:t>b_lit</a:t>
            </a:r>
            <a:r>
              <a:rPr lang="cs-CZ" dirty="0" smtClean="0"/>
              <a:t> pokoj, </a:t>
            </a:r>
            <a:r>
              <a:rPr lang="cs-CZ" dirty="0" err="1" smtClean="0"/>
              <a:t>b_strozraký</a:t>
            </a:r>
            <a:r>
              <a:rPr lang="cs-CZ" dirty="0" smtClean="0"/>
              <a:t> orel, </a:t>
            </a:r>
            <a:r>
              <a:rPr lang="cs-CZ" dirty="0" err="1" smtClean="0"/>
              <a:t>nab_t</a:t>
            </a:r>
            <a:r>
              <a:rPr lang="cs-CZ" dirty="0" smtClean="0"/>
              <a:t> mobil, ohrada pro </a:t>
            </a:r>
            <a:r>
              <a:rPr lang="cs-CZ" dirty="0" err="1" smtClean="0"/>
              <a:t>dob_tek</a:t>
            </a:r>
            <a:r>
              <a:rPr lang="cs-CZ" dirty="0" smtClean="0"/>
              <a:t>, </a:t>
            </a:r>
            <a:r>
              <a:rPr lang="cs-CZ" dirty="0" err="1" smtClean="0"/>
              <a:t>kob_lí</a:t>
            </a:r>
            <a:r>
              <a:rPr lang="cs-CZ" dirty="0" smtClean="0"/>
              <a:t> mládě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057512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Kontrola: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6576" indent="0">
              <a:buNone/>
            </a:pPr>
            <a:r>
              <a:rPr lang="cs-CZ" dirty="0" smtClean="0"/>
              <a:t>způsob</a:t>
            </a:r>
            <a:r>
              <a:rPr lang="cs-CZ" dirty="0" smtClean="0">
                <a:solidFill>
                  <a:srgbClr val="FF0000"/>
                </a:solidFill>
              </a:rPr>
              <a:t>i</a:t>
            </a:r>
            <a:r>
              <a:rPr lang="cs-CZ" dirty="0" smtClean="0"/>
              <a:t>t </a:t>
            </a:r>
            <a:r>
              <a:rPr lang="cs-CZ" dirty="0"/>
              <a:t>radost, </a:t>
            </a:r>
            <a:r>
              <a:rPr lang="cs-CZ" dirty="0" smtClean="0"/>
              <a:t>b</a:t>
            </a:r>
            <a:r>
              <a:rPr lang="cs-CZ" dirty="0" smtClean="0">
                <a:solidFill>
                  <a:srgbClr val="FF0000"/>
                </a:solidFill>
              </a:rPr>
              <a:t>ý</a:t>
            </a:r>
            <a:r>
              <a:rPr lang="cs-CZ" dirty="0" smtClean="0"/>
              <a:t>ložravec</a:t>
            </a:r>
            <a:r>
              <a:rPr lang="cs-CZ" dirty="0"/>
              <a:t>, </a:t>
            </a:r>
            <a:r>
              <a:rPr lang="cs-CZ" dirty="0" smtClean="0"/>
              <a:t>b</a:t>
            </a:r>
            <a:r>
              <a:rPr lang="cs-CZ" dirty="0" smtClean="0">
                <a:solidFill>
                  <a:srgbClr val="FF0000"/>
                </a:solidFill>
              </a:rPr>
              <a:t>í</a:t>
            </a:r>
            <a:r>
              <a:rPr lang="cs-CZ" dirty="0" smtClean="0"/>
              <a:t>lý </a:t>
            </a:r>
            <a:r>
              <a:rPr lang="cs-CZ" dirty="0"/>
              <a:t>den, </a:t>
            </a:r>
            <a:r>
              <a:rPr lang="cs-CZ" dirty="0" smtClean="0"/>
              <a:t>ob</a:t>
            </a:r>
            <a:r>
              <a:rPr lang="cs-CZ" dirty="0" smtClean="0">
                <a:solidFill>
                  <a:srgbClr val="FF0000"/>
                </a:solidFill>
              </a:rPr>
              <a:t>y</a:t>
            </a:r>
            <a:r>
              <a:rPr lang="cs-CZ" dirty="0" smtClean="0"/>
              <a:t>čejný </a:t>
            </a:r>
            <a:r>
              <a:rPr lang="cs-CZ" dirty="0"/>
              <a:t>den, </a:t>
            </a:r>
            <a:r>
              <a:rPr lang="cs-CZ" dirty="0" smtClean="0"/>
              <a:t>chlub</a:t>
            </a:r>
            <a:r>
              <a:rPr lang="cs-CZ" dirty="0" smtClean="0">
                <a:solidFill>
                  <a:srgbClr val="FF0000"/>
                </a:solidFill>
              </a:rPr>
              <a:t>i</a:t>
            </a:r>
            <a:r>
              <a:rPr lang="cs-CZ" dirty="0" smtClean="0"/>
              <a:t>vá </a:t>
            </a:r>
            <a:r>
              <a:rPr lang="cs-CZ" dirty="0"/>
              <a:t>holka, </a:t>
            </a:r>
            <a:r>
              <a:rPr lang="cs-CZ" dirty="0" smtClean="0"/>
              <a:t>Kob</a:t>
            </a:r>
            <a:r>
              <a:rPr lang="cs-CZ" dirty="0" smtClean="0">
                <a:solidFill>
                  <a:srgbClr val="FF0000"/>
                </a:solidFill>
              </a:rPr>
              <a:t>y</a:t>
            </a:r>
            <a:r>
              <a:rPr lang="cs-CZ" dirty="0" smtClean="0"/>
              <a:t>lisy</a:t>
            </a:r>
            <a:r>
              <a:rPr lang="cs-CZ" dirty="0"/>
              <a:t>, dlouhé </a:t>
            </a:r>
            <a:r>
              <a:rPr lang="cs-CZ" dirty="0" smtClean="0"/>
              <a:t>b</a:t>
            </a:r>
            <a:r>
              <a:rPr lang="cs-CZ" dirty="0" smtClean="0">
                <a:solidFill>
                  <a:srgbClr val="FF0000"/>
                </a:solidFill>
              </a:rPr>
              <a:t>i</a:t>
            </a:r>
            <a:r>
              <a:rPr lang="cs-CZ" dirty="0" smtClean="0"/>
              <a:t>dlo</a:t>
            </a:r>
            <a:r>
              <a:rPr lang="cs-CZ" dirty="0"/>
              <a:t>, liška </a:t>
            </a:r>
            <a:r>
              <a:rPr lang="cs-CZ" dirty="0" smtClean="0"/>
              <a:t>B</a:t>
            </a:r>
            <a:r>
              <a:rPr lang="cs-CZ" dirty="0" smtClean="0">
                <a:solidFill>
                  <a:srgbClr val="FF0000"/>
                </a:solidFill>
              </a:rPr>
              <a:t>y</a:t>
            </a:r>
            <a:r>
              <a:rPr lang="cs-CZ" dirty="0" smtClean="0"/>
              <a:t>strouška</a:t>
            </a:r>
            <a:r>
              <a:rPr lang="cs-CZ" dirty="0"/>
              <a:t>, řeka </a:t>
            </a:r>
            <a:r>
              <a:rPr lang="cs-CZ" dirty="0" smtClean="0"/>
              <a:t>B</a:t>
            </a:r>
            <a:r>
              <a:rPr lang="cs-CZ" dirty="0" smtClean="0">
                <a:solidFill>
                  <a:srgbClr val="FF0000"/>
                </a:solidFill>
              </a:rPr>
              <a:t>y</a:t>
            </a:r>
            <a:r>
              <a:rPr lang="cs-CZ" dirty="0" smtClean="0"/>
              <a:t>střice</a:t>
            </a:r>
            <a:r>
              <a:rPr lang="cs-CZ" dirty="0"/>
              <a:t>, </a:t>
            </a:r>
            <a:r>
              <a:rPr lang="cs-CZ" dirty="0" smtClean="0"/>
              <a:t>krupob</a:t>
            </a:r>
            <a:r>
              <a:rPr lang="cs-CZ" dirty="0" smtClean="0">
                <a:solidFill>
                  <a:srgbClr val="FF0000"/>
                </a:solidFill>
              </a:rPr>
              <a:t>i</a:t>
            </a:r>
            <a:r>
              <a:rPr lang="cs-CZ" dirty="0" smtClean="0"/>
              <a:t>tí</a:t>
            </a:r>
            <a:r>
              <a:rPr lang="cs-CZ" dirty="0"/>
              <a:t>, zlá </a:t>
            </a:r>
            <a:r>
              <a:rPr lang="cs-CZ" dirty="0" smtClean="0"/>
              <a:t>b</a:t>
            </a:r>
            <a:r>
              <a:rPr lang="cs-CZ" dirty="0" smtClean="0">
                <a:solidFill>
                  <a:srgbClr val="FF0000"/>
                </a:solidFill>
              </a:rPr>
              <a:t>y</a:t>
            </a:r>
            <a:r>
              <a:rPr lang="cs-CZ" dirty="0" smtClean="0"/>
              <a:t>tost</a:t>
            </a:r>
            <a:r>
              <a:rPr lang="cs-CZ" dirty="0"/>
              <a:t>, </a:t>
            </a:r>
            <a:r>
              <a:rPr lang="cs-CZ" dirty="0" smtClean="0"/>
              <a:t>sb</a:t>
            </a:r>
            <a:r>
              <a:rPr lang="cs-CZ" dirty="0" smtClean="0">
                <a:solidFill>
                  <a:srgbClr val="FF0000"/>
                </a:solidFill>
              </a:rPr>
              <a:t>í</a:t>
            </a:r>
            <a:r>
              <a:rPr lang="cs-CZ" dirty="0" smtClean="0"/>
              <a:t>t </a:t>
            </a:r>
            <a:r>
              <a:rPr lang="cs-CZ" dirty="0"/>
              <a:t>bednu, stará </a:t>
            </a:r>
            <a:r>
              <a:rPr lang="cs-CZ" dirty="0" smtClean="0"/>
              <a:t>bab</a:t>
            </a:r>
            <a:r>
              <a:rPr lang="cs-CZ" dirty="0" smtClean="0">
                <a:solidFill>
                  <a:srgbClr val="FF0000"/>
                </a:solidFill>
              </a:rPr>
              <a:t>i</a:t>
            </a:r>
            <a:r>
              <a:rPr lang="cs-CZ" dirty="0" smtClean="0"/>
              <a:t>čka</a:t>
            </a:r>
            <a:r>
              <a:rPr lang="cs-CZ" dirty="0"/>
              <a:t>, sníh z vaječných </a:t>
            </a:r>
            <a:r>
              <a:rPr lang="cs-CZ" dirty="0" smtClean="0"/>
              <a:t>b</a:t>
            </a:r>
            <a:r>
              <a:rPr lang="cs-CZ" dirty="0" smtClean="0">
                <a:solidFill>
                  <a:srgbClr val="FF0000"/>
                </a:solidFill>
              </a:rPr>
              <a:t>í</a:t>
            </a:r>
            <a:r>
              <a:rPr lang="cs-CZ" dirty="0" smtClean="0"/>
              <a:t>lků</a:t>
            </a:r>
            <a:r>
              <a:rPr lang="cs-CZ" dirty="0"/>
              <a:t>, </a:t>
            </a:r>
            <a:r>
              <a:rPr lang="cs-CZ" dirty="0" smtClean="0"/>
              <a:t>zb</a:t>
            </a:r>
            <a:r>
              <a:rPr lang="cs-CZ" dirty="0" smtClean="0">
                <a:solidFill>
                  <a:srgbClr val="FF0000"/>
                </a:solidFill>
              </a:rPr>
              <a:t>y</a:t>
            </a:r>
            <a:r>
              <a:rPr lang="cs-CZ" dirty="0" smtClean="0"/>
              <a:t>tek </a:t>
            </a:r>
            <a:r>
              <a:rPr lang="cs-CZ" dirty="0"/>
              <a:t>peněz, zlaté </a:t>
            </a:r>
            <a:r>
              <a:rPr lang="cs-CZ" dirty="0" smtClean="0"/>
              <a:t>ob</a:t>
            </a:r>
            <a:r>
              <a:rPr lang="cs-CZ" dirty="0" smtClean="0">
                <a:solidFill>
                  <a:srgbClr val="FF0000"/>
                </a:solidFill>
              </a:rPr>
              <a:t>i</a:t>
            </a:r>
            <a:r>
              <a:rPr lang="cs-CZ" dirty="0" smtClean="0"/>
              <a:t>lí</a:t>
            </a:r>
            <a:r>
              <a:rPr lang="cs-CZ" dirty="0"/>
              <a:t>, </a:t>
            </a:r>
            <a:r>
              <a:rPr lang="cs-CZ" dirty="0" smtClean="0"/>
              <a:t>ob</a:t>
            </a:r>
            <a:r>
              <a:rPr lang="cs-CZ" dirty="0" smtClean="0">
                <a:solidFill>
                  <a:srgbClr val="FF0000"/>
                </a:solidFill>
              </a:rPr>
              <a:t>y</a:t>
            </a:r>
            <a:r>
              <a:rPr lang="cs-CZ" dirty="0" smtClean="0"/>
              <a:t>vatel Přib</a:t>
            </a:r>
            <a:r>
              <a:rPr lang="cs-CZ" dirty="0" smtClean="0">
                <a:solidFill>
                  <a:srgbClr val="FF0000"/>
                </a:solidFill>
              </a:rPr>
              <a:t>y</a:t>
            </a:r>
            <a:r>
              <a:rPr lang="cs-CZ" dirty="0" smtClean="0"/>
              <a:t>slavi</a:t>
            </a:r>
            <a:r>
              <a:rPr lang="cs-CZ" dirty="0"/>
              <a:t>, </a:t>
            </a:r>
            <a:r>
              <a:rPr lang="cs-CZ" dirty="0" smtClean="0"/>
              <a:t>b</a:t>
            </a:r>
            <a:r>
              <a:rPr lang="cs-CZ" dirty="0" smtClean="0">
                <a:solidFill>
                  <a:srgbClr val="FF0000"/>
                </a:solidFill>
              </a:rPr>
              <a:t>i</a:t>
            </a:r>
            <a:r>
              <a:rPr lang="cs-CZ" dirty="0" smtClean="0"/>
              <a:t>ble</a:t>
            </a:r>
            <a:r>
              <a:rPr lang="cs-CZ" dirty="0"/>
              <a:t>, dlouhý </a:t>
            </a:r>
            <a:r>
              <a:rPr lang="cs-CZ" dirty="0" smtClean="0"/>
              <a:t>b</a:t>
            </a:r>
            <a:r>
              <a:rPr lang="cs-CZ" dirty="0" smtClean="0">
                <a:solidFill>
                  <a:srgbClr val="FF0000"/>
                </a:solidFill>
              </a:rPr>
              <a:t>i</a:t>
            </a:r>
            <a:r>
              <a:rPr lang="cs-CZ" dirty="0" smtClean="0"/>
              <a:t>č</a:t>
            </a:r>
            <a:r>
              <a:rPr lang="cs-CZ" dirty="0"/>
              <a:t>, </a:t>
            </a:r>
            <a:r>
              <a:rPr lang="cs-CZ" dirty="0" smtClean="0"/>
              <a:t>b</a:t>
            </a:r>
            <a:r>
              <a:rPr lang="cs-CZ" dirty="0" smtClean="0">
                <a:solidFill>
                  <a:srgbClr val="FF0000"/>
                </a:solidFill>
              </a:rPr>
              <a:t>y</a:t>
            </a:r>
            <a:r>
              <a:rPr lang="cs-CZ" dirty="0" smtClean="0"/>
              <a:t>linkový </a:t>
            </a:r>
            <a:r>
              <a:rPr lang="cs-CZ" dirty="0"/>
              <a:t>čaj, </a:t>
            </a:r>
            <a:r>
              <a:rPr lang="cs-CZ" dirty="0" smtClean="0"/>
              <a:t>b</a:t>
            </a:r>
            <a:r>
              <a:rPr lang="cs-CZ" dirty="0" smtClean="0">
                <a:solidFill>
                  <a:srgbClr val="FF0000"/>
                </a:solidFill>
              </a:rPr>
              <a:t>í</a:t>
            </a:r>
            <a:r>
              <a:rPr lang="cs-CZ" dirty="0" smtClean="0"/>
              <a:t>lit </a:t>
            </a:r>
            <a:r>
              <a:rPr lang="cs-CZ" dirty="0"/>
              <a:t>pokoj, </a:t>
            </a:r>
            <a:r>
              <a:rPr lang="cs-CZ" dirty="0" smtClean="0"/>
              <a:t>b</a:t>
            </a:r>
            <a:r>
              <a:rPr lang="cs-CZ" dirty="0" smtClean="0">
                <a:solidFill>
                  <a:srgbClr val="FF0000"/>
                </a:solidFill>
              </a:rPr>
              <a:t>y</a:t>
            </a:r>
            <a:r>
              <a:rPr lang="cs-CZ" dirty="0" smtClean="0"/>
              <a:t>strozraký </a:t>
            </a:r>
            <a:r>
              <a:rPr lang="cs-CZ" dirty="0"/>
              <a:t>orel, </a:t>
            </a:r>
            <a:r>
              <a:rPr lang="cs-CZ" dirty="0" smtClean="0"/>
              <a:t>nab</a:t>
            </a:r>
            <a:r>
              <a:rPr lang="cs-CZ" dirty="0" smtClean="0">
                <a:solidFill>
                  <a:srgbClr val="FF0000"/>
                </a:solidFill>
              </a:rPr>
              <a:t>í</a:t>
            </a:r>
            <a:r>
              <a:rPr lang="cs-CZ" dirty="0" smtClean="0"/>
              <a:t>t </a:t>
            </a:r>
            <a:r>
              <a:rPr lang="cs-CZ" dirty="0"/>
              <a:t>mob</a:t>
            </a:r>
            <a:r>
              <a:rPr lang="cs-CZ" dirty="0">
                <a:solidFill>
                  <a:srgbClr val="FF0000"/>
                </a:solidFill>
              </a:rPr>
              <a:t>i</a:t>
            </a:r>
            <a:r>
              <a:rPr lang="cs-CZ" dirty="0"/>
              <a:t>l, ohrada pro </a:t>
            </a:r>
            <a:r>
              <a:rPr lang="cs-CZ" dirty="0" smtClean="0"/>
              <a:t>dob</a:t>
            </a:r>
            <a:r>
              <a:rPr lang="cs-CZ" dirty="0" smtClean="0">
                <a:solidFill>
                  <a:srgbClr val="FF0000"/>
                </a:solidFill>
              </a:rPr>
              <a:t>y</a:t>
            </a:r>
            <a:r>
              <a:rPr lang="cs-CZ" dirty="0" smtClean="0"/>
              <a:t>tek</a:t>
            </a:r>
            <a:r>
              <a:rPr lang="cs-CZ" dirty="0"/>
              <a:t>, </a:t>
            </a:r>
            <a:r>
              <a:rPr lang="cs-CZ" dirty="0" smtClean="0"/>
              <a:t>kob</a:t>
            </a:r>
            <a:r>
              <a:rPr lang="cs-CZ" dirty="0" smtClean="0">
                <a:solidFill>
                  <a:srgbClr val="FF0000"/>
                </a:solidFill>
              </a:rPr>
              <a:t>y</a:t>
            </a:r>
            <a:r>
              <a:rPr lang="cs-CZ" dirty="0" smtClean="0"/>
              <a:t>lí </a:t>
            </a:r>
            <a:r>
              <a:rPr lang="cs-CZ" dirty="0"/>
              <a:t>mládě</a:t>
            </a:r>
          </a:p>
          <a:p>
            <a:pPr marL="36576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36323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smtClean="0"/>
              <a:t>Citace: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Vlastní text autora</a:t>
            </a:r>
          </a:p>
          <a:p>
            <a:r>
              <a:rPr lang="cs-CZ" dirty="0" smtClean="0"/>
              <a:t>Galerie – klipart </a:t>
            </a:r>
            <a:r>
              <a:rPr lang="cs-CZ" dirty="0" smtClean="0"/>
              <a:t>Microsoft Office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60054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chnický">
  <a:themeElements>
    <a:clrScheme name="Technický">
      <a:dk1>
        <a:sysClr val="windowText" lastClr="000000"/>
      </a:dk1>
      <a:lt1>
        <a:sysClr val="window" lastClr="FFFFFF"/>
      </a:lt1>
      <a:dk2>
        <a:srgbClr val="3B3B3B"/>
      </a:dk2>
      <a:lt2>
        <a:srgbClr val="D4D2D0"/>
      </a:lt2>
      <a:accent1>
        <a:srgbClr val="6EA0B0"/>
      </a:accent1>
      <a:accent2>
        <a:srgbClr val="CCAF0A"/>
      </a:accent2>
      <a:accent3>
        <a:srgbClr val="8D89A4"/>
      </a:accent3>
      <a:accent4>
        <a:srgbClr val="748560"/>
      </a:accent4>
      <a:accent5>
        <a:srgbClr val="9E9273"/>
      </a:accent5>
      <a:accent6>
        <a:srgbClr val="7E848D"/>
      </a:accent6>
      <a:hlink>
        <a:srgbClr val="00C8C3"/>
      </a:hlink>
      <a:folHlink>
        <a:srgbClr val="A116E0"/>
      </a:folHlink>
    </a:clrScheme>
    <a:fontScheme name="Technický">
      <a:majorFont>
        <a:latin typeface="Franklin Gothic Book"/>
        <a:ea typeface=""/>
        <a:cs typeface=""/>
        <a:font script="Jpan" typeface="ＭＳ Ｐゴシック"/>
        <a:font script="Hang" typeface="HY견고딕"/>
        <a:font script="Hans" typeface="宋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HGｺﾞｼｯｸM"/>
        <a:font script="Hang" typeface="HY중고딕"/>
        <a:font script="Hans" typeface="黑体"/>
        <a:font script="Hant" typeface="微軟正黑體"/>
        <a:font script="Arab" typeface="Tahoma"/>
        <a:font script="Hebr" typeface="Levenim MT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chnický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</a:schemeClr>
            </a:gs>
            <a:gs pos="68000">
              <a:schemeClr val="phClr">
                <a:tint val="77000"/>
              </a:schemeClr>
            </a:gs>
            <a:gs pos="81000">
              <a:schemeClr val="phClr">
                <a:tint val="79000"/>
              </a:schemeClr>
            </a:gs>
            <a:gs pos="86000">
              <a:schemeClr val="phClr">
                <a:tint val="73000"/>
              </a:schemeClr>
            </a:gs>
            <a:gs pos="100000">
              <a:schemeClr val="phClr">
                <a:tint val="3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3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shade val="57000"/>
                <a:satMod val="120000"/>
              </a:schemeClr>
            </a:gs>
            <a:gs pos="80000">
              <a:schemeClr val="phClr">
                <a:shade val="56000"/>
                <a:satMod val="145000"/>
              </a:schemeClr>
            </a:gs>
            <a:gs pos="88000">
              <a:schemeClr val="phClr">
                <a:shade val="63000"/>
                <a:satMod val="160000"/>
              </a:schemeClr>
            </a:gs>
            <a:gs pos="100000">
              <a:schemeClr val="phClr">
                <a:tint val="99555"/>
                <a:satMod val="155000"/>
              </a:schemeClr>
            </a:gs>
          </a:gsLst>
          <a:lin ang="5400000" scaled="1"/>
        </a:gradFill>
      </a:fillStyleLst>
      <a:lnStyleLst>
        <a:ln w="9525" cap="flat" cmpd="sng" algn="ctr">
          <a:solidFill>
            <a:schemeClr val="phClr">
              <a:shade val="60000"/>
              <a:satMod val="30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00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62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  <a:scene3d>
            <a:camera prst="orthographicFront" fov="0">
              <a:rot lat="0" lon="0" rev="0"/>
            </a:camera>
            <a:lightRig rig="harsh" dir="t">
              <a:rot lat="6000000" lon="6000000" rev="0"/>
            </a:lightRig>
          </a:scene3d>
          <a:sp3d contourW="10000" prstMaterial="metal">
            <a:bevelT w="20000" h="9000" prst="softRound"/>
            <a:contourClr>
              <a:schemeClr val="phClr">
                <a:shade val="30000"/>
                <a:satMod val="2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50000"/>
              </a:schemeClr>
            </a:gs>
            <a:gs pos="30000">
              <a:schemeClr val="phClr">
                <a:shade val="60000"/>
                <a:satMod val="150000"/>
              </a:schemeClr>
            </a:gs>
            <a:gs pos="100000">
              <a:schemeClr val="phClr">
                <a:tint val="83000"/>
                <a:satMod val="200000"/>
              </a:schemeClr>
            </a:gs>
          </a:gsLst>
          <a:lin ang="13000000" scaled="0"/>
        </a:gra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60000" t="50000" r="4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Technic</Template>
  <TotalTime>132</TotalTime>
  <Words>523</Words>
  <Application>Microsoft Office PowerPoint</Application>
  <PresentationFormat>Předvádění na obrazovce (4:3)</PresentationFormat>
  <Paragraphs>89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Technický</vt:lpstr>
      <vt:lpstr>Vyjmenovaná slova po b </vt:lpstr>
      <vt:lpstr>Prezentace aplikace PowerPoint</vt:lpstr>
      <vt:lpstr>Vyjmenovaná slova po b </vt:lpstr>
      <vt:lpstr>Slova příbuzná</vt:lpstr>
      <vt:lpstr>Slova příbuzná </vt:lpstr>
      <vt:lpstr>Rozlišujte:</vt:lpstr>
      <vt:lpstr>Doplňujte: </vt:lpstr>
      <vt:lpstr>Doplň vhodná slova </vt:lpstr>
      <vt:lpstr>Doplň vhodná slova </vt:lpstr>
      <vt:lpstr>Doplňuj: (piš do sešitu)</vt:lpstr>
      <vt:lpstr>Kontrola: </vt:lpstr>
      <vt:lpstr>Citace: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Vyjmenovaná slova po b</dc:title>
  <dc:creator>Admin</dc:creator>
  <cp:lastModifiedBy>Martin a Lída</cp:lastModifiedBy>
  <cp:revision>19</cp:revision>
  <dcterms:created xsi:type="dcterms:W3CDTF">2012-03-10T08:42:11Z</dcterms:created>
  <dcterms:modified xsi:type="dcterms:W3CDTF">2012-11-28T16:45:42Z</dcterms:modified>
</cp:coreProperties>
</file>