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8" r:id="rId4"/>
    <p:sldId id="259" r:id="rId5"/>
    <p:sldId id="261" r:id="rId6"/>
    <p:sldId id="262" r:id="rId7"/>
    <p:sldId id="263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395B6-B271-455B-9538-5709FFBBA5B6}" type="datetimeFigureOut">
              <a:rPr lang="cs-CZ" smtClean="0"/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1D317-9F23-4BD0-B451-C1413A12601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45136"/>
              </p:ext>
            </p:extLst>
          </p:nvPr>
        </p:nvGraphicFramePr>
        <p:xfrm>
          <a:off x="827584" y="1600200"/>
          <a:ext cx="7560840" cy="4663402"/>
        </p:xfrm>
        <a:graphic>
          <a:graphicData uri="http://schemas.openxmlformats.org/drawingml/2006/table">
            <a:tbl>
              <a:tblPr firstRow="1" firstCol="1" bandRow="1" bandCol="1">
                <a:tableStyleId>{72833802-FEF1-4C79-8D5D-14CF1EAF98D9}</a:tableStyleId>
              </a:tblPr>
              <a:tblGrid>
                <a:gridCol w="2456300"/>
                <a:gridCol w="5104540"/>
              </a:tblGrid>
              <a:tr h="32436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EU­­_52_sada 1_08_ZPM_Tkaní I._</a:t>
                      </a:r>
                      <a:r>
                        <a:rPr lang="cs-CZ" sz="1600" b="1" kern="1200" dirty="0" err="1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Lich</a:t>
                      </a:r>
                      <a:endParaRPr lang="cs-CZ" sz="1100" dirty="0" smtClean="0">
                        <a:effectLst/>
                      </a:endParaRPr>
                    </a:p>
                  </a:txBody>
                  <a:tcPr marL="52322" marR="52322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82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Název školy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Střední škola, Základní škola a Mateřská škola, Karviná, p. o.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972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Autor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Mgr.</a:t>
                      </a:r>
                      <a:r>
                        <a:rPr lang="cs-CZ" sz="900" baseline="0" dirty="0" smtClean="0">
                          <a:effectLst/>
                        </a:rPr>
                        <a:t> Eva Lichá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44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Anotace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 předkládá v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krocích postupy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nutné pro přípravu 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tkaní – navedení osnovy do listů, zvládnutí osnovního uzlu - a seznamuje žáky s pojmy užívanými při tkalcovské práci.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44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Vzdělávací oblast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Odborné činnosti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44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Předmět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Zpracování přírodních materiálů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52322" marR="52322" marT="0" marB="0"/>
                </a:tc>
              </a:tr>
              <a:tr h="344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Tematická oblast/téma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Zpracování</a:t>
                      </a:r>
                      <a:r>
                        <a:rPr lang="cs-CZ" sz="900" baseline="0" dirty="0" smtClean="0">
                          <a:effectLst/>
                        </a:rPr>
                        <a:t> přírodních materiálů</a:t>
                      </a:r>
                      <a:r>
                        <a:rPr lang="cs-CZ" sz="900" dirty="0" smtClean="0">
                          <a:effectLst/>
                        </a:rPr>
                        <a:t>/Tkaní</a:t>
                      </a:r>
                      <a:r>
                        <a:rPr lang="cs-CZ" sz="900" baseline="0" dirty="0" smtClean="0">
                          <a:effectLst/>
                        </a:rPr>
                        <a:t> I.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185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Výsledky vzdělávání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Používat jednoduché pracovní postupy a techniky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Vybrat vhodné nástroje a nářadí podle zamýšlené činnosti a bezpečně s nimi zacházet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Kontrolovat a hodnotit kvalitu své vykonané činnosti</a:t>
                      </a:r>
                    </a:p>
                    <a:p>
                      <a:endParaRPr lang="cs-CZ" sz="1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322" marR="52322" marT="0" marB="0"/>
                </a:tc>
              </a:tr>
              <a:tr h="344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Klíčová slova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  </a:t>
                      </a:r>
                      <a:endParaRPr lang="cs-CZ" sz="9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Ruční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tkaní, osnovní uzel, osnovní kříž, osnova, listy, tkalcovský stav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52322" marR="52322" marT="0" marB="0"/>
                </a:tc>
              </a:tr>
              <a:tr h="344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Druh učebního materiálu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PPT </a:t>
                      </a:r>
                      <a:r>
                        <a:rPr lang="cs-CZ" sz="900" dirty="0" smtClean="0">
                          <a:effectLst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44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Typ vzdělávání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Střední vzdělávání, 1. ročník Praktické školy </a:t>
                      </a:r>
                      <a:r>
                        <a:rPr lang="cs-CZ" sz="900" dirty="0" smtClean="0">
                          <a:effectLst/>
                        </a:rPr>
                        <a:t>jednoleté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4495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 </a:t>
                      </a:r>
                      <a:endParaRPr lang="cs-CZ" sz="8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>
                          <a:effectLst/>
                        </a:rPr>
                        <a:t>Ověřeno</a:t>
                      </a:r>
                      <a:endParaRPr lang="cs-CZ" sz="8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Datum: </a:t>
                      </a:r>
                      <a:r>
                        <a:rPr lang="cs-CZ" sz="900" dirty="0" smtClean="0">
                          <a:effectLst/>
                        </a:rPr>
                        <a:t> 27. 11. </a:t>
                      </a:r>
                      <a:r>
                        <a:rPr lang="cs-CZ" sz="900" dirty="0">
                          <a:effectLst/>
                        </a:rPr>
                        <a:t>2012                           Třída: I. PRŠ </a:t>
                      </a:r>
                      <a:r>
                        <a:rPr lang="cs-CZ" sz="900" dirty="0" smtClean="0">
                          <a:effectLst/>
                        </a:rPr>
                        <a:t>1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1791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 </a:t>
                      </a:r>
                      <a:endParaRPr lang="cs-CZ" sz="8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effectLst/>
                        </a:rPr>
                        <a:t>Zdroj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effectLst/>
                        </a:rPr>
                        <a:t>Foto: archiv autorky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err="1" smtClean="0">
                          <a:effectLst/>
                        </a:rPr>
                        <a:t>Kubák</a:t>
                      </a:r>
                      <a:r>
                        <a:rPr lang="cs-CZ" sz="900" dirty="0" smtClean="0">
                          <a:effectLst/>
                        </a:rPr>
                        <a:t>, Z.: Domácí tkaní, </a:t>
                      </a:r>
                      <a:r>
                        <a:rPr lang="cs-CZ" sz="900" smtClean="0">
                          <a:effectLst/>
                        </a:rPr>
                        <a:t>RAIN Jindřichův Hradec 2004</a:t>
                      </a:r>
                      <a:r>
                        <a:rPr lang="cs-CZ" sz="800" dirty="0">
                          <a:effectLst/>
                        </a:rPr>
                        <a:t> 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0648"/>
            <a:ext cx="5687407" cy="1152128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28605"/>
            <a:ext cx="7772400" cy="2000263"/>
          </a:xfrm>
        </p:spPr>
        <p:txBody>
          <a:bodyPr>
            <a:normAutofit/>
          </a:bodyPr>
          <a:lstStyle/>
          <a:p>
            <a:r>
              <a:rPr lang="cs-CZ" sz="7200" b="1" dirty="0" smtClean="0"/>
              <a:t>TKANÍ I.</a:t>
            </a:r>
            <a:endParaRPr lang="cs-CZ" sz="7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143248"/>
            <a:ext cx="6400800" cy="2495552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/>
              <a:t>Než začneme tkát:</a:t>
            </a:r>
          </a:p>
          <a:p>
            <a:pPr algn="l">
              <a:buFont typeface="Wingdings" pitchFamily="2" charset="2"/>
              <a:buChar char="v"/>
            </a:pPr>
            <a:r>
              <a:rPr lang="cs-CZ" sz="3600" dirty="0"/>
              <a:t>n</a:t>
            </a:r>
            <a:r>
              <a:rPr lang="cs-CZ" sz="3600" dirty="0" smtClean="0"/>
              <a:t>ávod do listů</a:t>
            </a:r>
          </a:p>
          <a:p>
            <a:pPr algn="just">
              <a:buFont typeface="Wingdings" pitchFamily="2" charset="2"/>
              <a:buChar char="v"/>
            </a:pPr>
            <a:r>
              <a:rPr lang="cs-CZ" sz="3600" dirty="0"/>
              <a:t>o</a:t>
            </a:r>
            <a:r>
              <a:rPr lang="cs-CZ" sz="3600" dirty="0" smtClean="0"/>
              <a:t>snovní uzel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Osnovní kříž slouží při navádění osnovy ve správném pořadí</a:t>
            </a:r>
            <a:endParaRPr lang="cs-CZ" dirty="0"/>
          </a:p>
        </p:txBody>
      </p:sp>
      <p:pic>
        <p:nvPicPr>
          <p:cNvPr id="2050" name="Picture 2" descr="C:\Documents and Settings\Petr\Plocha\kurz tkaní 23. 11. 2012\PB230132.JPG"/>
          <p:cNvPicPr>
            <a:picLocks noChangeAspect="1" noChangeArrowheads="1"/>
          </p:cNvPicPr>
          <p:nvPr/>
        </p:nvPicPr>
        <p:blipFill>
          <a:blip r:embed="rId3" cstate="print"/>
          <a:srcRect t="7905" r="14314" b="7927"/>
          <a:stretch>
            <a:fillRect/>
          </a:stretch>
        </p:blipFill>
        <p:spPr bwMode="auto">
          <a:xfrm>
            <a:off x="642910" y="1214422"/>
            <a:ext cx="7858180" cy="564357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cxnSp>
        <p:nvCxnSpPr>
          <p:cNvPr id="9" name="Přímá spojovací šipka 8"/>
          <p:cNvCxnSpPr/>
          <p:nvPr/>
        </p:nvCxnSpPr>
        <p:spPr>
          <a:xfrm>
            <a:off x="1571604" y="1000108"/>
            <a:ext cx="4071966" cy="2714644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Navádění osnovy do listů</a:t>
            </a:r>
            <a:endParaRPr lang="cs-CZ" dirty="0"/>
          </a:p>
        </p:txBody>
      </p:sp>
      <p:pic>
        <p:nvPicPr>
          <p:cNvPr id="3074" name="Picture 2" descr="C:\Documents and Settings\Petr\Plocha\kurz tkaní 23. 11. 2012\PB2301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142984"/>
            <a:ext cx="7966097" cy="5715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Osnovní niť provlékneme nitěnkou</a:t>
            </a:r>
            <a:endParaRPr lang="cs-CZ" dirty="0"/>
          </a:p>
        </p:txBody>
      </p:sp>
      <p:pic>
        <p:nvPicPr>
          <p:cNvPr id="5122" name="Picture 2" descr="C:\Documents and Settings\Petr\Plocha\kurz tkaní 23. 11. 2012\PB230134.JPG"/>
          <p:cNvPicPr>
            <a:picLocks noChangeAspect="1" noChangeArrowheads="1"/>
          </p:cNvPicPr>
          <p:nvPr/>
        </p:nvPicPr>
        <p:blipFill>
          <a:blip r:embed="rId3" cstate="print"/>
          <a:srcRect l="6397" t="12914" r="6414" b="8929"/>
          <a:stretch>
            <a:fillRect/>
          </a:stretch>
        </p:blipFill>
        <p:spPr bwMode="auto">
          <a:xfrm>
            <a:off x="642910" y="1214422"/>
            <a:ext cx="8001056" cy="554456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cxnSp>
        <p:nvCxnSpPr>
          <p:cNvPr id="9" name="Přímá spojovací šipka 8"/>
          <p:cNvCxnSpPr/>
          <p:nvPr/>
        </p:nvCxnSpPr>
        <p:spPr>
          <a:xfrm rot="10800000" flipV="1">
            <a:off x="4929190" y="1285860"/>
            <a:ext cx="2428892" cy="2000264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Osnovu vedeme paprskem.</a:t>
            </a:r>
            <a:endParaRPr lang="cs-CZ" dirty="0"/>
          </a:p>
        </p:txBody>
      </p:sp>
      <p:pic>
        <p:nvPicPr>
          <p:cNvPr id="6146" name="Picture 2" descr="C:\Documents and Settings\Petr\Plocha\kurz tkaní 23. 11. 2012\PB230136.JPG"/>
          <p:cNvPicPr>
            <a:picLocks noChangeAspect="1" noChangeArrowheads="1"/>
          </p:cNvPicPr>
          <p:nvPr/>
        </p:nvPicPr>
        <p:blipFill>
          <a:blip r:embed="rId3" cstate="print"/>
          <a:srcRect l="3390" t="3897" r="3407" b="3918"/>
          <a:stretch>
            <a:fillRect/>
          </a:stretch>
        </p:blipFill>
        <p:spPr bwMode="auto">
          <a:xfrm>
            <a:off x="571472" y="1214422"/>
            <a:ext cx="8072494" cy="564357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cxnSp>
        <p:nvCxnSpPr>
          <p:cNvPr id="9" name="Přímá spojovací šipka 8"/>
          <p:cNvCxnSpPr/>
          <p:nvPr/>
        </p:nvCxnSpPr>
        <p:spPr>
          <a:xfrm rot="5400000">
            <a:off x="3607587" y="1535893"/>
            <a:ext cx="2357454" cy="1857388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Svazky nití přivážeme ke kovové tyčce osnovním uzlem.</a:t>
            </a:r>
            <a:endParaRPr lang="cs-CZ" dirty="0"/>
          </a:p>
        </p:txBody>
      </p:sp>
      <p:pic>
        <p:nvPicPr>
          <p:cNvPr id="7170" name="Picture 2" descr="C:\Documents and Settings\Petr\Plocha\kurz tkaní 23. 11. 2012\PB230137.JPG"/>
          <p:cNvPicPr>
            <a:picLocks noChangeAspect="1" noChangeArrowheads="1"/>
          </p:cNvPicPr>
          <p:nvPr/>
        </p:nvPicPr>
        <p:blipFill>
          <a:blip r:embed="rId3" cstate="print"/>
          <a:srcRect l="11308" t="-201" b="25050"/>
          <a:stretch>
            <a:fillRect/>
          </a:stretch>
        </p:blipFill>
        <p:spPr bwMode="auto">
          <a:xfrm>
            <a:off x="571472" y="1163581"/>
            <a:ext cx="8072494" cy="569442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Vyrovnaný svazek rozdělíme přibližně na poloviny.</a:t>
            </a:r>
            <a:endParaRPr lang="cs-CZ" dirty="0"/>
          </a:p>
        </p:txBody>
      </p:sp>
      <p:pic>
        <p:nvPicPr>
          <p:cNvPr id="9218" name="Picture 2" descr="C:\Documents and Settings\Petr\Plocha\kurz tkaní 23. 11. 2012\PB230139.JPG"/>
          <p:cNvPicPr>
            <a:picLocks noChangeAspect="1" noChangeArrowheads="1"/>
          </p:cNvPicPr>
          <p:nvPr/>
        </p:nvPicPr>
        <p:blipFill>
          <a:blip r:embed="rId3" cstate="print"/>
          <a:srcRect r="15065" b="16945"/>
          <a:stretch>
            <a:fillRect/>
          </a:stretch>
        </p:blipFill>
        <p:spPr bwMode="auto">
          <a:xfrm>
            <a:off x="571472" y="1142984"/>
            <a:ext cx="7929618" cy="561021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Levou polovinu podvlečeme pod tyčku.</a:t>
            </a:r>
            <a:endParaRPr lang="cs-CZ" dirty="0"/>
          </a:p>
        </p:txBody>
      </p:sp>
      <p:pic>
        <p:nvPicPr>
          <p:cNvPr id="10242" name="Picture 2" descr="C:\Documents and Settings\Petr\Plocha\kurz tkaní 23. 11. 2012\PB230140.JPG"/>
          <p:cNvPicPr>
            <a:picLocks noChangeAspect="1" noChangeArrowheads="1"/>
          </p:cNvPicPr>
          <p:nvPr/>
        </p:nvPicPr>
        <p:blipFill>
          <a:blip r:embed="rId3" cstate="print"/>
          <a:srcRect l="12410" r="10923" b="28969"/>
          <a:stretch>
            <a:fillRect/>
          </a:stretch>
        </p:blipFill>
        <p:spPr bwMode="auto">
          <a:xfrm>
            <a:off x="642910" y="1214422"/>
            <a:ext cx="7903420" cy="549276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Ukazovák pravé ruky držíme </a:t>
            </a:r>
            <a:br>
              <a:rPr lang="cs-CZ" dirty="0" smtClean="0"/>
            </a:br>
            <a:r>
              <a:rPr lang="cs-CZ" dirty="0" smtClean="0"/>
              <a:t>nad tyčkou.</a:t>
            </a:r>
            <a:endParaRPr lang="cs-CZ" dirty="0"/>
          </a:p>
        </p:txBody>
      </p:sp>
      <p:pic>
        <p:nvPicPr>
          <p:cNvPr id="11266" name="Picture 2" descr="C:\Documents and Settings\Petr\Plocha\kurz tkaní 23. 11. 2012\PB230142.JPG"/>
          <p:cNvPicPr>
            <a:picLocks noChangeAspect="1" noChangeArrowheads="1"/>
          </p:cNvPicPr>
          <p:nvPr/>
        </p:nvPicPr>
        <p:blipFill>
          <a:blip r:embed="rId3" cstate="print"/>
          <a:srcRect l="13913" t="7904" r="10924" b="25963"/>
          <a:stretch>
            <a:fillRect/>
          </a:stretch>
        </p:blipFill>
        <p:spPr bwMode="auto">
          <a:xfrm>
            <a:off x="571472" y="1142985"/>
            <a:ext cx="8039987" cy="5715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Levou polovinu přehodíme </a:t>
            </a:r>
            <a:br>
              <a:rPr lang="cs-CZ" dirty="0" smtClean="0"/>
            </a:br>
            <a:r>
              <a:rPr lang="cs-CZ" dirty="0" smtClean="0"/>
              <a:t>přes ukazovák.</a:t>
            </a:r>
            <a:endParaRPr lang="cs-CZ" dirty="0"/>
          </a:p>
        </p:txBody>
      </p:sp>
      <p:pic>
        <p:nvPicPr>
          <p:cNvPr id="12290" name="Picture 2" descr="C:\Documents and Settings\Petr\Plocha\kurz tkaní 23. 11. 2012\PB230143.JPG"/>
          <p:cNvPicPr>
            <a:picLocks noChangeAspect="1" noChangeArrowheads="1"/>
          </p:cNvPicPr>
          <p:nvPr/>
        </p:nvPicPr>
        <p:blipFill>
          <a:blip r:embed="rId3" cstate="print"/>
          <a:srcRect l="8652" t="11912" r="9420" b="17947"/>
          <a:stretch>
            <a:fillRect/>
          </a:stretch>
        </p:blipFill>
        <p:spPr bwMode="auto">
          <a:xfrm>
            <a:off x="642910" y="1142984"/>
            <a:ext cx="7858180" cy="5715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Vodorovným půlkruhem levé ruky svazek přitáhneme k sobě.</a:t>
            </a:r>
            <a:endParaRPr lang="cs-CZ" dirty="0"/>
          </a:p>
        </p:txBody>
      </p:sp>
      <p:pic>
        <p:nvPicPr>
          <p:cNvPr id="13315" name="Picture 3" descr="C:\Documents and Settings\Petr\Plocha\kurz tkaní 23. 11. 2012\PB230144.JPG"/>
          <p:cNvPicPr>
            <a:picLocks noChangeAspect="1" noChangeArrowheads="1"/>
          </p:cNvPicPr>
          <p:nvPr/>
        </p:nvPicPr>
        <p:blipFill>
          <a:blip r:embed="rId3" cstate="print"/>
          <a:srcRect l="19175" t="17924" r="8669" b="17947"/>
          <a:stretch>
            <a:fillRect/>
          </a:stretch>
        </p:blipFill>
        <p:spPr bwMode="auto">
          <a:xfrm>
            <a:off x="642910" y="1071546"/>
            <a:ext cx="7885656" cy="578645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Pravá ruka je volná.</a:t>
            </a:r>
            <a:endParaRPr lang="cs-CZ" dirty="0"/>
          </a:p>
        </p:txBody>
      </p:sp>
      <p:pic>
        <p:nvPicPr>
          <p:cNvPr id="14338" name="Picture 2" descr="C:\Documents and Settings\Petr\Plocha\kurz tkaní 23. 11. 2012\PB230145.JPG"/>
          <p:cNvPicPr>
            <a:picLocks noChangeAspect="1" noChangeArrowheads="1"/>
          </p:cNvPicPr>
          <p:nvPr/>
        </p:nvPicPr>
        <p:blipFill>
          <a:blip r:embed="rId3" cstate="print"/>
          <a:srcRect l="12410" t="1893" r="1904" b="15943"/>
          <a:stretch>
            <a:fillRect/>
          </a:stretch>
        </p:blipFill>
        <p:spPr bwMode="auto">
          <a:xfrm>
            <a:off x="642910" y="1071546"/>
            <a:ext cx="7929618" cy="578645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Pravou rukou přehodíme svazek přes levou polovinu.</a:t>
            </a:r>
            <a:endParaRPr lang="cs-CZ" dirty="0"/>
          </a:p>
        </p:txBody>
      </p:sp>
      <p:pic>
        <p:nvPicPr>
          <p:cNvPr id="15362" name="Picture 2" descr="C:\Documents and Settings\Petr\Plocha\kurz tkaní 23. 11. 2012\PB230146.JPG"/>
          <p:cNvPicPr>
            <a:picLocks noChangeAspect="1" noChangeArrowheads="1"/>
          </p:cNvPicPr>
          <p:nvPr/>
        </p:nvPicPr>
        <p:blipFill>
          <a:blip r:embed="rId3" cstate="print"/>
          <a:srcRect l="10907" t="23937" r="19192" b="11935"/>
          <a:stretch>
            <a:fillRect/>
          </a:stretch>
        </p:blipFill>
        <p:spPr bwMode="auto">
          <a:xfrm>
            <a:off x="571472" y="1142984"/>
            <a:ext cx="7929618" cy="571501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Nitě prostrčíme spodem nahoru.</a:t>
            </a:r>
            <a:endParaRPr lang="cs-CZ" dirty="0"/>
          </a:p>
        </p:txBody>
      </p:sp>
      <p:pic>
        <p:nvPicPr>
          <p:cNvPr id="16386" name="Picture 2" descr="C:\Documents and Settings\Petr\Plocha\kurz tkaní 23. 11. 2012\PB230147.JPG"/>
          <p:cNvPicPr>
            <a:picLocks noChangeAspect="1" noChangeArrowheads="1"/>
          </p:cNvPicPr>
          <p:nvPr/>
        </p:nvPicPr>
        <p:blipFill>
          <a:blip r:embed="rId3" cstate="print"/>
          <a:srcRect l="7900" t="24939" r="20695" b="8929"/>
          <a:stretch>
            <a:fillRect/>
          </a:stretch>
        </p:blipFill>
        <p:spPr bwMode="auto">
          <a:xfrm>
            <a:off x="571471" y="1142984"/>
            <a:ext cx="8020505" cy="5715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</a:t>
            </a:r>
            <a:r>
              <a:rPr lang="cs-CZ" dirty="0" smtClean="0"/>
              <a:t>měrem od sebe uzel pevně utáhneme.</a:t>
            </a:r>
            <a:endParaRPr lang="cs-CZ" dirty="0"/>
          </a:p>
        </p:txBody>
      </p:sp>
      <p:pic>
        <p:nvPicPr>
          <p:cNvPr id="17410" name="Picture 2" descr="C:\Documents and Settings\Petr\Plocha\kurz tkaní 23. 11. 2012\PB230148.JPG"/>
          <p:cNvPicPr>
            <a:picLocks noChangeAspect="1" noChangeArrowheads="1"/>
          </p:cNvPicPr>
          <p:nvPr/>
        </p:nvPicPr>
        <p:blipFill>
          <a:blip r:embed="rId3"/>
          <a:srcRect l="17671" t="36963" r="26707" b="9931"/>
          <a:stretch>
            <a:fillRect/>
          </a:stretch>
        </p:blipFill>
        <p:spPr bwMode="auto">
          <a:xfrm>
            <a:off x="642910" y="1178678"/>
            <a:ext cx="7929618" cy="567932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Druhý uzel uděláme na druhé straně, aby tyčka byla v rovině.</a:t>
            </a:r>
            <a:endParaRPr lang="cs-CZ" dirty="0"/>
          </a:p>
        </p:txBody>
      </p:sp>
      <p:pic>
        <p:nvPicPr>
          <p:cNvPr id="18434" name="Picture 2" descr="C:\Documents and Settings\Petr\Plocha\kurz tkaní 23. 11. 2012\PB2301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214422"/>
            <a:ext cx="7929618" cy="5439697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cxnSp>
        <p:nvCxnSpPr>
          <p:cNvPr id="7" name="Přímá spojovací šipka 6"/>
          <p:cNvCxnSpPr/>
          <p:nvPr/>
        </p:nvCxnSpPr>
        <p:spPr>
          <a:xfrm rot="5400000">
            <a:off x="6607983" y="1250141"/>
            <a:ext cx="1500198" cy="714380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Stejnými uzly přivážeme zbytek osnovy.</a:t>
            </a:r>
            <a:endParaRPr lang="cs-CZ" dirty="0"/>
          </a:p>
        </p:txBody>
      </p:sp>
      <p:pic>
        <p:nvPicPr>
          <p:cNvPr id="19458" name="Picture 2" descr="C:\Documents and Settings\Petr\Plocha\kurz tkaní 23. 11. 2012\PB230150.JPG"/>
          <p:cNvPicPr>
            <a:picLocks noChangeAspect="1" noChangeArrowheads="1"/>
          </p:cNvPicPr>
          <p:nvPr/>
        </p:nvPicPr>
        <p:blipFill>
          <a:blip r:embed="rId3" cstate="print"/>
          <a:srcRect l="4894" b="4921"/>
          <a:stretch>
            <a:fillRect/>
          </a:stretch>
        </p:blipFill>
        <p:spPr bwMode="auto">
          <a:xfrm>
            <a:off x="642910" y="1142984"/>
            <a:ext cx="7929618" cy="5715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Documents and Settings\Petr\Plocha\kurz tkaní 23. 11. 2012\PB2301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9388" y="-134938"/>
            <a:ext cx="9504363" cy="7129463"/>
          </a:xfrm>
          <a:prstGeom prst="rect">
            <a:avLst/>
          </a:prstGeom>
          <a:noFill/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Přípravu pro tkaní proveď prakticky.</a:t>
            </a:r>
            <a:endParaRPr lang="cs-CZ" dirty="0"/>
          </a:p>
        </p:txBody>
      </p:sp>
      <p:pic>
        <p:nvPicPr>
          <p:cNvPr id="19458" name="Picture 2" descr="C:\Documents and Settings\Petr\Plocha\kurz tkaní 23. 11. 2012\PB230150.JPG"/>
          <p:cNvPicPr>
            <a:picLocks noChangeAspect="1" noChangeArrowheads="1"/>
          </p:cNvPicPr>
          <p:nvPr/>
        </p:nvPicPr>
        <p:blipFill>
          <a:blip r:embed="rId3" cstate="print"/>
          <a:srcRect l="4894" b="4921"/>
          <a:stretch>
            <a:fillRect/>
          </a:stretch>
        </p:blipFill>
        <p:spPr bwMode="auto">
          <a:xfrm>
            <a:off x="642910" y="1142984"/>
            <a:ext cx="7929618" cy="571501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488</TotalTime>
  <Words>205</Words>
  <Application>Microsoft Office PowerPoint</Application>
  <PresentationFormat>Předvádění na obrazovce (4:3)</PresentationFormat>
  <Paragraphs>70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Motiv sady Office</vt:lpstr>
      <vt:lpstr>Prezentace aplikace PowerPoint</vt:lpstr>
      <vt:lpstr>TKANÍ I.</vt:lpstr>
      <vt:lpstr>Osnovní kříž slouží při navádění osnovy ve správném pořadí</vt:lpstr>
      <vt:lpstr>Navádění osnovy do listů</vt:lpstr>
      <vt:lpstr>Osnovní niť provlékneme nitěnkou</vt:lpstr>
      <vt:lpstr>Osnovu vedeme paprskem.</vt:lpstr>
      <vt:lpstr>Svazky nití přivážeme ke kovové tyčce osnovním uzlem.</vt:lpstr>
      <vt:lpstr>Vyrovnaný svazek rozdělíme přibližně na poloviny.</vt:lpstr>
      <vt:lpstr>Levou polovinu podvlečeme pod tyčku.</vt:lpstr>
      <vt:lpstr>Ukazovák pravé ruky držíme  nad tyčkou.</vt:lpstr>
      <vt:lpstr>Levou polovinu přehodíme  přes ukazovák.</vt:lpstr>
      <vt:lpstr>Vodorovným půlkruhem levé ruky svazek přitáhneme k sobě.</vt:lpstr>
      <vt:lpstr>Pravá ruka je volná.</vt:lpstr>
      <vt:lpstr>Pravou rukou přehodíme svazek přes levou polovinu.</vt:lpstr>
      <vt:lpstr>Nitě prostrčíme spodem nahoru.</vt:lpstr>
      <vt:lpstr>Směrem od sebe uzel pevně utáhneme.</vt:lpstr>
      <vt:lpstr>Druhý uzel uděláme na druhé straně, aby tyčka byla v rovině.</vt:lpstr>
      <vt:lpstr>Stejnými uzly přivážeme zbytek osnovy.</vt:lpstr>
      <vt:lpstr>Přípravu pro tkaní proveď prakticky.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Lichá</dc:creator>
  <cp:lastModifiedBy>Burdová</cp:lastModifiedBy>
  <cp:revision>50</cp:revision>
  <dcterms:created xsi:type="dcterms:W3CDTF">2012-11-25T09:41:08Z</dcterms:created>
  <dcterms:modified xsi:type="dcterms:W3CDTF">2012-11-26T20:46:55Z</dcterms:modified>
</cp:coreProperties>
</file>