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notesSlides/_rels/notesSlide1.xml.rels" ContentType="application/vnd.openxmlformats-package.relationships+xml"/>
  <Override PartName="/ppt/notesSlides/notesSlide1.xml" ContentType="application/vnd.openxmlformats-officedocument.presentationml.notesSlide+xml"/>
  <Override PartName="/ppt/_rels/presentation.xml.rels" ContentType="application/vnd.openxmlformats-package.relationships+xml"/>
  <Override PartName="/ppt/media/image11.jpeg" ContentType="image/jpeg"/>
  <Override PartName="/ppt/media/image4.jpeg" ContentType="image/jpeg"/>
  <Override PartName="/ppt/media/image1.jpeg" ContentType="image/jpeg"/>
  <Override PartName="/ppt/media/image8.jpeg" ContentType="image/jpeg"/>
  <Override PartName="/ppt/media/image12.jpeg" ContentType="image/jpeg"/>
  <Override PartName="/ppt/media/image5.jpeg" ContentType="image/jpeg"/>
  <Override PartName="/ppt/media/image9.jpeg" ContentType="image/jpeg"/>
  <Override PartName="/ppt/media/image13.jpeg" ContentType="image/jpeg"/>
  <Override PartName="/ppt/media/image2.png" ContentType="image/png"/>
  <Override PartName="/ppt/media/image6.jpeg" ContentType="image/jpeg"/>
  <Override PartName="/ppt/media/image10.jpeg" ContentType="image/jpeg"/>
  <Override PartName="/ppt/media/image3.jpeg" ContentType="image/jpeg"/>
  <Override PartName="/ppt/media/image7.jpeg" ContentType="image/jpeg"/>
  <Override PartName="/ppt/slideLayouts/slideLayout14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_rels/slideLayout16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12.xml.rels" ContentType="application/vnd.openxmlformats-package.relationships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8.xml" ContentType="application/vnd.openxmlformats-officedocument.presentationml.slideLayout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presentation.xml" ContentType="application/vnd.openxmlformats-officedocument.presentationml.presentation.main+xml"/>
  <Override PartName="/ppt/slides/slide2.xml" ContentType="application/vnd.openxmlformats-officedocument.presentationml.slide+xml"/>
  <Override PartName="/ppt/slides/slide14.xml" ContentType="application/vnd.openxmlformats-officedocument.presentationml.slide+xml"/>
  <Override PartName="/ppt/slides/slide7.xml" ContentType="application/vnd.openxmlformats-officedocument.presentationml.slide+xml"/>
  <Override PartName="/ppt/slides/slide10.xml" ContentType="application/vnd.openxmlformats-officedocument.presentationml.slide+xml"/>
  <Override PartName="/ppt/slides/slide3.xml" ContentType="application/vnd.openxmlformats-officedocument.presentationml.slide+xml"/>
  <Override PartName="/ppt/slides/slide15.xml" ContentType="application/vnd.openxmlformats-officedocument.presentationml.slide+xml"/>
  <Override PartName="/ppt/slides/slide8.xml" ContentType="application/vnd.openxmlformats-officedocument.presentationml.slide+xml"/>
  <Override PartName="/ppt/slides/slide11.xml" ContentType="application/vnd.openxmlformats-officedocument.presentationml.slide+xml"/>
  <Override PartName="/ppt/slides/slide4.xml" ContentType="application/vnd.openxmlformats-officedocument.presentationml.slide+xml"/>
  <Override PartName="/ppt/slides/slide16.xml" ContentType="application/vnd.openxmlformats-officedocument.presentationml.slide+xml"/>
  <Override PartName="/ppt/slides/slide9.xml" ContentType="application/vnd.openxmlformats-officedocument.presentationml.slide+xml"/>
  <Override PartName="/ppt/slides/slide12.xml" ContentType="application/vnd.openxmlformats-officedocument.presentationml.slide+xml"/>
  <Override PartName="/ppt/slides/slide5.xml" ContentType="application/vnd.openxmlformats-officedocument.presentationml.slide+xml"/>
  <Override PartName="/ppt/slides/slide1.xml" ContentType="application/vnd.openxmlformats-officedocument.presentationml.slide+xml"/>
  <Override PartName="/ppt/slides/_rels/slide3.xml.rels" ContentType="application/vnd.openxmlformats-package.relationships+xml"/>
  <Override PartName="/ppt/slides/_rels/slide13.xml.rels" ContentType="application/vnd.openxmlformats-package.relationships+xml"/>
  <Override PartName="/ppt/slides/_rels/slide2.xml.rels" ContentType="application/vnd.openxmlformats-package.relationships+xml"/>
  <Override PartName="/ppt/slides/_rels/slide12.xml.rels" ContentType="application/vnd.openxmlformats-package.relationships+xml"/>
  <Override PartName="/ppt/slides/_rels/slide9.xml.rels" ContentType="application/vnd.openxmlformats-package.relationships+xml"/>
  <Override PartName="/ppt/slides/_rels/slide1.xml.rels" ContentType="application/vnd.openxmlformats-package.relationships+xml"/>
  <Override PartName="/ppt/slides/_rels/slide11.xml.rels" ContentType="application/vnd.openxmlformats-package.relationships+xml"/>
  <Override PartName="/ppt/slides/_rels/slide8.xml.rels" ContentType="application/vnd.openxmlformats-package.relationships+xml"/>
  <Override PartName="/ppt/slides/_rels/slide10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16.xml.rels" ContentType="application/vnd.openxmlformats-package.relationships+xml"/>
  <Override PartName="/ppt/slides/_rels/slide5.xml.rels" ContentType="application/vnd.openxmlformats-package.relationships+xml"/>
  <Override PartName="/ppt/slides/_rels/slide15.xml.rels" ContentType="application/vnd.openxmlformats-package.relationships+xml"/>
  <Override PartName="/ppt/slides/_rels/slide4.xml.rels" ContentType="application/vnd.openxmlformats-package.relationships+xml"/>
  <Override PartName="/ppt/slides/_rels/slide14.xml.rels" ContentType="application/vnd.openxmlformats-package.relationships+xml"/>
  <Override PartName="/ppt/slides/slide13.xml" ContentType="application/vnd.openxmlformats-officedocument.presentationml.slide+xml"/>
  <Override PartName="/ppt/slides/slide6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x="9144000" cy="6858000"/>
  <p:notesSz cx="6858000" cy="9144000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20" Type="http://schemas.openxmlformats.org/officeDocument/2006/relationships/slide" Target="slides/slide16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3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bIns="0" lIns="0" rIns="0" tIns="0" wrap="none"/>
          <a:p>
            <a:r>
              <a:rPr lang="cs-CZ"/>
              <a:t>Klikněte pro úpravu formátu komentářů</a:t>
            </a:r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bIns="0" lIns="0" rIns="0" tIns="0" wrap="none"/>
          <a:p>
            <a:r>
              <a:rPr lang="cs-CZ"/>
              <a:t>&lt;záhlaví&gt;</a:t>
            </a:r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bIns="0" lIns="0" rIns="0" tIns="0" wrap="none"/>
          <a:p>
            <a:pPr algn="r"/>
            <a:r>
              <a:rPr lang="cs-CZ"/>
              <a:t>&lt;datum/čas&gt;</a:t>
            </a:r>
            <a:endParaRPr/>
          </a:p>
        </p:txBody>
      </p:sp>
      <p:sp>
        <p:nvSpPr>
          <p:cNvPr id="77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anchor="b" bIns="0" lIns="0" rIns="0" tIns="0" wrap="none"/>
          <a:p>
            <a:r>
              <a:rPr lang="cs-CZ"/>
              <a:t>&lt;zápatí&gt;</a:t>
            </a:r>
            <a:endParaRPr/>
          </a:p>
        </p:txBody>
      </p:sp>
      <p:sp>
        <p:nvSpPr>
          <p:cNvPr id="78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anchor="b" bIns="0" lIns="0" rIns="0" tIns="0" wrap="none"/>
          <a:p>
            <a:pPr algn="r"/>
            <a:fld id="{FDF5EE10-61A3-49A0-85F6-E3D0F0185DE0}" type="slidenum">
              <a:rPr lang="cs-CZ"/>
              <a:t>&lt;číslo&gt;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body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/>
              <a:t>Styl výše uvedené tabulky pro doplnění informací k materiálu si můžete zvolit sami. Důležité je dodržet náležitosti v ní uvedené.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124" name="TextShape 2"/>
          <p:cNvSpPr txBox="1"/>
          <p:nvPr/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fld id="{49039A9B-20EA-406A-89F7-09BB8982C20B}" type="slidenum">
              <a:rPr lang="cs-CZ">
                <a:solidFill>
                  <a:srgbClr val="000000"/>
                </a:solidFill>
                <a:latin typeface="+mn-lt"/>
                <a:ea typeface="+mn-ea"/>
              </a:rPr>
              <a:t>&lt;číslo&gt;</a:t>
            </a:fld>
            <a:endParaRPr/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0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Klikněte pro úpravu formátu textu nadpisuKliknutím lze upravit styl.</a:t>
            </a:r>
            <a:endParaRPr/>
          </a:p>
        </p:txBody>
      </p:sp>
      <p:sp>
        <p:nvSpPr>
          <p:cNvPr id="1" name="PlaceHolder 2"/>
          <p:cNvSpPr>
            <a:spLocks noGrp="1"/>
          </p:cNvSpPr>
          <p:nvPr>
            <p:ph type="dt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>
                <a:solidFill>
                  <a:srgbClr val="000000"/>
                </a:solidFill>
                <a:latin typeface="Calibri"/>
              </a:rPr>
              <a:t>29. 11. 2012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fld id="{8FE201E1-2C9C-42B2-923C-4CDF1D1C103D}" type="slidenum">
              <a:rPr lang="cs-CZ">
                <a:solidFill>
                  <a:srgbClr val="000000"/>
                </a:solidFill>
                <a:latin typeface="Calibri"/>
              </a:rPr>
              <a:t>&lt;číslo&gt;</a:t>
            </a:fld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Klikněte pro úpravu formátu textu nadpisuKliknutím lze upravit styl.</a:t>
            </a:r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Šestá úroveň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Sedmá úroveňKliknutím lze upravit styly předlohy textu.</a:t>
            </a:r>
            <a:endParaRPr/>
          </a:p>
          <a:p>
            <a:pPr lvl="1">
              <a:lnSpc>
                <a:spcPct val="100000"/>
              </a:lnSpc>
              <a:buFont typeface="Arial"/>
              <a:buChar char="–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Font typeface="Arial"/>
              <a:buChar char="•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Font typeface="Arial"/>
              <a:buChar char="–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Font typeface="Arial"/>
              <a:buChar char="»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dt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>
                <a:solidFill>
                  <a:srgbClr val="000000"/>
                </a:solidFill>
                <a:latin typeface="Calibri"/>
              </a:rPr>
              <a:t>29. 11. 2012</a:t>
            </a:r>
            <a:endParaRPr/>
          </a:p>
        </p:txBody>
      </p:sp>
      <p:sp>
        <p:nvSpPr>
          <p:cNvPr id="40" name="PlaceHolder 4"/>
          <p:cNvSpPr>
            <a:spLocks noGrp="1"/>
          </p:cNvSpPr>
          <p:nvPr>
            <p:ph type="ftr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endParaRPr/>
          </a:p>
        </p:txBody>
      </p:sp>
      <p:sp>
        <p:nvSpPr>
          <p:cNvPr id="41" name="PlaceHolder 5"/>
          <p:cNvSpPr>
            <a:spLocks noGrp="1"/>
          </p:cNvSpPr>
          <p:nvPr>
            <p:ph type="sldNum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fld id="{DD65F85F-4063-40CA-9FE7-F2E44B6B8261}" type="slidenum">
              <a:rPr lang="cs-CZ">
                <a:solidFill>
                  <a:srgbClr val="000000"/>
                </a:solidFill>
                <a:latin typeface="Calibri"/>
              </a:rPr>
              <a:t>&lt;číslo&gt;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4.jpeg"/><Relationship Id="rId2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6.jpeg"/><Relationship Id="rId2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7.jpeg"/><Relationship Id="rId2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9.jpeg"/><Relationship Id="rId2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10.jpeg"/><Relationship Id="rId2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11.jpeg"/><Relationship Id="rId2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12.jpeg"/><Relationship Id="rId2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13.jpeg"/><Relationship Id="rId2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CustomShape 1"/>
          <p:cNvSpPr/>
          <p:nvPr/>
        </p:nvSpPr>
        <p:spPr>
          <a:xfrm>
            <a:off x="685800" y="908640"/>
            <a:ext cx="2016000" cy="2016000"/>
          </a:xfrm>
          <a:prstGeom prst="pie">
            <a:avLst>
              <a:gd fmla="val 5400000" name="adj1"/>
              <a:gd fmla="val 16200000" name="adj2"/>
            </a:avLst>
          </a:prstGeom>
          <a:solidFill>
            <a:srgbClr val="4f81bd"/>
          </a:solidFill>
          <a:ln w="25560">
            <a:solidFill>
              <a:srgbClr val="ffffff"/>
            </a:solidFill>
            <a:round/>
          </a:ln>
        </p:spPr>
      </p:sp>
      <p:sp>
        <p:nvSpPr>
          <p:cNvPr id="80" name="CustomShape 2"/>
          <p:cNvSpPr/>
          <p:nvPr/>
        </p:nvSpPr>
        <p:spPr>
          <a:xfrm>
            <a:off x="1693800" y="908640"/>
            <a:ext cx="6694200" cy="2016000"/>
          </a:xfrm>
          <a:prstGeom prst="rect">
            <a:avLst/>
          </a:prstGeom>
          <a:solidFill>
            <a:srgbClr val="ffffff"/>
          </a:solidFill>
          <a:ln w="25560">
            <a:solidFill>
              <a:srgbClr val="4f81bd"/>
            </a:solidFill>
            <a:round/>
          </a:ln>
        </p:spPr>
        <p:txBody>
          <a:bodyPr anchor="ctr" lIns="45720" rIns="45720"/>
          <a:p>
            <a:pPr>
              <a:lnSpc>
                <a:spcPct val="90000"/>
              </a:lnSpc>
            </a:pPr>
            <a:r>
              <a:rPr lang="cs-CZ" sz="1200">
                <a:solidFill>
                  <a:srgbClr val="000000"/>
                </a:solidFill>
                <a:latin typeface="Calibri"/>
              </a:rPr>
              <a:t>NÁZEV ŠKOLY: Základní škola a Mateřská škola Nedvědice, okres Brno – venkov, příspěvková organizace </a:t>
            </a:r>
            <a:endParaRPr/>
          </a:p>
        </p:txBody>
      </p:sp>
      <p:sp>
        <p:nvSpPr>
          <p:cNvPr id="81" name="CustomShape 3"/>
          <p:cNvSpPr/>
          <p:nvPr/>
        </p:nvSpPr>
        <p:spPr>
          <a:xfrm>
            <a:off x="897480" y="1231200"/>
            <a:ext cx="1592280" cy="1592280"/>
          </a:xfrm>
          <a:prstGeom prst="pie">
            <a:avLst>
              <a:gd fmla="val 5400000" name="adj1"/>
              <a:gd fmla="val 16200000" name="adj2"/>
            </a:avLst>
          </a:prstGeom>
          <a:solidFill>
            <a:srgbClr val="4f81bd"/>
          </a:solidFill>
          <a:ln w="25560">
            <a:solidFill>
              <a:srgbClr val="ffffff"/>
            </a:solidFill>
            <a:round/>
          </a:ln>
        </p:spPr>
      </p:sp>
      <p:sp>
        <p:nvSpPr>
          <p:cNvPr id="82" name="CustomShape 4"/>
          <p:cNvSpPr/>
          <p:nvPr/>
        </p:nvSpPr>
        <p:spPr>
          <a:xfrm>
            <a:off x="1693800" y="1231200"/>
            <a:ext cx="6694200" cy="1592280"/>
          </a:xfrm>
          <a:prstGeom prst="rect">
            <a:avLst/>
          </a:prstGeom>
          <a:solidFill>
            <a:srgbClr val="ffffff"/>
          </a:solidFill>
          <a:ln w="25560">
            <a:solidFill>
              <a:srgbClr val="4f81bd"/>
            </a:solidFill>
            <a:round/>
          </a:ln>
        </p:spPr>
        <p:txBody>
          <a:bodyPr anchor="ctr" lIns="45720" rIns="45720"/>
          <a:p>
            <a:pPr>
              <a:lnSpc>
                <a:spcPct val="90000"/>
              </a:lnSpc>
            </a:pPr>
            <a:r>
              <a:rPr lang="cs-CZ" sz="1200">
                <a:solidFill>
                  <a:srgbClr val="000000"/>
                </a:solidFill>
                <a:latin typeface="Calibri"/>
              </a:rPr>
              <a:t>AUTOR: Bc. Leona Vejrostová</a:t>
            </a:r>
            <a:endParaRPr/>
          </a:p>
        </p:txBody>
      </p:sp>
      <p:sp>
        <p:nvSpPr>
          <p:cNvPr id="83" name="CustomShape 5"/>
          <p:cNvSpPr/>
          <p:nvPr/>
        </p:nvSpPr>
        <p:spPr>
          <a:xfrm>
            <a:off x="1109160" y="1553760"/>
            <a:ext cx="1168920" cy="1168920"/>
          </a:xfrm>
          <a:prstGeom prst="pie">
            <a:avLst>
              <a:gd fmla="val 5400000" name="adj1"/>
              <a:gd fmla="val 16200000" name="adj2"/>
            </a:avLst>
          </a:prstGeom>
          <a:solidFill>
            <a:srgbClr val="4f81bd"/>
          </a:solidFill>
          <a:ln w="25560">
            <a:solidFill>
              <a:srgbClr val="ffffff"/>
            </a:solidFill>
            <a:round/>
          </a:ln>
        </p:spPr>
      </p:sp>
      <p:sp>
        <p:nvSpPr>
          <p:cNvPr id="84" name="CustomShape 6"/>
          <p:cNvSpPr/>
          <p:nvPr/>
        </p:nvSpPr>
        <p:spPr>
          <a:xfrm>
            <a:off x="1693800" y="1553760"/>
            <a:ext cx="6694200" cy="1168920"/>
          </a:xfrm>
          <a:prstGeom prst="rect">
            <a:avLst/>
          </a:prstGeom>
          <a:solidFill>
            <a:srgbClr val="ffffff"/>
          </a:solidFill>
          <a:ln w="25560">
            <a:solidFill>
              <a:srgbClr val="4f81bd"/>
            </a:solidFill>
            <a:round/>
          </a:ln>
        </p:spPr>
        <p:txBody>
          <a:bodyPr anchor="ctr" lIns="45720" rIns="45720"/>
          <a:p>
            <a:pPr>
              <a:lnSpc>
                <a:spcPct val="90000"/>
              </a:lnSpc>
            </a:pPr>
            <a:r>
              <a:rPr lang="cs-CZ" sz="1200">
                <a:solidFill>
                  <a:srgbClr val="000000"/>
                </a:solidFill>
                <a:latin typeface="Calibri"/>
              </a:rPr>
              <a:t>NÁZEV:  VY_22_INOVACE_02_07_Barvy 1 </a:t>
            </a:r>
            <a:endParaRPr/>
          </a:p>
        </p:txBody>
      </p:sp>
      <p:sp>
        <p:nvSpPr>
          <p:cNvPr id="85" name="CustomShape 7"/>
          <p:cNvSpPr/>
          <p:nvPr/>
        </p:nvSpPr>
        <p:spPr>
          <a:xfrm>
            <a:off x="1320840" y="1876680"/>
            <a:ext cx="745560" cy="745560"/>
          </a:xfrm>
          <a:prstGeom prst="pie">
            <a:avLst>
              <a:gd fmla="val 5400000" name="adj1"/>
              <a:gd fmla="val 16200000" name="adj2"/>
            </a:avLst>
          </a:prstGeom>
          <a:solidFill>
            <a:srgbClr val="4f81bd"/>
          </a:solidFill>
          <a:ln w="25560">
            <a:solidFill>
              <a:srgbClr val="ffffff"/>
            </a:solidFill>
            <a:round/>
          </a:ln>
        </p:spPr>
      </p:sp>
      <p:sp>
        <p:nvSpPr>
          <p:cNvPr id="86" name="CustomShape 8"/>
          <p:cNvSpPr/>
          <p:nvPr/>
        </p:nvSpPr>
        <p:spPr>
          <a:xfrm>
            <a:off x="1691640" y="1845000"/>
            <a:ext cx="6694200" cy="745560"/>
          </a:xfrm>
          <a:prstGeom prst="rect">
            <a:avLst/>
          </a:prstGeom>
          <a:solidFill>
            <a:srgbClr val="ffffff"/>
          </a:solidFill>
          <a:ln w="25560">
            <a:solidFill>
              <a:srgbClr val="4f81bd"/>
            </a:solidFill>
            <a:round/>
          </a:ln>
        </p:spPr>
        <p:txBody>
          <a:bodyPr anchor="ctr" lIns="45720" rIns="45720"/>
          <a:p>
            <a:pPr>
              <a:lnSpc>
                <a:spcPct val="90000"/>
              </a:lnSpc>
            </a:pPr>
            <a:r>
              <a:rPr lang="cs-CZ" sz="1200">
                <a:solidFill>
                  <a:srgbClr val="000000"/>
                </a:solidFill>
                <a:latin typeface="Calibri"/>
              </a:rPr>
              <a:t>TEMA</a:t>
            </a:r>
            <a:r>
              <a:rPr lang="cs-CZ" sz="1000">
                <a:solidFill>
                  <a:srgbClr val="000000"/>
                </a:solidFill>
                <a:latin typeface="Calibri"/>
              </a:rPr>
              <a:t>: Anglický jazyk </a:t>
            </a:r>
            <a:r>
              <a:rPr lang="cs-CZ" sz="1200">
                <a:solidFill>
                  <a:srgbClr val="000000"/>
                </a:solidFill>
                <a:latin typeface="Calibri"/>
              </a:rPr>
              <a:t> 3. ročník  </a:t>
            </a:r>
            <a:endParaRPr/>
          </a:p>
        </p:txBody>
      </p:sp>
      <p:sp>
        <p:nvSpPr>
          <p:cNvPr id="87" name="CustomShape 9"/>
          <p:cNvSpPr/>
          <p:nvPr/>
        </p:nvSpPr>
        <p:spPr>
          <a:xfrm>
            <a:off x="1532520" y="2199240"/>
            <a:ext cx="322200" cy="322200"/>
          </a:xfrm>
          <a:prstGeom prst="pie">
            <a:avLst>
              <a:gd fmla="val 5400000" name="adj1"/>
              <a:gd fmla="val 16200000" name="adj2"/>
            </a:avLst>
          </a:prstGeom>
          <a:solidFill>
            <a:srgbClr val="4f81bd"/>
          </a:solidFill>
          <a:ln w="25560">
            <a:solidFill>
              <a:srgbClr val="ffffff"/>
            </a:solidFill>
            <a:round/>
          </a:ln>
        </p:spPr>
      </p:sp>
      <p:sp>
        <p:nvSpPr>
          <p:cNvPr id="88" name="CustomShape 10"/>
          <p:cNvSpPr/>
          <p:nvPr/>
        </p:nvSpPr>
        <p:spPr>
          <a:xfrm>
            <a:off x="1677600" y="2196000"/>
            <a:ext cx="6694200" cy="322200"/>
          </a:xfrm>
          <a:prstGeom prst="rect">
            <a:avLst/>
          </a:prstGeom>
          <a:solidFill>
            <a:srgbClr val="ffffff"/>
          </a:solidFill>
          <a:ln w="25560">
            <a:solidFill>
              <a:srgbClr val="4f81bd"/>
            </a:solidFill>
            <a:round/>
          </a:ln>
        </p:spPr>
        <p:txBody>
          <a:bodyPr anchor="ctr" lIns="45720" rIns="45720"/>
          <a:p>
            <a:pPr>
              <a:lnSpc>
                <a:spcPct val="90000"/>
              </a:lnSpc>
            </a:pPr>
            <a:r>
              <a:rPr lang="cs-CZ" sz="1200">
                <a:solidFill>
                  <a:srgbClr val="000000"/>
                </a:solidFill>
                <a:latin typeface="Calibri"/>
              </a:rPr>
              <a:t>ČÍSLO PROJEKKTU: 2674/21/7.1.4/2011  </a:t>
            </a:r>
            <a:endParaRPr/>
          </a:p>
        </p:txBody>
      </p:sp>
      <p:sp>
        <p:nvSpPr>
          <p:cNvPr id="89" name="TextShape 11"/>
          <p:cNvSpPr txBox="1"/>
          <p:nvPr/>
        </p:nvSpPr>
        <p:spPr>
          <a:xfrm>
            <a:off x="767160" y="3717000"/>
            <a:ext cx="7776360" cy="1464120"/>
          </a:xfrm>
          <a:prstGeom prst="rect">
            <a:avLst/>
          </a:prstGeom>
        </p:spPr>
        <p:txBody>
          <a:bodyPr/>
          <a:p>
            <a:pPr algn="ctr"/>
            <a:endParaRPr/>
          </a:p>
        </p:txBody>
      </p:sp>
      <p:pic>
        <p:nvPicPr>
          <p:cNvPr descr="" id="90" name="Obrázek 7"/>
          <p:cNvPicPr/>
          <p:nvPr/>
        </p:nvPicPr>
        <p:blipFill>
          <a:blip r:embed="rId1"/>
          <a:stretch>
            <a:fillRect/>
          </a:stretch>
        </p:blipFill>
        <p:spPr>
          <a:xfrm>
            <a:off x="755640" y="3717000"/>
            <a:ext cx="7848360" cy="1511640"/>
          </a:xfrm>
          <a:prstGeom prst="rect">
            <a:avLst/>
          </a:prstGeom>
        </p:spPr>
      </p:pic>
    </p:spTree>
  </p:cSld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ANOTACE</a:t>
            </a:r>
            <a:endParaRPr/>
          </a:p>
        </p:txBody>
      </p:sp>
      <p:sp>
        <p:nvSpPr>
          <p:cNvPr id="92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Materiál slouží k procvičení a používání základních barev.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Žáci přiřazují správný název k barvě, doplňují vynechaná písmena.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Materiál doporučuji prezentovat na interaktivní tabuli.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Materiál byl vytvořen a pilotován v prvním pololetí školního roku 2012/2013.</a:t>
            </a:r>
            <a:endParaRPr/>
          </a:p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 </a:t>
            </a:r>
            <a:endParaRPr/>
          </a:p>
        </p:txBody>
      </p:sp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BARVY - COLOURS</a:t>
            </a:r>
            <a:endParaRPr/>
          </a:p>
        </p:txBody>
      </p:sp>
      <p:sp>
        <p:nvSpPr>
          <p:cNvPr id="94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</a:pPr>
            <a:r>
              <a:rPr b="1" lang="cs-CZ" sz="3200" u="sng">
                <a:solidFill>
                  <a:srgbClr val="000000"/>
                </a:solidFill>
                <a:latin typeface="Calibri"/>
              </a:rPr>
              <a:t>SLOVNÍ ZÁSOBA</a:t>
            </a:r>
            <a:endParaRPr/>
          </a:p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Colour = barva</a:t>
            </a:r>
            <a:endParaRPr/>
          </a:p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Light = světlý</a:t>
            </a:r>
            <a:endParaRPr/>
          </a:p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Dark = tmavý</a:t>
            </a:r>
            <a:endParaRPr/>
          </a:p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Blue = modrý</a:t>
            </a:r>
            <a:endParaRPr/>
          </a:p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Red = červený</a:t>
            </a:r>
            <a:endParaRPr/>
          </a:p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Green = zelený</a:t>
            </a:r>
            <a:endParaRPr/>
          </a:p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Yellow = žlutý</a:t>
            </a:r>
            <a:endParaRPr/>
          </a:p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Grey = šedý</a:t>
            </a:r>
            <a:endParaRPr/>
          </a:p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Black = černý</a:t>
            </a:r>
            <a:endParaRPr/>
          </a:p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White = bílý</a:t>
            </a:r>
            <a:endParaRPr/>
          </a:p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Orange = oranžový</a:t>
            </a:r>
            <a:endParaRPr/>
          </a:p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Pink = růžový</a:t>
            </a:r>
            <a:endParaRPr/>
          </a:p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Brown = hnědý</a:t>
            </a:r>
            <a:endParaRPr/>
          </a:p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Purple = fialový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timing>
    <p:tnLst>
      <p:par>
        <p:cTn dur="indefinite" id="1" nodeType="tmRoot" restart="never">
          <p:childTnLst>
            <p:seq>
              <p:cTn id="2" nodeType="mainSeq">
                <p:childTnLst/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PŘIŘAĎ SPRÁVNÉ SLOVO K BARVĚ</a:t>
            </a:r>
            <a:endParaRPr/>
          </a:p>
        </p:txBody>
      </p:sp>
      <p:sp>
        <p:nvSpPr>
          <p:cNvPr id="96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black   white   red   blue  green   yellow   grey pink   orange   purple   brown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pic>
        <p:nvPicPr>
          <p:cNvPr descr="" id="97" name="Picture 3"/>
          <p:cNvPicPr/>
          <p:nvPr/>
        </p:nvPicPr>
        <p:blipFill>
          <a:blip r:embed="rId1"/>
          <a:stretch>
            <a:fillRect/>
          </a:stretch>
        </p:blipFill>
        <p:spPr>
          <a:xfrm>
            <a:off x="899640" y="2880000"/>
            <a:ext cx="6768360" cy="4032000"/>
          </a:xfrm>
          <a:prstGeom prst="rect">
            <a:avLst/>
          </a:prstGeom>
        </p:spPr>
      </p:pic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DOPLŇ PÍSMENA</a:t>
            </a:r>
            <a:endParaRPr/>
          </a:p>
        </p:txBody>
      </p:sp>
      <p:sp>
        <p:nvSpPr>
          <p:cNvPr id="99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 algn="ctr">
              <a:lnSpc>
                <a:spcPct val="100000"/>
              </a:lnSpc>
            </a:pPr>
            <a:r>
              <a:rPr lang="cs-CZ" sz="3200">
                <a:solidFill>
                  <a:srgbClr val="000000"/>
                </a:solidFill>
                <a:latin typeface="Calibri"/>
              </a:rPr>
              <a:t>G _ _ _ _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pic>
        <p:nvPicPr>
          <p:cNvPr descr="" id="100" name="Picture 3"/>
          <p:cNvPicPr/>
          <p:nvPr/>
        </p:nvPicPr>
        <p:blipFill>
          <a:blip r:embed="rId1"/>
          <a:stretch>
            <a:fillRect/>
          </a:stretch>
        </p:blipFill>
        <p:spPr>
          <a:xfrm>
            <a:off x="1475640" y="2301120"/>
            <a:ext cx="5904360" cy="4319640"/>
          </a:xfrm>
          <a:prstGeom prst="rect">
            <a:avLst/>
          </a:prstGeom>
        </p:spPr>
      </p:pic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B _ _ _ _</a:t>
            </a:r>
            <a:endParaRPr/>
          </a:p>
        </p:txBody>
      </p:sp>
      <p:pic>
        <p:nvPicPr>
          <p:cNvPr descr="" id="102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554840" y="1600200"/>
            <a:ext cx="6034320" cy="4525560"/>
          </a:xfrm>
          <a:prstGeom prst="rect">
            <a:avLst/>
          </a:prstGeom>
        </p:spPr>
      </p:pic>
    </p:spTree>
  </p:cSld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 _ _ _</a:t>
            </a:r>
            <a:endParaRPr/>
          </a:p>
        </p:txBody>
      </p:sp>
      <p:pic>
        <p:nvPicPr>
          <p:cNvPr descr="" id="104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554840" y="1600200"/>
            <a:ext cx="6034320" cy="4525560"/>
          </a:xfrm>
          <a:prstGeom prst="rect">
            <a:avLst/>
          </a:prstGeom>
        </p:spPr>
      </p:pic>
    </p:spTree>
  </p:cSld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R _ _</a:t>
            </a:r>
            <a:endParaRPr/>
          </a:p>
        </p:txBody>
      </p:sp>
      <p:pic>
        <p:nvPicPr>
          <p:cNvPr descr="" id="106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554840" y="1600200"/>
            <a:ext cx="6034320" cy="4525560"/>
          </a:xfrm>
          <a:prstGeom prst="rect">
            <a:avLst/>
          </a:prstGeom>
        </p:spPr>
      </p:pic>
    </p:spTree>
  </p:cSld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B _ _ _ _</a:t>
            </a:r>
            <a:endParaRPr/>
          </a:p>
        </p:txBody>
      </p:sp>
      <p:pic>
        <p:nvPicPr>
          <p:cNvPr descr="" id="108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554840" y="1600200"/>
            <a:ext cx="6034320" cy="4525560"/>
          </a:xfrm>
          <a:prstGeom prst="rect">
            <a:avLst/>
          </a:prstGeom>
        </p:spPr>
      </p:pic>
    </p:spTree>
  </p:cSld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Y _ _ _ _ _</a:t>
            </a:r>
            <a:endParaRPr/>
          </a:p>
        </p:txBody>
      </p:sp>
      <p:pic>
        <p:nvPicPr>
          <p:cNvPr descr="" id="110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554840" y="1600200"/>
            <a:ext cx="6034320" cy="4525560"/>
          </a:xfrm>
          <a:prstGeom prst="rect">
            <a:avLst/>
          </a:prstGeom>
        </p:spPr>
      </p:pic>
    </p:spTree>
  </p:cSld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B _ _ _</a:t>
            </a:r>
            <a:endParaRPr/>
          </a:p>
        </p:txBody>
      </p:sp>
      <p:pic>
        <p:nvPicPr>
          <p:cNvPr descr="" id="112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554840" y="1600200"/>
            <a:ext cx="6034320" cy="4525560"/>
          </a:xfrm>
          <a:prstGeom prst="rect">
            <a:avLst/>
          </a:prstGeom>
        </p:spPr>
      </p:pic>
    </p:spTree>
  </p:cSld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O _ _ _ _ _</a:t>
            </a:r>
            <a:endParaRPr/>
          </a:p>
        </p:txBody>
      </p:sp>
      <p:pic>
        <p:nvPicPr>
          <p:cNvPr descr="" id="114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554840" y="1600200"/>
            <a:ext cx="6034320" cy="4525560"/>
          </a:xfrm>
          <a:prstGeom prst="rect">
            <a:avLst/>
          </a:prstGeom>
        </p:spPr>
      </p:pic>
    </p:spTree>
  </p:cSld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G _ _ _ </a:t>
            </a:r>
            <a:endParaRPr/>
          </a:p>
        </p:txBody>
      </p:sp>
      <p:pic>
        <p:nvPicPr>
          <p:cNvPr descr="" id="116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554840" y="1600200"/>
            <a:ext cx="6034320" cy="4525560"/>
          </a:xfrm>
          <a:prstGeom prst="rect">
            <a:avLst/>
          </a:prstGeom>
        </p:spPr>
      </p:pic>
    </p:spTree>
  </p:cSld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W _ _ _ _</a:t>
            </a:r>
            <a:endParaRPr/>
          </a:p>
        </p:txBody>
      </p:sp>
      <p:pic>
        <p:nvPicPr>
          <p:cNvPr descr="" id="118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554840" y="1600200"/>
            <a:ext cx="6034320" cy="4525560"/>
          </a:xfrm>
          <a:prstGeom prst="rect">
            <a:avLst/>
          </a:prstGeom>
        </p:spPr>
      </p:pic>
    </p:spTree>
  </p:cSld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 _ _ _ _ _</a:t>
            </a:r>
            <a:endParaRPr/>
          </a:p>
        </p:txBody>
      </p:sp>
      <p:pic>
        <p:nvPicPr>
          <p:cNvPr descr="" id="120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554840" y="1600200"/>
            <a:ext cx="6034320" cy="4525560"/>
          </a:xfrm>
          <a:prstGeom prst="rect">
            <a:avLst/>
          </a:prstGeom>
        </p:spPr>
      </p:pic>
    </p:spTree>
  </p:cSld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POUŽITÉ ZDROJE</a:t>
            </a:r>
            <a:endParaRPr/>
          </a:p>
        </p:txBody>
      </p:sp>
      <p:sp>
        <p:nvSpPr>
          <p:cNvPr id="122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Archiv autora</a:t>
            </a:r>
            <a:endParaRPr/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