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VY_32_INOVACE_11_01</a:t>
          </a:r>
          <a:r>
            <a:rPr lang="cs-CZ" sz="1200" baseline="0" dirty="0" smtClean="0"/>
            <a:t>_ Opakování a prohloubení učiva ze 4. ročníku - 1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1637DE-3DE9-445C-B657-C35CA2CFFFD1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8C41F75-794B-40AE-A4EC-642CF7A23D00}" type="presOf" srcId="{1D895EAB-76A7-41C6-9C6C-7D303AD4C23C}" destId="{94413E88-B296-45A5-9057-6B5765B63A8F}" srcOrd="1" destOrd="0" presId="urn:microsoft.com/office/officeart/2005/8/layout/target3"/>
    <dgm:cxn modelId="{0B5EC7CF-39F2-4D21-9082-844276A347F3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4F41286-1A4B-4D5E-8D03-9CEDB16B9DE6}" type="presOf" srcId="{A4836DAF-3E6B-4198-A089-B3C0D0384F2B}" destId="{4F0AD45D-7E6A-4C4A-90DF-90E27C4B175D}" srcOrd="0" destOrd="0" presId="urn:microsoft.com/office/officeart/2005/8/layout/target3"/>
    <dgm:cxn modelId="{DF3A58F4-9A03-45A3-9BA7-5FD314D5146B}" type="presOf" srcId="{FFA013E9-5C5D-404D-8688-08171EA7A387}" destId="{359A210A-E8C9-4FD6-9BC7-434F4455A6B5}" srcOrd="1" destOrd="0" presId="urn:microsoft.com/office/officeart/2005/8/layout/target3"/>
    <dgm:cxn modelId="{E594E3FF-02A0-4D21-8F22-C0D8D206AB6E}" type="presOf" srcId="{1D895EAB-76A7-41C6-9C6C-7D303AD4C23C}" destId="{347D85BD-7382-4413-9298-D06CC996458A}" srcOrd="0" destOrd="0" presId="urn:microsoft.com/office/officeart/2005/8/layout/target3"/>
    <dgm:cxn modelId="{1286C74A-0C42-4C35-BEA6-C99587D0E844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CC6D223-E2CD-4D3D-B5DA-0B7041A2B489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E277B0E-468C-43FA-B40C-7A7E3CCB8201}" type="presOf" srcId="{D9242A4C-F33A-42E2-BFA4-EC80805DCD32}" destId="{7DDB6D97-C311-42E1-B77C-B194BAE75773}" srcOrd="0" destOrd="0" presId="urn:microsoft.com/office/officeart/2005/8/layout/target3"/>
    <dgm:cxn modelId="{A1AD3DED-FC53-46E9-8D85-5E5DE360934B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2E63AE2-FF72-4FD6-BA46-06EF6E51CCA3}" type="presOf" srcId="{DAAD5A11-3EBC-47AE-AB1C-4F1B938732A7}" destId="{2D933DCE-BBEA-46A5-98BC-CA41A7DBB761}" srcOrd="0" destOrd="0" presId="urn:microsoft.com/office/officeart/2005/8/layout/target3"/>
    <dgm:cxn modelId="{DDEC49B0-596F-4EF9-B04A-58A53BFA2D22}" type="presParOf" srcId="{2D933DCE-BBEA-46A5-98BC-CA41A7DBB761}" destId="{D3A73299-62A4-4767-8E25-C16133A0B902}" srcOrd="0" destOrd="0" presId="urn:microsoft.com/office/officeart/2005/8/layout/target3"/>
    <dgm:cxn modelId="{F4C4F4C4-12DB-4E80-8545-F26FC5413DEC}" type="presParOf" srcId="{2D933DCE-BBEA-46A5-98BC-CA41A7DBB761}" destId="{EE30B2AF-DDC9-42DB-9092-5595C6257A57}" srcOrd="1" destOrd="0" presId="urn:microsoft.com/office/officeart/2005/8/layout/target3"/>
    <dgm:cxn modelId="{72543DFE-7748-4EC1-81F4-8E2FCD4A1811}" type="presParOf" srcId="{2D933DCE-BBEA-46A5-98BC-CA41A7DBB761}" destId="{E1DA18CB-4B0A-4D0C-9459-15C4B327891F}" srcOrd="2" destOrd="0" presId="urn:microsoft.com/office/officeart/2005/8/layout/target3"/>
    <dgm:cxn modelId="{792FDBC9-3A1A-4666-B2E4-B99AB71F2A60}" type="presParOf" srcId="{2D933DCE-BBEA-46A5-98BC-CA41A7DBB761}" destId="{29996EEB-8589-4AED-9C98-E2204A026234}" srcOrd="3" destOrd="0" presId="urn:microsoft.com/office/officeart/2005/8/layout/target3"/>
    <dgm:cxn modelId="{80E40BCF-9BA6-45BC-BB8B-0C52A502E327}" type="presParOf" srcId="{2D933DCE-BBEA-46A5-98BC-CA41A7DBB761}" destId="{056AE7B2-579D-40D1-A57C-4E33BFED76BE}" srcOrd="4" destOrd="0" presId="urn:microsoft.com/office/officeart/2005/8/layout/target3"/>
    <dgm:cxn modelId="{B484C050-A02F-486E-8D01-E44021373DF7}" type="presParOf" srcId="{2D933DCE-BBEA-46A5-98BC-CA41A7DBB761}" destId="{4F0AD45D-7E6A-4C4A-90DF-90E27C4B175D}" srcOrd="5" destOrd="0" presId="urn:microsoft.com/office/officeart/2005/8/layout/target3"/>
    <dgm:cxn modelId="{49363F63-6836-4C4C-9153-F2DF3AF20BA3}" type="presParOf" srcId="{2D933DCE-BBEA-46A5-98BC-CA41A7DBB761}" destId="{1804A346-BBD3-438B-AE0F-7BEBB1E2AF96}" srcOrd="6" destOrd="0" presId="urn:microsoft.com/office/officeart/2005/8/layout/target3"/>
    <dgm:cxn modelId="{36A410A4-CB78-46EF-BBBB-8C281DA04CB9}" type="presParOf" srcId="{2D933DCE-BBEA-46A5-98BC-CA41A7DBB761}" destId="{60CB9877-708D-4C64-AA73-CFD3F3076BC2}" srcOrd="7" destOrd="0" presId="urn:microsoft.com/office/officeart/2005/8/layout/target3"/>
    <dgm:cxn modelId="{14C8398E-D5D2-4171-A638-391F67FF03D1}" type="presParOf" srcId="{2D933DCE-BBEA-46A5-98BC-CA41A7DBB761}" destId="{347D85BD-7382-4413-9298-D06CC996458A}" srcOrd="8" destOrd="0" presId="urn:microsoft.com/office/officeart/2005/8/layout/target3"/>
    <dgm:cxn modelId="{CB8E5294-414D-49EB-8C77-23F552BFE729}" type="presParOf" srcId="{2D933DCE-BBEA-46A5-98BC-CA41A7DBB761}" destId="{C4DD5B9C-4D9E-449D-A063-107A759DF3D1}" srcOrd="9" destOrd="0" presId="urn:microsoft.com/office/officeart/2005/8/layout/target3"/>
    <dgm:cxn modelId="{A361654D-8D99-4A1F-931D-08EE21AFAA54}" type="presParOf" srcId="{2D933DCE-BBEA-46A5-98BC-CA41A7DBB761}" destId="{CD515E15-5457-47F2-8109-A2A59D66C930}" srcOrd="10" destOrd="0" presId="urn:microsoft.com/office/officeart/2005/8/layout/target3"/>
    <dgm:cxn modelId="{8E858A61-782B-40AC-8B88-B713E1404B50}" type="presParOf" srcId="{2D933DCE-BBEA-46A5-98BC-CA41A7DBB761}" destId="{7DDB6D97-C311-42E1-B77C-B194BAE75773}" srcOrd="11" destOrd="0" presId="urn:microsoft.com/office/officeart/2005/8/layout/target3"/>
    <dgm:cxn modelId="{A6C603F0-B568-48B2-95C8-EEF84139F4BC}" type="presParOf" srcId="{2D933DCE-BBEA-46A5-98BC-CA41A7DBB761}" destId="{DE2B4424-17B1-4404-A13F-04051C43B79D}" srcOrd="12" destOrd="0" presId="urn:microsoft.com/office/officeart/2005/8/layout/target3"/>
    <dgm:cxn modelId="{6A3BD799-6BA0-43CA-8F07-3132FAD97032}" type="presParOf" srcId="{2D933DCE-BBEA-46A5-98BC-CA41A7DBB761}" destId="{555607BD-8A1D-4EBB-825A-8C74A1FB0FFC}" srcOrd="13" destOrd="0" presId="urn:microsoft.com/office/officeart/2005/8/layout/target3"/>
    <dgm:cxn modelId="{074F480B-4CDD-4520-823C-35A6981F086E}" type="presParOf" srcId="{2D933DCE-BBEA-46A5-98BC-CA41A7DBB761}" destId="{AAB7E4A6-9D01-402C-9D7A-6D30767F0B58}" srcOrd="14" destOrd="0" presId="urn:microsoft.com/office/officeart/2005/8/layout/target3"/>
    <dgm:cxn modelId="{0D1974A0-A033-43DC-B325-4F759419E471}" type="presParOf" srcId="{2D933DCE-BBEA-46A5-98BC-CA41A7DBB761}" destId="{359A210A-E8C9-4FD6-9BC7-434F4455A6B5}" srcOrd="15" destOrd="0" presId="urn:microsoft.com/office/officeart/2005/8/layout/target3"/>
    <dgm:cxn modelId="{8026AC6B-52FF-4BF7-A828-0ECA0DFDEE1D}" type="presParOf" srcId="{2D933DCE-BBEA-46A5-98BC-CA41A7DBB761}" destId="{36B74B1E-3C18-4C06-BA03-CB2EB266F8FF}" srcOrd="16" destOrd="0" presId="urn:microsoft.com/office/officeart/2005/8/layout/target3"/>
    <dgm:cxn modelId="{88EA0E49-F693-403B-80AA-31CA03883A4B}" type="presParOf" srcId="{2D933DCE-BBEA-46A5-98BC-CA41A7DBB761}" destId="{94413E88-B296-45A5-9057-6B5765B63A8F}" srcOrd="17" destOrd="0" presId="urn:microsoft.com/office/officeart/2005/8/layout/target3"/>
    <dgm:cxn modelId="{540AB658-C3B7-45D2-BE8D-D3E82AC046E1}" type="presParOf" srcId="{2D933DCE-BBEA-46A5-98BC-CA41A7DBB761}" destId="{5A434D34-FA65-40B0-A4CE-3A1E2B14A215}" srcOrd="18" destOrd="0" presId="urn:microsoft.com/office/officeart/2005/8/layout/target3"/>
    <dgm:cxn modelId="{ADFDC135-10E5-4573-9507-02A8A281B06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VY_32_INOVACE_11_01</a:t>
          </a:r>
          <a:r>
            <a:rPr lang="cs-CZ" sz="1200" kern="1200" baseline="0" dirty="0" smtClean="0"/>
            <a:t>_ Opakování a prohloubení učiva ze 4. ročníku - 1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13ECF-24EC-4D00-9C0F-9E07E97D9E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05EED-5330-4F61-B9D5-8A37EA3306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757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501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23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03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313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329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87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735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21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21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620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74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C87E4-8640-4814-A364-90777D136FF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D5BCC-7E49-4BE1-954E-3B50187BB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406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83866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7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a prohloubení učiva ze čtvrtého ročníku.</a:t>
            </a:r>
            <a:endParaRPr lang="cs-CZ" b="1" u="sng" dirty="0" smtClean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12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Všechna čísla, která jsou ve větách vyjádřena slovy, napiš pomocí číslic.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Jana chodí do pátého ročníku a má tři sourozence.__________________________</a:t>
            </a:r>
          </a:p>
          <a:p>
            <a:r>
              <a:rPr lang="cs-CZ" dirty="0" smtClean="0"/>
              <a:t>Martinovi je dvanáct let a narozeniny slaví sedmého září.________________________</a:t>
            </a:r>
          </a:p>
          <a:p>
            <a:r>
              <a:rPr lang="cs-CZ" dirty="0" smtClean="0"/>
              <a:t>Byla jsem čtrnáct dní u moře, za dovolenou jsem zaplatila sedm tisíc osm set korun.______________________________</a:t>
            </a:r>
          </a:p>
          <a:p>
            <a:r>
              <a:rPr lang="cs-CZ" dirty="0" smtClean="0"/>
              <a:t>Brno je od naší vesnice vzdáleno čtyřicet kilometrů.___________________________ </a:t>
            </a:r>
          </a:p>
          <a:p>
            <a:r>
              <a:rPr lang="cs-CZ" dirty="0" smtClean="0"/>
              <a:t>Eva měří sto padesát šest centimetrů a váží třicet pět kilogramů.________________________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60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čísla, která bezprostředně následují za čísly: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15</a:t>
            </a:r>
          </a:p>
          <a:p>
            <a:r>
              <a:rPr lang="cs-CZ" dirty="0" smtClean="0"/>
              <a:t>667</a:t>
            </a:r>
          </a:p>
          <a:p>
            <a:r>
              <a:rPr lang="cs-CZ" dirty="0" smtClean="0"/>
              <a:t>999</a:t>
            </a:r>
          </a:p>
          <a:p>
            <a:r>
              <a:rPr lang="cs-CZ" dirty="0" smtClean="0"/>
              <a:t>1 099</a:t>
            </a:r>
          </a:p>
          <a:p>
            <a:r>
              <a:rPr lang="cs-CZ" dirty="0" smtClean="0"/>
              <a:t>899 900</a:t>
            </a:r>
          </a:p>
          <a:p>
            <a:r>
              <a:rPr lang="cs-CZ" dirty="0" smtClean="0"/>
              <a:t>853</a:t>
            </a:r>
          </a:p>
          <a:p>
            <a:r>
              <a:rPr lang="cs-CZ" dirty="0" smtClean="0"/>
              <a:t>1 000 009</a:t>
            </a:r>
          </a:p>
          <a:p>
            <a:r>
              <a:rPr lang="cs-CZ" dirty="0" smtClean="0"/>
              <a:t>69 900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45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čísla, která bezprostředně předcházejí číslům: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19</a:t>
            </a:r>
          </a:p>
          <a:p>
            <a:r>
              <a:rPr lang="cs-CZ" dirty="0" smtClean="0"/>
              <a:t>987</a:t>
            </a:r>
          </a:p>
          <a:p>
            <a:r>
              <a:rPr lang="cs-CZ" dirty="0" smtClean="0"/>
              <a:t>2 899</a:t>
            </a:r>
          </a:p>
          <a:p>
            <a:r>
              <a:rPr lang="cs-CZ" dirty="0" smtClean="0"/>
              <a:t>3 000</a:t>
            </a:r>
          </a:p>
          <a:p>
            <a:r>
              <a:rPr lang="cs-CZ" dirty="0" smtClean="0"/>
              <a:t>450</a:t>
            </a:r>
          </a:p>
          <a:p>
            <a:r>
              <a:rPr lang="cs-CZ" dirty="0" smtClean="0"/>
              <a:t>999 990</a:t>
            </a:r>
          </a:p>
          <a:p>
            <a:r>
              <a:rPr lang="cs-CZ" dirty="0" smtClean="0"/>
              <a:t>701 009</a:t>
            </a:r>
          </a:p>
          <a:p>
            <a:r>
              <a:rPr lang="cs-CZ" dirty="0" smtClean="0"/>
              <a:t>1 090 999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9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následující řady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34 – 44 – 54 – ? – ? – ? </a:t>
            </a:r>
          </a:p>
          <a:p>
            <a:pPr marL="514350" indent="-514350">
              <a:buAutoNum type="arabicPeriod"/>
            </a:pPr>
            <a:r>
              <a:rPr lang="cs-CZ" dirty="0" smtClean="0"/>
              <a:t>2 333 – 2 433 – ? – 2 633 – ? </a:t>
            </a:r>
          </a:p>
          <a:p>
            <a:pPr marL="514350" indent="-514350">
              <a:buAutoNum type="arabicPeriod"/>
            </a:pPr>
            <a:r>
              <a:rPr lang="cs-CZ" dirty="0" smtClean="0"/>
              <a:t>9 000 – ? – 11 000 – 12 000 – ?</a:t>
            </a:r>
          </a:p>
          <a:p>
            <a:pPr marL="514350" indent="-514350">
              <a:buAutoNum type="arabicPeriod"/>
            </a:pPr>
            <a:r>
              <a:rPr lang="cs-CZ" dirty="0" smtClean="0"/>
              <a:t>1 – 3 – 6 – 9 – 12 – ? – ? – ?</a:t>
            </a:r>
          </a:p>
          <a:p>
            <a:pPr marL="514350" indent="-514350">
              <a:buAutoNum type="arabicPeriod"/>
            </a:pPr>
            <a:r>
              <a:rPr lang="cs-CZ" dirty="0" smtClean="0"/>
              <a:t>100 – 90 – 80 – ? – ? – 50 – 40</a:t>
            </a:r>
          </a:p>
          <a:p>
            <a:pPr marL="514350" indent="-514350">
              <a:buAutoNum type="arabicPeriod"/>
            </a:pPr>
            <a:r>
              <a:rPr lang="cs-CZ" dirty="0" smtClean="0"/>
              <a:t>10 – 9 – ? – 7 – ? – 5 – 4</a:t>
            </a:r>
          </a:p>
          <a:p>
            <a:pPr marL="514350" indent="-514350">
              <a:buAutoNum type="arabicPeriod"/>
            </a:pPr>
            <a:r>
              <a:rPr lang="cs-CZ" dirty="0" smtClean="0"/>
              <a:t>1009 – 1007 – 1005 – ? – 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723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Vypočítej, správnost výpočtu si ověř zkouškou.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567      789      99      3 654      12 763      45 623</a:t>
            </a:r>
          </a:p>
          <a:p>
            <a:pPr marL="0" indent="0">
              <a:buNone/>
            </a:pPr>
            <a:r>
              <a:rPr lang="cs-CZ" u="sng" dirty="0" smtClean="0"/>
              <a:t>234</a:t>
            </a:r>
            <a:r>
              <a:rPr lang="cs-CZ" dirty="0" smtClean="0"/>
              <a:t>      </a:t>
            </a:r>
            <a:r>
              <a:rPr lang="cs-CZ" u="sng" dirty="0" smtClean="0"/>
              <a:t>789</a:t>
            </a:r>
            <a:r>
              <a:rPr lang="cs-CZ" dirty="0" smtClean="0"/>
              <a:t>      </a:t>
            </a:r>
            <a:r>
              <a:rPr lang="cs-CZ" u="sng" dirty="0" smtClean="0"/>
              <a:t>87</a:t>
            </a:r>
            <a:r>
              <a:rPr lang="cs-CZ" dirty="0" smtClean="0"/>
              <a:t>      </a:t>
            </a:r>
            <a:r>
              <a:rPr lang="cs-CZ" u="sng" dirty="0" smtClean="0"/>
              <a:t>2 899</a:t>
            </a:r>
            <a:r>
              <a:rPr lang="cs-CZ" dirty="0" smtClean="0"/>
              <a:t>      </a:t>
            </a:r>
            <a:r>
              <a:rPr lang="cs-CZ" u="sng" dirty="0" smtClean="0"/>
              <a:t>11 721</a:t>
            </a:r>
            <a:r>
              <a:rPr lang="cs-CZ" dirty="0" smtClean="0"/>
              <a:t>      </a:t>
            </a:r>
            <a:r>
              <a:rPr lang="cs-CZ" u="sng" dirty="0" smtClean="0"/>
              <a:t>32 876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ZK        </a:t>
            </a:r>
            <a:r>
              <a:rPr lang="cs-CZ" dirty="0" err="1" smtClean="0"/>
              <a:t>ZK</a:t>
            </a:r>
            <a:r>
              <a:rPr lang="cs-CZ" dirty="0" smtClean="0"/>
              <a:t>        </a:t>
            </a:r>
            <a:r>
              <a:rPr lang="cs-CZ" dirty="0" err="1" smtClean="0"/>
              <a:t>ZK</a:t>
            </a:r>
            <a:r>
              <a:rPr lang="cs-CZ" dirty="0" smtClean="0"/>
              <a:t>       </a:t>
            </a:r>
            <a:r>
              <a:rPr lang="cs-CZ" dirty="0" err="1" smtClean="0"/>
              <a:t>ZK</a:t>
            </a:r>
            <a:r>
              <a:rPr lang="cs-CZ" dirty="0" smtClean="0"/>
              <a:t>            </a:t>
            </a:r>
            <a:r>
              <a:rPr lang="cs-CZ" dirty="0" err="1" smtClean="0"/>
              <a:t>ZK</a:t>
            </a:r>
            <a:r>
              <a:rPr lang="cs-CZ" dirty="0" smtClean="0"/>
              <a:t>              </a:t>
            </a:r>
            <a:r>
              <a:rPr lang="cs-CZ" dirty="0" err="1" smtClean="0"/>
              <a:t>ZK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263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362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Všechna čísla, která jsou ve větách vyjádřena slovy, napiš pomocí číslic.</vt:lpstr>
      <vt:lpstr>Napiš čísla, která bezprostředně následují za čísly:</vt:lpstr>
      <vt:lpstr>Napiš čísla, která bezprostředně předcházejí číslům:</vt:lpstr>
      <vt:lpstr>Doplň následující řady čísel</vt:lpstr>
      <vt:lpstr>Vypočítej, správnost výpočtu si ověř zkouškou.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2012-09-08T13:34:08Z</dcterms:created>
  <dcterms:modified xsi:type="dcterms:W3CDTF">2012-11-28T17:50:16Z</dcterms:modified>
</cp:coreProperties>
</file>