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7" r:id="rId2"/>
    <p:sldId id="257" r:id="rId3"/>
    <p:sldId id="263" r:id="rId4"/>
    <p:sldId id="264" r:id="rId5"/>
    <p:sldId id="262" r:id="rId6"/>
    <p:sldId id="261" r:id="rId7"/>
    <p:sldId id="265" r:id="rId8"/>
    <p:sldId id="259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3722-F70B-4F84-B8B2-FB655E65305A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1221-E0AF-4214-8CC2-7BF1AC416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3722-F70B-4F84-B8B2-FB655E65305A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1221-E0AF-4214-8CC2-7BF1AC416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3722-F70B-4F84-B8B2-FB655E65305A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1221-E0AF-4214-8CC2-7BF1AC416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3722-F70B-4F84-B8B2-FB655E65305A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1221-E0AF-4214-8CC2-7BF1AC416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3722-F70B-4F84-B8B2-FB655E65305A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1221-E0AF-4214-8CC2-7BF1AC416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3722-F70B-4F84-B8B2-FB655E65305A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1221-E0AF-4214-8CC2-7BF1AC416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3722-F70B-4F84-B8B2-FB655E65305A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1221-E0AF-4214-8CC2-7BF1AC416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3722-F70B-4F84-B8B2-FB655E65305A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1221-E0AF-4214-8CC2-7BF1AC416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3722-F70B-4F84-B8B2-FB655E65305A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1221-E0AF-4214-8CC2-7BF1AC4163B4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3722-F70B-4F84-B8B2-FB655E65305A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1221-E0AF-4214-8CC2-7BF1AC416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33722-F70B-4F84-B8B2-FB655E65305A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1221-E0AF-4214-8CC2-7BF1AC416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EE33722-F70B-4F84-B8B2-FB655E65305A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B7C1221-E0AF-4214-8CC2-7BF1AC4163B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6660" y="1196752"/>
            <a:ext cx="1368152" cy="1888244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0325770"/>
              </p:ext>
            </p:extLst>
          </p:nvPr>
        </p:nvGraphicFramePr>
        <p:xfrm>
          <a:off x="1259632" y="1196752"/>
          <a:ext cx="6720408" cy="3042920"/>
        </p:xfrm>
        <a:graphic>
          <a:graphicData uri="http://schemas.openxmlformats.org/drawingml/2006/table">
            <a:tbl>
              <a:tblPr firstRow="1" bandRow="1"/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Eva Bartošová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VY_32_Inovace_6.1.4  </a:t>
                      </a: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synonyma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Název sady: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Český jazyk 7. </a:t>
                      </a:r>
                      <a:r>
                        <a:rPr lang="cs-CZ" smtClean="0"/>
                        <a:t>ročník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slouží k výkladu a procvičení nové látky tradiční i zábavnou formou. Materiál lze použít při práci s projektorem nebo na interaktivní tabuli.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294973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55576" y="1628801"/>
            <a:ext cx="7920880" cy="5229200"/>
          </a:xfrm>
        </p:spPr>
        <p:txBody>
          <a:bodyPr>
            <a:normAutofit fontScale="32500" lnSpcReduction="20000"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8600" dirty="0" smtClean="0"/>
              <a:t>slova se stejným nebo podobným   významem, </a:t>
            </a:r>
            <a:r>
              <a:rPr lang="cs-CZ" sz="8600" dirty="0" smtClean="0">
                <a:latin typeface="Andalus" pitchFamily="18" charset="-78"/>
                <a:cs typeface="Andalus" pitchFamily="18" charset="-78"/>
              </a:rPr>
              <a:t>např</a:t>
            </a:r>
            <a:r>
              <a:rPr lang="cs-CZ" sz="8600" dirty="0" smtClean="0"/>
              <a:t>. </a:t>
            </a:r>
            <a:r>
              <a:rPr lang="cs-CZ" sz="8600" i="1" dirty="0" smtClean="0">
                <a:latin typeface="Andalus" pitchFamily="18" charset="-78"/>
                <a:cs typeface="Andalus" pitchFamily="18" charset="-78"/>
              </a:rPr>
              <a:t>hudba - muzika, chlapec – kluk</a:t>
            </a:r>
          </a:p>
          <a:p>
            <a:endParaRPr lang="cs-CZ" sz="8600" i="1" dirty="0" smtClean="0"/>
          </a:p>
          <a:p>
            <a:r>
              <a:rPr lang="cs-CZ" sz="8600" dirty="0" smtClean="0"/>
              <a:t>některá synonyma mohou mít citové zabarvení:</a:t>
            </a:r>
          </a:p>
          <a:p>
            <a:pPr lvl="2">
              <a:buFontTx/>
              <a:buChar char="-"/>
            </a:pPr>
            <a:r>
              <a:rPr lang="cs-CZ" sz="8200" dirty="0" smtClean="0"/>
              <a:t>lichotivé </a:t>
            </a:r>
            <a:r>
              <a:rPr lang="cs-CZ" sz="8200" dirty="0" smtClean="0">
                <a:latin typeface="Andalus" pitchFamily="18" charset="-78"/>
                <a:cs typeface="Andalus" pitchFamily="18" charset="-78"/>
              </a:rPr>
              <a:t>(pes – pejsánek)</a:t>
            </a:r>
          </a:p>
          <a:p>
            <a:pPr lvl="2">
              <a:buFontTx/>
              <a:buChar char="-"/>
            </a:pPr>
            <a:r>
              <a:rPr lang="cs-CZ" sz="8200" dirty="0" smtClean="0"/>
              <a:t>hanlivé </a:t>
            </a:r>
            <a:r>
              <a:rPr lang="cs-CZ" sz="8200" dirty="0" smtClean="0">
                <a:latin typeface="Andalus" pitchFamily="18" charset="-78"/>
                <a:cs typeface="Andalus" pitchFamily="18" charset="-78"/>
              </a:rPr>
              <a:t>(dům – barabizna)</a:t>
            </a:r>
            <a:endParaRPr lang="cs-CZ" sz="8200" dirty="0">
              <a:latin typeface="Andalus" pitchFamily="18" charset="-78"/>
              <a:cs typeface="Andalus" pitchFamily="18" charset="-78"/>
            </a:endParaRP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67544" y="332656"/>
            <a:ext cx="7920880" cy="1143000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</a:rPr>
              <a:t>synonyma</a:t>
            </a:r>
            <a:r>
              <a:rPr lang="cs-CZ" sz="4000" dirty="0" smtClean="0">
                <a:latin typeface="Algerian" pitchFamily="82" charset="0"/>
              </a:rPr>
              <a:t> </a:t>
            </a:r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</a:rPr>
              <a:t>= </a:t>
            </a:r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  <a:latin typeface="+mn-lt"/>
              </a:rPr>
              <a:t>slova souznačná</a:t>
            </a:r>
            <a:endParaRPr lang="cs-CZ" sz="4000" dirty="0">
              <a:solidFill>
                <a:schemeClr val="accent4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96302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520963" cy="924475"/>
          </a:xfrm>
        </p:spPr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Ke slovům napiš synonyma: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71600" y="1988840"/>
            <a:ext cx="3471277" cy="4051301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utíkat</a:t>
            </a:r>
          </a:p>
          <a:p>
            <a:r>
              <a:rPr lang="cs-CZ" sz="3200" dirty="0" smtClean="0"/>
              <a:t> práce</a:t>
            </a:r>
          </a:p>
          <a:p>
            <a:r>
              <a:rPr lang="cs-CZ" sz="3200" dirty="0" smtClean="0"/>
              <a:t> vítr</a:t>
            </a:r>
          </a:p>
          <a:p>
            <a:r>
              <a:rPr lang="cs-CZ" sz="3200" dirty="0" smtClean="0"/>
              <a:t> kouř</a:t>
            </a:r>
          </a:p>
          <a:p>
            <a:r>
              <a:rPr lang="cs-CZ" sz="3200" dirty="0" smtClean="0"/>
              <a:t> levný</a:t>
            </a:r>
          </a:p>
          <a:p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700808"/>
            <a:ext cx="3325226" cy="405130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hezký</a:t>
            </a:r>
          </a:p>
          <a:p>
            <a:r>
              <a:rPr lang="cs-CZ" sz="3200" dirty="0" smtClean="0"/>
              <a:t> volat</a:t>
            </a:r>
          </a:p>
          <a:p>
            <a:r>
              <a:rPr lang="cs-CZ" sz="3200" dirty="0" smtClean="0"/>
              <a:t> cesta</a:t>
            </a:r>
          </a:p>
          <a:p>
            <a:r>
              <a:rPr lang="cs-CZ" sz="3200" dirty="0" smtClean="0"/>
              <a:t> statečný</a:t>
            </a:r>
          </a:p>
          <a:p>
            <a:r>
              <a:rPr lang="cs-CZ" sz="3200" dirty="0" smtClean="0"/>
              <a:t> dívat 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47565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20688"/>
            <a:ext cx="8064896" cy="63340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  <a:buFont typeface="Wingdings 2" charset="2"/>
              <a:buChar char=""/>
            </a:pPr>
            <a:r>
              <a:rPr lang="cs-CZ" sz="2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existují tzv. </a:t>
            </a:r>
            <a:r>
              <a:rPr lang="cs-CZ" sz="2800" i="1" dirty="0">
                <a:solidFill>
                  <a:srgbClr val="FF0000"/>
                </a:solidFill>
              </a:rPr>
              <a:t>synonymické řady </a:t>
            </a:r>
            <a:r>
              <a:rPr lang="cs-CZ" sz="2800" dirty="0">
                <a:solidFill>
                  <a:prstClr val="black">
                    <a:lumMod val="75000"/>
                    <a:lumOff val="25000"/>
                  </a:prstClr>
                </a:solidFill>
              </a:rPr>
              <a:t>– </a:t>
            </a:r>
            <a:r>
              <a:rPr lang="cs-CZ" sz="3200" i="1" dirty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statečný, chrabrý, udatný, odvážný, </a:t>
            </a:r>
            <a:r>
              <a:rPr lang="cs-CZ" sz="3200" i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smělý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</a:pPr>
            <a:endParaRPr lang="cs-CZ" sz="2800" i="1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b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Zkus napsat co nejdelší synonymickou řadu:</a:t>
            </a:r>
          </a:p>
          <a:p>
            <a:pPr marL="342900" lvl="0" indent="-34290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  <a:buFont typeface="Wingdings 2" charset="2"/>
              <a:buChar char=""/>
            </a:pPr>
            <a:r>
              <a:rPr lang="cs-CZ" sz="2800" i="1" dirty="0" smtClean="0">
                <a:solidFill>
                  <a:srgbClr val="FF0000"/>
                </a:solidFill>
              </a:rPr>
              <a:t>běžný</a:t>
            </a:r>
            <a:r>
              <a:rPr lang="cs-CZ" sz="2800" i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i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např. prostý, všední, častý, normální, obyčejný, obvyklý, rozšířený</a:t>
            </a:r>
          </a:p>
          <a:p>
            <a:pPr marL="342900" lvl="0" indent="-34290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  <a:buFont typeface="Wingdings 2" charset="2"/>
              <a:buChar char=""/>
            </a:pPr>
            <a:endParaRPr lang="cs-CZ" sz="2800" i="1" dirty="0">
              <a:solidFill>
                <a:prstClr val="black">
                  <a:lumMod val="75000"/>
                  <a:lumOff val="25000"/>
                </a:prstClr>
              </a:solidFill>
              <a:latin typeface="Andalus" pitchFamily="18" charset="-78"/>
              <a:cs typeface="Andalus" pitchFamily="18" charset="-78"/>
            </a:endParaRPr>
          </a:p>
          <a:p>
            <a:pPr marL="342900" lvl="0" indent="-34290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  <a:buFont typeface="Wingdings 2" charset="2"/>
              <a:buChar char=""/>
            </a:pPr>
            <a:r>
              <a:rPr lang="cs-CZ" sz="2800" i="1" dirty="0" smtClean="0">
                <a:solidFill>
                  <a:srgbClr val="FF0000"/>
                </a:solidFill>
              </a:rPr>
              <a:t>běžet</a:t>
            </a:r>
            <a:r>
              <a:rPr lang="cs-CZ" sz="2800" i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i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např. utíkat, pelášit, uhánět, letět, jít</a:t>
            </a:r>
            <a:endParaRPr lang="cs-CZ" sz="2800" i="1" dirty="0">
              <a:solidFill>
                <a:prstClr val="black">
                  <a:lumMod val="75000"/>
                  <a:lumOff val="25000"/>
                </a:prstClr>
              </a:solidFill>
              <a:latin typeface="Andalus" pitchFamily="18" charset="-78"/>
              <a:cs typeface="Andalus" pitchFamily="18" charset="-78"/>
            </a:endParaRPr>
          </a:p>
          <a:p>
            <a:pPr marL="342900" lvl="0" indent="-342900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  <a:buFont typeface="Wingdings 2" charset="2"/>
              <a:buChar char=""/>
            </a:pPr>
            <a:endParaRPr lang="cs-CZ" sz="2800" i="1" dirty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077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Vyškrtni slovo, které nepatří do synonymické řady: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378981" cy="405143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pěkný – milý – půvabný – vzhledný</a:t>
            </a:r>
          </a:p>
          <a:p>
            <a:r>
              <a:rPr lang="cs-CZ" sz="2800" dirty="0" smtClean="0"/>
              <a:t>křičet – ječet – vískat – vřískat</a:t>
            </a:r>
          </a:p>
          <a:p>
            <a:r>
              <a:rPr lang="cs-CZ" sz="2800" dirty="0" smtClean="0"/>
              <a:t>dům – stavení – staveniště – sídlo </a:t>
            </a:r>
          </a:p>
          <a:p>
            <a:r>
              <a:rPr lang="cs-CZ" sz="2800" dirty="0" smtClean="0"/>
              <a:t>bída – blahobyt -  nouze – chudoba</a:t>
            </a:r>
          </a:p>
          <a:p>
            <a:r>
              <a:rPr lang="cs-CZ" sz="2800" dirty="0" smtClean="0"/>
              <a:t>bázlivý - statečný – chrabrý - srdnatý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43702" y="2393892"/>
            <a:ext cx="90821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0850" y="2952750"/>
            <a:ext cx="1175246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4210" y="3645024"/>
            <a:ext cx="198799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4193" y="4220106"/>
            <a:ext cx="1639376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47245"/>
            <a:ext cx="1273244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529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123080" cy="924475"/>
          </a:xfrm>
        </p:spPr>
        <p:txBody>
          <a:bodyPr/>
          <a:lstStyle/>
          <a:p>
            <a:r>
              <a:rPr lang="cs-CZ" sz="5400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sz="5400" b="1" dirty="0" smtClean="0">
                <a:solidFill>
                  <a:schemeClr val="accent4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SYNONYMA</a:t>
            </a:r>
            <a:endParaRPr lang="cs-CZ" sz="5400" b="1" dirty="0">
              <a:solidFill>
                <a:schemeClr val="accent4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980728"/>
            <a:ext cx="3471277" cy="34401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úplná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	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částečná</a:t>
            </a:r>
            <a:r>
              <a:rPr lang="cs-CZ" sz="2400" dirty="0" smtClean="0"/>
              <a:t>	</a:t>
            </a:r>
            <a:endParaRPr lang="cs-CZ" sz="2600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03848" y="1556792"/>
            <a:ext cx="5472608" cy="6006868"/>
          </a:xfrm>
        </p:spPr>
        <p:txBody>
          <a:bodyPr>
            <a:normAutofit/>
          </a:bodyPr>
          <a:lstStyle/>
          <a:p>
            <a:pPr lvl="0">
              <a:buClr>
                <a:prstClr val="black">
                  <a:lumMod val="75000"/>
                  <a:lumOff val="25000"/>
                </a:prstClr>
              </a:buClr>
              <a:buFontTx/>
              <a:buChar char="-"/>
            </a:pP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mají 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stejný </a:t>
            </a: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význam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	</a:t>
            </a:r>
            <a:endParaRPr lang="cs-CZ" sz="24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>
              <a:buClr>
                <a:prstClr val="black">
                  <a:lumMod val="75000"/>
                  <a:lumOff val="25000"/>
                </a:prstClr>
              </a:buClr>
              <a:buFontTx/>
              <a:buChar char="-"/>
            </a:pP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cizí x české 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slovo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  <a:buFontTx/>
              <a:buChar char="-"/>
            </a:pPr>
            <a:r>
              <a:rPr lang="cs-CZ" sz="2800" i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gramatika </a:t>
            </a:r>
            <a:r>
              <a:rPr lang="cs-CZ" sz="2800" i="1" dirty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x mluvnice, </a:t>
            </a:r>
            <a:r>
              <a:rPr lang="cs-CZ" sz="2800" i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    </a:t>
            </a: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2800" i="1" dirty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800" i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  elastický </a:t>
            </a:r>
            <a:r>
              <a:rPr lang="cs-CZ" sz="2800" i="1" dirty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x </a:t>
            </a:r>
            <a:r>
              <a:rPr lang="cs-CZ" sz="2800" i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pružný</a:t>
            </a: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endParaRPr lang="cs-CZ" sz="2500" i="1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- mají pouze podobný význam</a:t>
            </a: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- liší 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se významovým odstínem, </a:t>
            </a: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 nelze </a:t>
            </a: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je ve všech případech </a:t>
            </a:r>
            <a:endParaRPr lang="cs-CZ" sz="24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2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 zaměnit</a:t>
            </a:r>
            <a:endParaRPr lang="cs-CZ" sz="24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24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- </a:t>
            </a:r>
            <a:r>
              <a:rPr lang="cs-CZ" sz="2800" i="1" dirty="0">
                <a:solidFill>
                  <a:prstClr val="black">
                    <a:lumMod val="75000"/>
                    <a:lumOff val="25000"/>
                  </a:prstClr>
                </a:solidFill>
                <a:latin typeface="Andalus" pitchFamily="18" charset="-78"/>
                <a:cs typeface="Andalus" pitchFamily="18" charset="-78"/>
              </a:rPr>
              <a:t>drahý x cenný, dobrý x chutný</a:t>
            </a: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endParaRPr lang="cs-CZ" sz="2500" i="1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endParaRPr lang="cs-CZ" sz="2500" i="1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4060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 přejatým slovům přiřaď jejich české ekvivalenty: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009442" y="1844824"/>
            <a:ext cx="3471277" cy="401622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bariéra</a:t>
            </a:r>
          </a:p>
          <a:p>
            <a:r>
              <a:rPr lang="cs-CZ" sz="2800" dirty="0" smtClean="0"/>
              <a:t>abonent</a:t>
            </a:r>
          </a:p>
          <a:p>
            <a:r>
              <a:rPr lang="cs-CZ" sz="2800" dirty="0" smtClean="0"/>
              <a:t>geografie</a:t>
            </a:r>
          </a:p>
          <a:p>
            <a:r>
              <a:rPr lang="cs-CZ" sz="2800" dirty="0" smtClean="0"/>
              <a:t>elastický</a:t>
            </a:r>
          </a:p>
          <a:p>
            <a:r>
              <a:rPr lang="cs-CZ" sz="2800" dirty="0" smtClean="0"/>
              <a:t>gramatika</a:t>
            </a:r>
          </a:p>
          <a:p>
            <a:r>
              <a:rPr lang="cs-CZ" sz="2800" dirty="0" smtClean="0"/>
              <a:t>plurál</a:t>
            </a:r>
            <a:endParaRPr lang="cs-CZ" sz="2400" dirty="0"/>
          </a:p>
          <a:p>
            <a:r>
              <a:rPr lang="cs-CZ" sz="2800" dirty="0" smtClean="0"/>
              <a:t>verbum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724128" y="1916832"/>
            <a:ext cx="2880320" cy="4248472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pružný</a:t>
            </a:r>
          </a:p>
          <a:p>
            <a:r>
              <a:rPr lang="cs-CZ" sz="2800" dirty="0" smtClean="0"/>
              <a:t>zeměpis</a:t>
            </a:r>
          </a:p>
          <a:p>
            <a:r>
              <a:rPr lang="cs-CZ" sz="2800" dirty="0" smtClean="0"/>
              <a:t>množné číslo</a:t>
            </a:r>
          </a:p>
          <a:p>
            <a:r>
              <a:rPr lang="cs-CZ" sz="2800" dirty="0" smtClean="0"/>
              <a:t>sloveso</a:t>
            </a:r>
          </a:p>
          <a:p>
            <a:r>
              <a:rPr lang="cs-CZ" sz="2800" dirty="0" smtClean="0"/>
              <a:t>mluvnice</a:t>
            </a:r>
          </a:p>
          <a:p>
            <a:r>
              <a:rPr lang="cs-CZ" sz="2800" dirty="0" smtClean="0"/>
              <a:t>překážka</a:t>
            </a:r>
          </a:p>
          <a:p>
            <a:r>
              <a:rPr lang="cs-CZ" sz="2800" dirty="0" smtClean="0"/>
              <a:t>předplatitel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60802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-0.29843 -0.39189 " pathEditMode="relative" ptsTypes="AA"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33333E-6 L -0.28941 -0.38981 " pathEditMode="relative" ptsTypes="AA">
                                      <p:cBhvr>
                                        <p:cTn id="10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778E-17 3.33333E-6 L -0.28646 0.09283 " pathEditMode="relative" ptsTypes="AA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2.22222E-6 L -0.26824 0.24445 " pathEditMode="relative" ptsTypes="AA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778E-17 6.2963E-6 L -0.25764 0.00186 " pathEditMode="relative" ptsTypes="AA"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59259E-6 L -0.33941 0.24236 " pathEditMode="relative" ptsTypes="AA">
                                      <p:cBhvr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7037E-6 L -0.31354 0.24838 " pathEditMode="relative" ptsTypes="AA">
                                      <p:cBhvr>
                                        <p:cTn id="30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333375"/>
            <a:ext cx="8297748" cy="923925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Nahraď synonymem zvýrazněnou část slova: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7412" y="1412776"/>
            <a:ext cx="8291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např. so</a:t>
            </a:r>
            <a:r>
              <a:rPr lang="cs-CZ" sz="2800" b="1" dirty="0" smtClean="0"/>
              <a:t>bota</a:t>
            </a:r>
            <a:r>
              <a:rPr lang="cs-CZ" sz="2800" dirty="0" smtClean="0"/>
              <a:t> – </a:t>
            </a:r>
            <a:r>
              <a:rPr lang="cs-CZ" sz="2800" dirty="0" err="1" smtClean="0"/>
              <a:t>so</a:t>
            </a:r>
            <a:r>
              <a:rPr lang="cs-CZ" sz="2800" b="1" dirty="0" err="1" smtClean="0">
                <a:solidFill>
                  <a:schemeClr val="accent4">
                    <a:lumMod val="75000"/>
                  </a:schemeClr>
                </a:solidFill>
              </a:rPr>
              <a:t>obuv</a:t>
            </a:r>
            <a:r>
              <a:rPr lang="cs-CZ" sz="2800" dirty="0" smtClean="0"/>
              <a:t>       ob</a:t>
            </a:r>
            <a:r>
              <a:rPr lang="cs-CZ" sz="2800" b="1" dirty="0" smtClean="0"/>
              <a:t>doba</a:t>
            </a:r>
            <a:r>
              <a:rPr lang="cs-CZ" sz="2800" dirty="0" smtClean="0"/>
              <a:t> - ob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čas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0785" y="2035963"/>
            <a:ext cx="1165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tch</a:t>
            </a:r>
            <a:r>
              <a:rPr lang="cs-CZ" sz="2800" b="1" dirty="0" smtClean="0"/>
              <a:t>oř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00096" y="2061390"/>
            <a:ext cx="18870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psaní</a:t>
            </a:r>
            <a:r>
              <a:rPr lang="cs-CZ" sz="2800" dirty="0" smtClean="0"/>
              <a:t>čka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54728" y="2049599"/>
            <a:ext cx="1205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tch</a:t>
            </a:r>
            <a:r>
              <a:rPr lang="cs-CZ" sz="2800" b="1" dirty="0" err="1" smtClean="0"/>
              <a:t>kůň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48842" y="2061390"/>
            <a:ext cx="1638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dopisy</a:t>
            </a:r>
            <a:r>
              <a:rPr lang="cs-CZ" sz="2800" dirty="0" err="1" smtClean="0"/>
              <a:t>čka</a:t>
            </a:r>
            <a:endParaRPr lang="cs-CZ" sz="2800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57412" y="3068960"/>
            <a:ext cx="8235872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Rozlušti upravené názvy Christiana </a:t>
            </a:r>
            <a:r>
              <a:rPr lang="cs-CZ" sz="3600" dirty="0" err="1" smtClean="0">
                <a:solidFill>
                  <a:schemeClr val="accent4">
                    <a:lumMod val="75000"/>
                  </a:schemeClr>
                </a:solidFill>
              </a:rPr>
              <a:t>Morgensterna</a:t>
            </a:r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: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412" y="4437112"/>
            <a:ext cx="807502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tygrhart</a:t>
            </a:r>
            <a:r>
              <a:rPr lang="cs-CZ" sz="2800" dirty="0"/>
              <a:t>	</a:t>
            </a:r>
            <a:r>
              <a:rPr lang="cs-CZ" sz="2800" dirty="0" smtClean="0"/>
              <a:t>		  </a:t>
            </a:r>
            <a:r>
              <a:rPr lang="cs-CZ" sz="2800" dirty="0" err="1" smtClean="0"/>
              <a:t>brejmyslivec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err="1" smtClean="0"/>
              <a:t>žrahlt</a:t>
            </a:r>
            <a:r>
              <a:rPr lang="cs-CZ" sz="2800" dirty="0" smtClean="0"/>
              <a:t>			</a:t>
            </a:r>
            <a:r>
              <a:rPr lang="cs-CZ" sz="2800" dirty="0" err="1" smtClean="0"/>
              <a:t>vidamýžď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err="1" smtClean="0"/>
              <a:t>mokrk</a:t>
            </a:r>
            <a:r>
              <a:rPr lang="cs-CZ" sz="2800" dirty="0" smtClean="0"/>
              <a:t>			</a:t>
            </a:r>
            <a:r>
              <a:rPr lang="cs-CZ" sz="2800" dirty="0" err="1" smtClean="0"/>
              <a:t>plazoret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80415" y="4437112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levhart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696489" y="5317564"/>
            <a:ext cx="16868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žralok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45567" y="6168898"/>
            <a:ext cx="16241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motýl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4437112"/>
            <a:ext cx="22435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brejlovec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61030" y="5298886"/>
            <a:ext cx="21275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hlemýžď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36838" y="6168898"/>
            <a:ext cx="2451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ptakopysk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51506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  <p:bldP spid="14" grpId="0"/>
      <p:bldP spid="15" grpId="0"/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3040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1772816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entury Gothic"/>
              </a:rPr>
              <a:t>SCHNEIDEROVÁ, Eva. Kuna nese nanuk aneb zábavná cvičení z češtiny. Praha: Albatros, 2008, ISBN 13-720-008. </a:t>
            </a:r>
          </a:p>
        </p:txBody>
      </p:sp>
    </p:spTree>
    <p:extLst>
      <p:ext uri="{BB962C8B-B14F-4D97-AF65-F5344CB8AC3E}">
        <p14:creationId xmlns:p14="http://schemas.microsoft.com/office/powerpoint/2010/main" val="3804035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237</TotalTime>
  <Words>306</Words>
  <Application>Microsoft Office PowerPoint</Application>
  <PresentationFormat>Předvádění na obrazovce (4:3)</PresentationFormat>
  <Paragraphs>109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synonyma = slova souznačná</vt:lpstr>
      <vt:lpstr>Ke slovům napiš synonyma:</vt:lpstr>
      <vt:lpstr>Prezentace aplikace PowerPoint</vt:lpstr>
      <vt:lpstr>Vyškrtni slovo, které nepatří do synonymické řady:</vt:lpstr>
      <vt:lpstr> SYNONYMA</vt:lpstr>
      <vt:lpstr>K přejatým slovům přiřaď jejich české ekvivalenty:</vt:lpstr>
      <vt:lpstr>Nahraď synonymem zvýrazněnou část slova: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SYNONYMA</dc:title>
  <dc:creator>adm</dc:creator>
  <cp:lastModifiedBy>Eva Bartošová</cp:lastModifiedBy>
  <cp:revision>38</cp:revision>
  <dcterms:created xsi:type="dcterms:W3CDTF">2012-09-25T18:34:26Z</dcterms:created>
  <dcterms:modified xsi:type="dcterms:W3CDTF">2012-10-23T06:52:03Z</dcterms:modified>
</cp:coreProperties>
</file>