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D4995-7EB5-4A7E-B8DA-5618E7D8E4C3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5317E2E-0D85-4604-AD1E-3BF9D99ADEB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D4995-7EB5-4A7E-B8DA-5618E7D8E4C3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5317E2E-0D85-4604-AD1E-3BF9D99ADEB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D4995-7EB5-4A7E-B8DA-5618E7D8E4C3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5317E2E-0D85-4604-AD1E-3BF9D99ADEB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76D4995-7EB5-4A7E-B8DA-5618E7D8E4C3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17E2E-0D85-4604-AD1E-3BF9D99ADEB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D4995-7EB5-4A7E-B8DA-5618E7D8E4C3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5317E2E-0D85-4604-AD1E-3BF9D99ADEB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D4995-7EB5-4A7E-B8DA-5618E7D8E4C3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5317E2E-0D85-4604-AD1E-3BF9D99ADE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D4995-7EB5-4A7E-B8DA-5618E7D8E4C3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5317E2E-0D85-4604-AD1E-3BF9D99ADE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5317E2E-0D85-4604-AD1E-3BF9D99ADEB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D4995-7EB5-4A7E-B8DA-5618E7D8E4C3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5317E2E-0D85-4604-AD1E-3BF9D99ADEB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76D4995-7EB5-4A7E-B8DA-5618E7D8E4C3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D4995-7EB5-4A7E-B8DA-5618E7D8E4C3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17E2E-0D85-4604-AD1E-3BF9D99ADEB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5317E2E-0D85-4604-AD1E-3BF9D99ADEB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D4995-7EB5-4A7E-B8DA-5618E7D8E4C3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76D4995-7EB5-4A7E-B8DA-5618E7D8E4C3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5317E2E-0D85-4604-AD1E-3BF9D99ADEB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2652771"/>
              </p:ext>
            </p:extLst>
          </p:nvPr>
        </p:nvGraphicFramePr>
        <p:xfrm>
          <a:off x="1115616" y="980728"/>
          <a:ext cx="6720408" cy="2494280"/>
        </p:xfrm>
        <a:graphic>
          <a:graphicData uri="http://schemas.openxmlformats.org/drawingml/2006/table">
            <a:tbl>
              <a:tblPr firstRow="1" bandRow="1"/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Eva Bartošová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smtClean="0"/>
                        <a:t>VY_32_Inovace_6.1.5  homonyma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Název</a:t>
                      </a:r>
                      <a:r>
                        <a:rPr lang="cs-CZ" sz="1200" kern="1200" baseline="0" dirty="0" smtClean="0"/>
                        <a:t> sady</a:t>
                      </a:r>
                      <a:r>
                        <a:rPr lang="cs-CZ" sz="1200" kern="1200" dirty="0" smtClean="0"/>
                        <a:t>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dirty="0" smtClean="0"/>
                        <a:t>Český jazyk 7. ročník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dirty="0" smtClean="0"/>
                        <a:t>Materiál slouží k výkladu a procvičení  homonym v 7. </a:t>
                      </a:r>
                      <a:r>
                        <a:rPr lang="cs-CZ" smtClean="0"/>
                        <a:t>ročníku. </a:t>
                      </a:r>
                      <a:r>
                        <a:rPr lang="cs-CZ" dirty="0" smtClean="0"/>
                        <a:t>Obsahuje animace.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581128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748836"/>
            <a:ext cx="1368152" cy="1888244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4008270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Homonyma = slova souzvučná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Tx/>
              <a:buChar char="-"/>
            </a:pPr>
            <a:r>
              <a:rPr lang="cs-CZ" dirty="0" smtClean="0"/>
              <a:t>slova mají stejnou psanou podobu, ale zcela odlišný význam</a:t>
            </a:r>
          </a:p>
          <a:p>
            <a:pPr marL="457200" indent="-457200">
              <a:buFontTx/>
              <a:buChar char="-"/>
            </a:pPr>
            <a:r>
              <a:rPr lang="cs-CZ" dirty="0" smtClean="0"/>
              <a:t>kolej 	- </a:t>
            </a:r>
            <a:r>
              <a:rPr lang="cs-CZ" i="1" dirty="0" smtClean="0"/>
              <a:t>na železnici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</a:t>
            </a:r>
            <a:r>
              <a:rPr lang="cs-CZ" i="1" dirty="0" smtClean="0"/>
              <a:t>vysokoškolské ubytování</a:t>
            </a:r>
          </a:p>
          <a:p>
            <a:pPr>
              <a:buFontTx/>
              <a:buChar char="-"/>
            </a:pPr>
            <a:r>
              <a:rPr lang="cs-CZ" dirty="0" smtClean="0"/>
              <a:t>na rozdíl od mnohoznačných slov mezi nimi není žádná souvislost</a:t>
            </a:r>
          </a:p>
          <a:p>
            <a:pPr>
              <a:buFontTx/>
              <a:buChar char="-"/>
            </a:pPr>
            <a:r>
              <a:rPr lang="cs-CZ" dirty="0" smtClean="0"/>
              <a:t>vznikají buď přejímáním z cizích jazyků (</a:t>
            </a:r>
            <a:r>
              <a:rPr lang="cs-CZ" i="1" dirty="0" smtClean="0"/>
              <a:t>kolej</a:t>
            </a:r>
            <a:r>
              <a:rPr lang="cs-CZ" dirty="0" smtClean="0"/>
              <a:t>) nebo náhodně (</a:t>
            </a:r>
            <a:r>
              <a:rPr lang="cs-CZ" i="1" dirty="0" smtClean="0"/>
              <a:t>vinice</a:t>
            </a:r>
            <a:r>
              <a:rPr lang="cs-CZ" dirty="0" smtClean="0"/>
              <a:t>) </a:t>
            </a:r>
          </a:p>
          <a:p>
            <a:pPr marL="457200" indent="-45720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4315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28600"/>
            <a:ext cx="8534400" cy="758825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Uveď dva významy uvedených homonym: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395536" y="1412776"/>
            <a:ext cx="2160240" cy="4681538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5900" dirty="0" smtClean="0"/>
              <a:t>půda		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5900" dirty="0" smtClean="0"/>
              <a:t>vinice	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5900" dirty="0" smtClean="0"/>
              <a:t>pád		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5900" dirty="0" smtClean="0"/>
              <a:t>raketa	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5900" dirty="0" smtClean="0"/>
              <a:t>pily		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5900" dirty="0" smtClean="0"/>
              <a:t>box		</a:t>
            </a:r>
          </a:p>
          <a:p>
            <a:pPr marL="0" indent="0">
              <a:lnSpc>
                <a:spcPct val="150000"/>
              </a:lnSpc>
              <a:buNone/>
            </a:pPr>
            <a:endParaRPr lang="cs-CZ" sz="30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2555776" y="1371600"/>
            <a:ext cx="6588224" cy="4681538"/>
          </a:xfrm>
        </p:spPr>
        <p:txBody>
          <a:bodyPr>
            <a:noAutofit/>
          </a:bodyPr>
          <a:lstStyle/>
          <a:p>
            <a:pPr marL="0" lvl="0" indent="0">
              <a:lnSpc>
                <a:spcPct val="150000"/>
              </a:lnSpc>
              <a:buClr>
                <a:srgbClr val="4F81BD"/>
              </a:buClr>
              <a:buNone/>
            </a:pPr>
            <a:r>
              <a:rPr lang="cs-CZ" sz="2800" dirty="0">
                <a:solidFill>
                  <a:prstClr val="black"/>
                </a:solidFill>
              </a:rPr>
              <a:t>zemina x prostor pod střechou budovy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>
                <a:solidFill>
                  <a:prstClr val="black"/>
                </a:solidFill>
              </a:rPr>
              <a:t>vinohrad </a:t>
            </a:r>
            <a:r>
              <a:rPr lang="cs-CZ" sz="2800" dirty="0">
                <a:solidFill>
                  <a:prstClr val="black"/>
                </a:solidFill>
              </a:rPr>
              <a:t>x žena, která je něčím vinna </a:t>
            </a:r>
            <a:endParaRPr lang="cs-CZ" sz="2800" dirty="0" smtClean="0">
              <a:solidFill>
                <a:prstClr val="black"/>
              </a:solidFill>
            </a:endParaRPr>
          </a:p>
          <a:p>
            <a:pPr marL="0" lvl="0" indent="0">
              <a:lnSpc>
                <a:spcPct val="150000"/>
              </a:lnSpc>
              <a:buClr>
                <a:srgbClr val="4F81BD"/>
              </a:buClr>
              <a:buNone/>
            </a:pPr>
            <a:r>
              <a:rPr lang="cs-CZ" sz="2800" dirty="0">
                <a:solidFill>
                  <a:prstClr val="black"/>
                </a:solidFill>
              </a:rPr>
              <a:t>pohyb k zemi x mluvnická kategorie</a:t>
            </a:r>
          </a:p>
          <a:p>
            <a:pPr marL="0" lvl="0" indent="0">
              <a:lnSpc>
                <a:spcPct val="150000"/>
              </a:lnSpc>
              <a:buClr>
                <a:srgbClr val="4F81BD"/>
              </a:buClr>
              <a:buNone/>
            </a:pPr>
            <a:r>
              <a:rPr lang="cs-CZ" sz="2800" dirty="0" smtClean="0">
                <a:solidFill>
                  <a:prstClr val="black"/>
                </a:solidFill>
              </a:rPr>
              <a:t>pálka </a:t>
            </a:r>
            <a:r>
              <a:rPr lang="cs-CZ" sz="2800" dirty="0">
                <a:solidFill>
                  <a:prstClr val="black"/>
                </a:solidFill>
              </a:rPr>
              <a:t>x raketa létající do </a:t>
            </a:r>
            <a:r>
              <a:rPr lang="cs-CZ" sz="2800" dirty="0" smtClean="0">
                <a:solidFill>
                  <a:prstClr val="black"/>
                </a:solidFill>
              </a:rPr>
              <a:t>kosmu</a:t>
            </a:r>
          </a:p>
          <a:p>
            <a:pPr marL="0" lvl="0" indent="0">
              <a:lnSpc>
                <a:spcPct val="150000"/>
              </a:lnSpc>
              <a:buClr>
                <a:srgbClr val="4F81BD"/>
              </a:buClr>
              <a:buNone/>
            </a:pPr>
            <a:r>
              <a:rPr lang="cs-CZ" sz="2800" dirty="0">
                <a:solidFill>
                  <a:prstClr val="black"/>
                </a:solidFill>
              </a:rPr>
              <a:t>nástroj k řezání x 3. os., </a:t>
            </a:r>
            <a:r>
              <a:rPr lang="cs-CZ" sz="2800" dirty="0" smtClean="0">
                <a:solidFill>
                  <a:prstClr val="black"/>
                </a:solidFill>
              </a:rPr>
              <a:t>č.mn slovesa pít</a:t>
            </a:r>
            <a:endParaRPr lang="cs-CZ" sz="2800" dirty="0" smtClean="0"/>
          </a:p>
          <a:p>
            <a:pPr marL="0" lvl="0" indent="0">
              <a:lnSpc>
                <a:spcPct val="150000"/>
              </a:lnSpc>
              <a:buClr>
                <a:srgbClr val="4F81BD"/>
              </a:buClr>
              <a:buNone/>
            </a:pPr>
            <a:r>
              <a:rPr lang="cs-CZ" sz="2800" dirty="0" smtClean="0">
                <a:solidFill>
                  <a:prstClr val="black"/>
                </a:solidFill>
              </a:rPr>
              <a:t>oddělený prostor x pěstní souboj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455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/>
                </a:solidFill>
              </a:rPr>
              <a:t>Rozliš slova mnohoznačná a homonyma: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5494384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rys 	(zvíře x výkres)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pata 	(část hory x část nohy)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servis (sada nádobí x opravna)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pas (nejužší část trupu x doklad)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křídlo (část letadla x létací ústrojí)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56176" y="1556792"/>
            <a:ext cx="23166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homonymum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4" y="2276872"/>
            <a:ext cx="33249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mnohoznačné slovo</a:t>
            </a:r>
          </a:p>
          <a:p>
            <a:pPr algn="ctr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(metafora)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96136" y="3463116"/>
            <a:ext cx="23166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homonymum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40152" y="4509120"/>
            <a:ext cx="23166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homonymum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12758" y="5271591"/>
            <a:ext cx="34034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mnohoznačné  slovo</a:t>
            </a:r>
          </a:p>
          <a:p>
            <a:pPr algn="ctr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metafora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748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34400" cy="870920"/>
          </a:xfrm>
        </p:spPr>
        <p:txBody>
          <a:bodyPr>
            <a:normAutofit fontScale="90000"/>
          </a:bodyPr>
          <a:lstStyle/>
          <a:p>
            <a:r>
              <a:rPr lang="cs-CZ" smtClean="0">
                <a:solidFill>
                  <a:schemeClr val="accent3">
                    <a:lumMod val="50000"/>
                  </a:schemeClr>
                </a:solidFill>
              </a:rPr>
              <a:t>Homonyma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se mohou lišit i v </a:t>
            </a:r>
            <a:r>
              <a:rPr lang="cs-CZ" smtClean="0">
                <a:solidFill>
                  <a:schemeClr val="accent3">
                    <a:lumMod val="50000"/>
                  </a:schemeClr>
                </a:solidFill>
              </a:rPr>
              <a:t>psané podobě: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bít x být       	 plod x plot     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470248"/>
          </a:xfrm>
        </p:spPr>
        <p:txBody>
          <a:bodyPr>
            <a:normAutofit fontScale="25000" lnSpcReduction="20000"/>
          </a:bodyPr>
          <a:lstStyle/>
          <a:p>
            <a:pPr marL="0" lvl="0" indent="0" algn="ctr">
              <a:buClr>
                <a:srgbClr val="4F81BD"/>
              </a:buClr>
              <a:buNone/>
            </a:pPr>
            <a:r>
              <a:rPr lang="cs-CZ" sz="11200" dirty="0" smtClean="0">
                <a:solidFill>
                  <a:schemeClr val="accent3">
                    <a:lumMod val="50000"/>
                  </a:schemeClr>
                </a:solidFill>
              </a:rPr>
              <a:t>Vymysli </a:t>
            </a:r>
            <a:r>
              <a:rPr lang="cs-CZ" sz="11200" dirty="0">
                <a:solidFill>
                  <a:schemeClr val="accent3">
                    <a:lumMod val="50000"/>
                  </a:schemeClr>
                </a:solidFill>
              </a:rPr>
              <a:t>s následujícími homonymy věty:</a:t>
            </a:r>
          </a:p>
          <a:p>
            <a:endParaRPr lang="cs-CZ" sz="9600" dirty="0" smtClean="0"/>
          </a:p>
          <a:p>
            <a:pPr lvl="2"/>
            <a:r>
              <a:rPr lang="cs-CZ" sz="9600" dirty="0" smtClean="0"/>
              <a:t>zdraví – zdravý</a:t>
            </a:r>
          </a:p>
          <a:p>
            <a:pPr lvl="2"/>
            <a:endParaRPr lang="cs-CZ" sz="9600" dirty="0"/>
          </a:p>
          <a:p>
            <a:pPr lvl="2"/>
            <a:r>
              <a:rPr lang="cs-CZ" sz="9600" dirty="0" smtClean="0"/>
              <a:t>viset – vyset</a:t>
            </a:r>
          </a:p>
          <a:p>
            <a:pPr lvl="2"/>
            <a:endParaRPr lang="cs-CZ" sz="9600" dirty="0"/>
          </a:p>
          <a:p>
            <a:pPr lvl="2"/>
            <a:r>
              <a:rPr lang="cs-CZ" sz="9600" dirty="0" smtClean="0"/>
              <a:t>vír – výr</a:t>
            </a:r>
          </a:p>
          <a:p>
            <a:pPr lvl="2"/>
            <a:endParaRPr lang="cs-CZ" sz="9600" dirty="0"/>
          </a:p>
          <a:p>
            <a:pPr lvl="2"/>
            <a:r>
              <a:rPr lang="cs-CZ" sz="9600" dirty="0" smtClean="0"/>
              <a:t>zpráva – správa</a:t>
            </a:r>
          </a:p>
          <a:p>
            <a:pPr lvl="2"/>
            <a:endParaRPr lang="cs-CZ" sz="9600" dirty="0"/>
          </a:p>
          <a:p>
            <a:pPr lvl="2"/>
            <a:r>
              <a:rPr lang="cs-CZ" sz="9600" dirty="0" smtClean="0"/>
              <a:t>kosy - kosi</a:t>
            </a:r>
          </a:p>
          <a:p>
            <a:pPr lvl="2"/>
            <a:endParaRPr lang="cs-CZ" sz="9600" dirty="0"/>
          </a:p>
          <a:p>
            <a:pPr lvl="2"/>
            <a:endParaRPr lang="cs-CZ" sz="9600" dirty="0" smtClean="0"/>
          </a:p>
          <a:p>
            <a:pPr lvl="2"/>
            <a:endParaRPr lang="cs-CZ" dirty="0"/>
          </a:p>
          <a:p>
            <a:pPr lvl="2"/>
            <a:endParaRPr lang="cs-CZ" dirty="0" smtClean="0"/>
          </a:p>
          <a:p>
            <a:pPr lvl="2"/>
            <a:endParaRPr lang="cs-CZ" dirty="0" smtClean="0"/>
          </a:p>
          <a:p>
            <a:pPr lvl="2"/>
            <a:endParaRPr lang="cs-CZ" dirty="0"/>
          </a:p>
          <a:p>
            <a:pPr lvl="2"/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868680" lvl="3" indent="0"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868680" lvl="3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4631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692696"/>
            <a:ext cx="13388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Zdroje: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467544" y="1262563"/>
            <a:ext cx="7704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dirty="0"/>
              <a:t>KRAUSOVÁ, Zdeňka; TERŠOVÁ, Renata. </a:t>
            </a:r>
            <a:r>
              <a:rPr lang="cs-CZ" i="1" dirty="0"/>
              <a:t>Český jazyk 7</a:t>
            </a:r>
            <a:r>
              <a:rPr lang="cs-CZ" dirty="0"/>
              <a:t>. Plzeň: Fraus, 2004, ISBN 80-7238-320-5. </a:t>
            </a:r>
          </a:p>
        </p:txBody>
      </p:sp>
    </p:spTree>
    <p:extLst>
      <p:ext uri="{BB962C8B-B14F-4D97-AF65-F5344CB8AC3E}">
        <p14:creationId xmlns:p14="http://schemas.microsoft.com/office/powerpoint/2010/main" val="3951143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80</TotalTime>
  <Words>182</Words>
  <Application>Microsoft Office PowerPoint</Application>
  <PresentationFormat>Předvádění na obrazovce (4:3)</PresentationFormat>
  <Paragraphs>77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Administrativní</vt:lpstr>
      <vt:lpstr>Prezentace aplikace PowerPoint</vt:lpstr>
      <vt:lpstr>Homonyma = slova souzvučná</vt:lpstr>
      <vt:lpstr>Uveď dva významy uvedených homonym:</vt:lpstr>
      <vt:lpstr>Rozliš slova mnohoznačná a homonyma:</vt:lpstr>
      <vt:lpstr>Homonyma se mohou lišit i v psané podobě: bít x být         plod x plot     </vt:lpstr>
      <vt:lpstr>Prezentace aplikace PowerPoint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Homonyma</dc:title>
  <dc:creator>Eva Bartošová</dc:creator>
  <cp:lastModifiedBy>Eva Bartošová</cp:lastModifiedBy>
  <cp:revision>19</cp:revision>
  <dcterms:created xsi:type="dcterms:W3CDTF">2012-10-02T11:03:56Z</dcterms:created>
  <dcterms:modified xsi:type="dcterms:W3CDTF">2012-10-23T06:52:52Z</dcterms:modified>
</cp:coreProperties>
</file>