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70" r:id="rId4"/>
    <p:sldId id="260" r:id="rId5"/>
    <p:sldId id="272" r:id="rId6"/>
    <p:sldId id="273" r:id="rId7"/>
    <p:sldId id="263" r:id="rId8"/>
    <p:sldId id="271" r:id="rId9"/>
    <p:sldId id="274" r:id="rId10"/>
    <p:sldId id="276" r:id="rId11"/>
    <p:sldId id="278" r:id="rId12"/>
    <p:sldId id="280" r:id="rId13"/>
    <p:sldId id="281" r:id="rId14"/>
    <p:sldId id="28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64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8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8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6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2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Číselné obory – čísla racionální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operací s racionálními čísly.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Číselné obory – čísla racionální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Racionální čísla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400599"/>
          </a:xfrm>
        </p:spPr>
        <p:txBody>
          <a:bodyPr>
            <a:normAutofit/>
          </a:bodyPr>
          <a:lstStyle/>
          <a:p>
            <a:r>
              <a:rPr lang="cs-CZ" dirty="0" smtClean="0"/>
              <a:t>používají se např. pro určení podílu čísel, poměru …</a:t>
            </a:r>
          </a:p>
          <a:p>
            <a:r>
              <a:rPr lang="cs-CZ" dirty="0" smtClean="0"/>
              <a:t>značíme </a:t>
            </a:r>
            <a:r>
              <a:rPr lang="cs-CZ" i="1" dirty="0" smtClean="0"/>
              <a:t>Q</a:t>
            </a:r>
            <a:r>
              <a:rPr lang="cs-CZ" dirty="0" smtClean="0"/>
              <a:t>, </a:t>
            </a:r>
            <a:r>
              <a:rPr lang="cs-CZ" i="1" dirty="0" smtClean="0">
                <a:latin typeface="Lucida Sans Unicode"/>
                <a:cs typeface="Lucida Sans Unicode"/>
              </a:rPr>
              <a:t>ℚ</a:t>
            </a:r>
          </a:p>
          <a:p>
            <a:r>
              <a:rPr lang="cs-CZ" dirty="0" smtClean="0">
                <a:cs typeface="Lucida Sans Unicode"/>
              </a:rPr>
              <a:t>vyjadřují čísla, která lze zapsat ve tvaru zlomku</a:t>
            </a:r>
          </a:p>
          <a:p>
            <a:endParaRPr lang="cs-CZ" dirty="0" smtClean="0">
              <a:cs typeface="Lucida Sans Unicode"/>
            </a:endParaRPr>
          </a:p>
          <a:p>
            <a:endParaRPr lang="cs-CZ" dirty="0" smtClean="0">
              <a:cs typeface="Lucida Sans Unicode"/>
            </a:endParaRPr>
          </a:p>
          <a:p>
            <a:pPr>
              <a:buNone/>
            </a:pPr>
            <a:r>
              <a:rPr lang="cs-CZ" dirty="0" smtClean="0">
                <a:cs typeface="Lucida Sans Unicode"/>
              </a:rPr>
              <a:t>kde </a:t>
            </a:r>
            <a:r>
              <a:rPr lang="cs-CZ" i="1" dirty="0" smtClean="0">
                <a:cs typeface="Lucida Sans Unicode"/>
              </a:rPr>
              <a:t>p</a:t>
            </a:r>
            <a:r>
              <a:rPr lang="cs-CZ" dirty="0" smtClean="0">
                <a:cs typeface="Lucida Sans Unicode"/>
              </a:rPr>
              <a:t> je celé číslo a </a:t>
            </a:r>
            <a:r>
              <a:rPr lang="cs-CZ" i="1" dirty="0" smtClean="0">
                <a:cs typeface="Lucida Sans Unicode"/>
              </a:rPr>
              <a:t>q</a:t>
            </a:r>
            <a:r>
              <a:rPr lang="cs-CZ" dirty="0" smtClean="0">
                <a:cs typeface="Lucida Sans Unicode"/>
              </a:rPr>
              <a:t> číslo přirozené </a:t>
            </a:r>
            <a:endParaRPr lang="cs-CZ" dirty="0" smtClean="0"/>
          </a:p>
          <a:p>
            <a:r>
              <a:rPr lang="cs-CZ" dirty="0" smtClean="0"/>
              <a:t>základní operace s racionálními čísly: sčítání, odčítání, násobení, podíl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23928" y="3212976"/>
          <a:ext cx="720080" cy="1398454"/>
        </p:xfrm>
        <a:graphic>
          <a:graphicData uri="http://schemas.openxmlformats.org/presentationml/2006/ole">
            <p:oleObj spid="_x0000_s1026" name="Rovnice" r:id="rId3" imgW="241200" imgH="482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1584177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součet a + b je racionální číslo</a:t>
            </a:r>
          </a:p>
          <a:p>
            <a:r>
              <a:rPr lang="cs-CZ" dirty="0" smtClean="0"/>
              <a:t>součin a · b je racionální číslo</a:t>
            </a:r>
          </a:p>
          <a:p>
            <a:r>
              <a:rPr lang="cs-CZ" dirty="0" smtClean="0"/>
              <a:t>rozdíl a – b  je racionální číslo</a:t>
            </a:r>
          </a:p>
          <a:p>
            <a:r>
              <a:rPr lang="cs-CZ" dirty="0" smtClean="0"/>
              <a:t>podíl a : b, kde b ≠ 0, je racionální číslo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501008"/>
            <a:ext cx="3456384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+ (b + c) = (a + b) + c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+ b = </a:t>
            </a:r>
            <a:r>
              <a:rPr lang="cs-CZ" sz="2800" dirty="0" err="1" smtClean="0"/>
              <a:t>b</a:t>
            </a:r>
            <a:r>
              <a:rPr lang="cs-CZ" sz="2800" dirty="0" smtClean="0"/>
              <a:t> + a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0 + a =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3501008"/>
            <a:ext cx="3240360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a · (b · c) = (a · b) · c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· b = </a:t>
            </a:r>
            <a:r>
              <a:rPr lang="cs-CZ" sz="2800" dirty="0" err="1" smtClean="0"/>
              <a:t>b</a:t>
            </a:r>
            <a:r>
              <a:rPr lang="cs-CZ" sz="2800" dirty="0" smtClean="0"/>
              <a:t> · a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 · a =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5805264"/>
            <a:ext cx="30716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(b + c) = ab + </a:t>
            </a:r>
            <a:r>
              <a:rPr lang="cs-CZ" sz="3200" dirty="0" err="1" smtClean="0"/>
              <a:t>ac</a:t>
            </a:r>
            <a:endParaRPr lang="cs-CZ" sz="3200" dirty="0"/>
          </a:p>
        </p:txBody>
      </p:sp>
      <p:sp>
        <p:nvSpPr>
          <p:cNvPr id="7" name="Popisek se šipkou doleva 6"/>
          <p:cNvSpPr/>
          <p:nvPr/>
        </p:nvSpPr>
        <p:spPr>
          <a:xfrm>
            <a:off x="6228184" y="1772816"/>
            <a:ext cx="1584176" cy="792088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(U)</a:t>
            </a:r>
            <a:endParaRPr lang="cs-CZ" sz="3200" dirty="0"/>
          </a:p>
        </p:txBody>
      </p:sp>
      <p:sp>
        <p:nvSpPr>
          <p:cNvPr id="8" name="Popisek se šipkou doleva 7"/>
          <p:cNvSpPr/>
          <p:nvPr/>
        </p:nvSpPr>
        <p:spPr>
          <a:xfrm>
            <a:off x="7524328" y="3573016"/>
            <a:ext cx="1152128" cy="720080"/>
          </a:xfrm>
          <a:prstGeom prst="left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(A)</a:t>
            </a:r>
            <a:endParaRPr lang="cs-CZ" sz="3200" dirty="0"/>
          </a:p>
        </p:txBody>
      </p:sp>
      <p:sp>
        <p:nvSpPr>
          <p:cNvPr id="9" name="Popisek se šipkou doleva 8"/>
          <p:cNvSpPr/>
          <p:nvPr/>
        </p:nvSpPr>
        <p:spPr>
          <a:xfrm>
            <a:off x="6228184" y="4149080"/>
            <a:ext cx="1224136" cy="648072"/>
          </a:xfrm>
          <a:prstGeom prst="lef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(K)</a:t>
            </a:r>
            <a:endParaRPr lang="cs-CZ" sz="3200" dirty="0"/>
          </a:p>
        </p:txBody>
      </p:sp>
      <p:sp>
        <p:nvSpPr>
          <p:cNvPr id="10" name="Popisek se šipkou doleva 9"/>
          <p:cNvSpPr/>
          <p:nvPr/>
        </p:nvSpPr>
        <p:spPr>
          <a:xfrm>
            <a:off x="6012160" y="4941168"/>
            <a:ext cx="1224136" cy="576064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(N)</a:t>
            </a:r>
            <a:endParaRPr lang="cs-CZ" sz="3200" dirty="0"/>
          </a:p>
        </p:txBody>
      </p:sp>
      <p:sp>
        <p:nvSpPr>
          <p:cNvPr id="11" name="Popisek se šipkou doleva 10"/>
          <p:cNvSpPr/>
          <p:nvPr/>
        </p:nvSpPr>
        <p:spPr>
          <a:xfrm>
            <a:off x="5796136" y="5733256"/>
            <a:ext cx="1584176" cy="792088"/>
          </a:xfrm>
          <a:prstGeom prst="leftArrowCallo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(D)</a:t>
            </a:r>
            <a:endParaRPr lang="cs-CZ" sz="3200" dirty="0"/>
          </a:p>
        </p:txBody>
      </p:sp>
      <p:sp>
        <p:nvSpPr>
          <p:cNvPr id="12" name="Popisek se šipkou doprava 11"/>
          <p:cNvSpPr/>
          <p:nvPr/>
        </p:nvSpPr>
        <p:spPr>
          <a:xfrm>
            <a:off x="0" y="3717032"/>
            <a:ext cx="1115616" cy="504056"/>
          </a:xfrm>
          <a:prstGeom prst="right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(A)</a:t>
            </a:r>
            <a:endParaRPr lang="cs-CZ" sz="3200" dirty="0"/>
          </a:p>
        </p:txBody>
      </p:sp>
      <p:sp>
        <p:nvSpPr>
          <p:cNvPr id="13" name="Popisek se šipkou doprava 12"/>
          <p:cNvSpPr/>
          <p:nvPr/>
        </p:nvSpPr>
        <p:spPr>
          <a:xfrm>
            <a:off x="0" y="4293096"/>
            <a:ext cx="1115616" cy="504056"/>
          </a:xfrm>
          <a:prstGeom prst="right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(K)</a:t>
            </a:r>
            <a:endParaRPr lang="cs-CZ" sz="3200" dirty="0"/>
          </a:p>
        </p:txBody>
      </p:sp>
      <p:sp>
        <p:nvSpPr>
          <p:cNvPr id="14" name="Popisek se šipkou doprava 13"/>
          <p:cNvSpPr/>
          <p:nvPr/>
        </p:nvSpPr>
        <p:spPr>
          <a:xfrm>
            <a:off x="0" y="4941168"/>
            <a:ext cx="1115616" cy="504056"/>
          </a:xfrm>
          <a:prstGeom prst="righ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(N)</a:t>
            </a:r>
            <a:endParaRPr lang="cs-CZ" sz="3200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39552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Pro každá tři racionální čísla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platí: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404665"/>
            <a:ext cx="8229600" cy="19442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Racionální čísla v základním tvaru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lze porovnávat: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588224" y="260648"/>
          <a:ext cx="1047750" cy="1277938"/>
        </p:xfrm>
        <a:graphic>
          <a:graphicData uri="http://schemas.openxmlformats.org/presentationml/2006/ole">
            <p:oleObj spid="_x0000_s3074" name="Rovnice" r:id="rId3" imgW="368280" imgH="457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547664" y="2276872"/>
          <a:ext cx="5943649" cy="3528392"/>
        </p:xfrm>
        <a:graphic>
          <a:graphicData uri="http://schemas.openxmlformats.org/presentationml/2006/ole">
            <p:oleObj spid="_x0000_s3075" name="Rovnice" r:id="rId4" imgW="2374560" imgH="1409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1080119"/>
          </a:xfrm>
        </p:spPr>
        <p:txBody>
          <a:bodyPr/>
          <a:lstStyle/>
          <a:p>
            <a:r>
              <a:rPr lang="cs-CZ" dirty="0" smtClean="0"/>
              <a:t>Př.: porovnejte následující zlomky: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23928" y="1417276"/>
          <a:ext cx="1656184" cy="5141072"/>
        </p:xfrm>
        <a:graphic>
          <a:graphicData uri="http://schemas.openxmlformats.org/presentationml/2006/ole">
            <p:oleObj spid="_x0000_s4098" name="Rovnice" r:id="rId3" imgW="609480" imgH="189216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716016" y="184482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&gt;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29969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29309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&gt;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566124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194421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Pro operace s libovolnými racionálními čísly 		platí: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87450" y="1016000"/>
          <a:ext cx="1047750" cy="1277938"/>
        </p:xfrm>
        <a:graphic>
          <a:graphicData uri="http://schemas.openxmlformats.org/presentationml/2006/ole">
            <p:oleObj spid="_x0000_s2050" name="Rovnice" r:id="rId3" imgW="368280" imgH="457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491880" y="1484784"/>
          <a:ext cx="4541837" cy="4941887"/>
        </p:xfrm>
        <a:graphic>
          <a:graphicData uri="http://schemas.openxmlformats.org/presentationml/2006/ole">
            <p:oleObj spid="_x0000_s2052" name="Rovnice" r:id="rId4" imgW="1739880" imgH="18921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př.: vyřešte následující úlohy: </a:t>
            </a:r>
            <a:endParaRPr lang="cs-CZ" dirty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699792" y="1412776"/>
          <a:ext cx="2055813" cy="4875212"/>
        </p:xfrm>
        <a:graphic>
          <a:graphicData uri="http://schemas.openxmlformats.org/presentationml/2006/ole">
            <p:oleObj spid="_x0000_s5122" name="Rovnice" r:id="rId3" imgW="787320" imgH="1866600" progId="Equation.3">
              <p:embed/>
            </p:oleObj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4860032" y="1484784"/>
          <a:ext cx="762000" cy="4875213"/>
        </p:xfrm>
        <a:graphic>
          <a:graphicData uri="http://schemas.openxmlformats.org/presentationml/2006/ole">
            <p:oleObj spid="_x0000_s5123" name="Rovnice" r:id="rId4" imgW="291960" imgH="1866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Možnosti zápisu racionálních čísel: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lze zapsat ve tvaru: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zlomku,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desetinného čísla,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nekonečného periodického rozvoje s vyznačenou periodou.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  Př.: Zapište desetinným číslem zlomek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628800"/>
            <a:ext cx="4038600" cy="6046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způsob řešení: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55576" y="3933056"/>
            <a:ext cx="4038600" cy="6766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2. způsob řešení</a:t>
            </a:r>
            <a:endParaRPr lang="cs-CZ" dirty="0"/>
          </a:p>
        </p:txBody>
      </p:sp>
      <p:graphicFrame>
        <p:nvGraphicFramePr>
          <p:cNvPr id="23554" name="Object 2"/>
          <p:cNvGraphicFramePr>
            <a:graphicFrameLocks noChangeAspect="1"/>
          </p:cNvGraphicFramePr>
          <p:nvPr/>
        </p:nvGraphicFramePr>
        <p:xfrm>
          <a:off x="7236296" y="332656"/>
          <a:ext cx="576262" cy="1092200"/>
        </p:xfrm>
        <a:graphic>
          <a:graphicData uri="http://schemas.openxmlformats.org/presentationml/2006/ole">
            <p:oleObj spid="_x0000_s23554" name="Rovnice" r:id="rId3" imgW="241200" imgH="457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763688" y="2348880"/>
          <a:ext cx="4602163" cy="1201738"/>
        </p:xfrm>
        <a:graphic>
          <a:graphicData uri="http://schemas.openxmlformats.org/presentationml/2006/ole">
            <p:oleObj spid="_x0000_s23555" name="Rovnice" r:id="rId4" imgW="1752480" imgH="4572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748458" y="4437112"/>
          <a:ext cx="2646461" cy="2184445"/>
        </p:xfrm>
        <a:graphic>
          <a:graphicData uri="http://schemas.openxmlformats.org/presentationml/2006/ole">
            <p:oleObj spid="_x0000_s23556" name="Rovnice" r:id="rId5" imgW="876240" imgH="723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  Př.: Zapište ve tvaru desetinného rozvoje</a:t>
            </a:r>
            <a:b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	zlomek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7584" y="2708920"/>
            <a:ext cx="4038600" cy="6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Řešení:</a:t>
            </a:r>
            <a:endParaRPr lang="cs-CZ" sz="3200" dirty="0"/>
          </a:p>
        </p:txBody>
      </p:sp>
      <p:graphicFrame>
        <p:nvGraphicFramePr>
          <p:cNvPr id="23554" name="Object 2"/>
          <p:cNvGraphicFramePr>
            <a:graphicFrameLocks noChangeAspect="1"/>
          </p:cNvGraphicFramePr>
          <p:nvPr/>
        </p:nvGraphicFramePr>
        <p:xfrm>
          <a:off x="2843808" y="980728"/>
          <a:ext cx="576262" cy="1092200"/>
        </p:xfrm>
        <a:graphic>
          <a:graphicData uri="http://schemas.openxmlformats.org/presentationml/2006/ole">
            <p:oleObj spid="_x0000_s24578" name="Rovnice" r:id="rId3" imgW="241200" imgH="4572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555776" y="2708920"/>
          <a:ext cx="3128863" cy="3528392"/>
        </p:xfrm>
        <a:graphic>
          <a:graphicData uri="http://schemas.openxmlformats.org/presentationml/2006/ole">
            <p:oleObj spid="_x0000_s24580" name="Rovnice" r:id="rId4" imgW="888840" imgH="1002960" progId="Equation.3">
              <p:embed/>
            </p:oleObj>
          </a:graphicData>
        </a:graphic>
      </p:graphicFrame>
      <p:sp>
        <p:nvSpPr>
          <p:cNvPr id="11" name="Popisek se šipkou doleva 10"/>
          <p:cNvSpPr/>
          <p:nvPr/>
        </p:nvSpPr>
        <p:spPr>
          <a:xfrm>
            <a:off x="5652120" y="2420888"/>
            <a:ext cx="2736304" cy="720080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PERIODA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11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  Př.: Zapište ve tvaru zlomku číslo 0,85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060848"/>
            <a:ext cx="4038600" cy="6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Řešení:</a:t>
            </a:r>
            <a:endParaRPr lang="cs-CZ" sz="32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67544" y="3212976"/>
          <a:ext cx="8352928" cy="1221702"/>
        </p:xfrm>
        <a:graphic>
          <a:graphicData uri="http://schemas.openxmlformats.org/presentationml/2006/ole">
            <p:oleObj spid="_x0000_s25603" name="Rovnice" r:id="rId3" imgW="3124080" imgH="457200" progId="Equation.3">
              <p:embed/>
            </p:oleObj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5148064" y="3284984"/>
            <a:ext cx="504056" cy="43204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6012160" y="3933056"/>
            <a:ext cx="360040" cy="21602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  Př.: Zapište ve tvaru zlomku číslo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060848"/>
            <a:ext cx="4038600" cy="6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Řešení:</a:t>
            </a:r>
            <a:endParaRPr lang="cs-CZ" sz="32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059832" y="2132856"/>
          <a:ext cx="2861772" cy="4392488"/>
        </p:xfrm>
        <a:graphic>
          <a:graphicData uri="http://schemas.openxmlformats.org/presentationml/2006/ole">
            <p:oleObj spid="_x0000_s26626" name="Rovnice" r:id="rId3" imgW="1091880" imgH="18158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300192" y="548680"/>
          <a:ext cx="792088" cy="612420"/>
        </p:xfrm>
        <a:graphic>
          <a:graphicData uri="http://schemas.openxmlformats.org/presentationml/2006/ole">
            <p:oleObj spid="_x0000_s26627" name="Rovnice" r:id="rId4" imgW="279360" imgH="241200" progId="Equation.3">
              <p:embed/>
            </p:oleObj>
          </a:graphicData>
        </a:graphic>
      </p:graphicFrame>
      <p:sp>
        <p:nvSpPr>
          <p:cNvPr id="13" name="Zahnutá šipka doleva 12"/>
          <p:cNvSpPr/>
          <p:nvPr/>
        </p:nvSpPr>
        <p:spPr>
          <a:xfrm>
            <a:off x="5508104" y="2420888"/>
            <a:ext cx="648072" cy="79208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2420888"/>
            <a:ext cx="24824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rovnice od sebe</a:t>
            </a:r>
          </a:p>
          <a:p>
            <a:r>
              <a:rPr lang="cs-CZ" sz="2800" dirty="0" smtClean="0"/>
              <a:t> odečteme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13" grpId="0" animBg="1"/>
      <p:bldP spid="14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dirty="0" smtClean="0"/>
              <a:t>Procvičte si samostatně:</a:t>
            </a:r>
          </a:p>
          <a:p>
            <a:r>
              <a:rPr lang="cs-CZ" dirty="0" smtClean="0"/>
              <a:t>zapište desetinným číslem: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zapište ve tvaru desetinného rozvoje: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zapište ve tvaru zlomku: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331640" y="1556792"/>
          <a:ext cx="1978992" cy="1227929"/>
        </p:xfrm>
        <a:graphic>
          <a:graphicData uri="http://schemas.openxmlformats.org/presentationml/2006/ole">
            <p:oleObj spid="_x0000_s28674" name="Rovnice" r:id="rId3" imgW="634680" imgH="457200" progId="Equation.3">
              <p:embed/>
            </p:oleObj>
          </a:graphicData>
        </a:graphic>
      </p:graphicFrame>
      <p:graphicFrame>
        <p:nvGraphicFramePr>
          <p:cNvPr id="28675" name="Object 3"/>
          <p:cNvGraphicFramePr>
            <a:graphicFrameLocks noChangeAspect="1"/>
          </p:cNvGraphicFramePr>
          <p:nvPr/>
        </p:nvGraphicFramePr>
        <p:xfrm>
          <a:off x="4932040" y="3429000"/>
          <a:ext cx="1944216" cy="1058612"/>
        </p:xfrm>
        <a:graphic>
          <a:graphicData uri="http://schemas.openxmlformats.org/presentationml/2006/ole">
            <p:oleObj spid="_x0000_s28675" name="Rovnice" r:id="rId4" imgW="723600" imgH="457200" progId="Equation.3">
              <p:embed/>
            </p:oleObj>
          </a:graphicData>
        </a:graphic>
      </p:graphicFrame>
      <p:graphicFrame>
        <p:nvGraphicFramePr>
          <p:cNvPr id="28676" name="Object 4"/>
          <p:cNvGraphicFramePr>
            <a:graphicFrameLocks noChangeAspect="1"/>
          </p:cNvGraphicFramePr>
          <p:nvPr/>
        </p:nvGraphicFramePr>
        <p:xfrm>
          <a:off x="1139825" y="3373438"/>
          <a:ext cx="2216150" cy="1193800"/>
        </p:xfrm>
        <a:graphic>
          <a:graphicData uri="http://schemas.openxmlformats.org/presentationml/2006/ole">
            <p:oleObj spid="_x0000_s28676" name="Rovnice" r:id="rId5" imgW="711000" imgH="444240" progId="Equation.3">
              <p:embed/>
            </p:oleObj>
          </a:graphicData>
        </a:graphic>
      </p:graphicFrame>
      <p:graphicFrame>
        <p:nvGraphicFramePr>
          <p:cNvPr id="28677" name="Object 5"/>
          <p:cNvGraphicFramePr>
            <a:graphicFrameLocks noChangeAspect="1"/>
          </p:cNvGraphicFramePr>
          <p:nvPr/>
        </p:nvGraphicFramePr>
        <p:xfrm>
          <a:off x="4926013" y="1628775"/>
          <a:ext cx="1700212" cy="1227138"/>
        </p:xfrm>
        <a:graphic>
          <a:graphicData uri="http://schemas.openxmlformats.org/presentationml/2006/ole">
            <p:oleObj spid="_x0000_s28677" name="Rovnice" r:id="rId6" imgW="545760" imgH="457200" progId="Equation.3">
              <p:embed/>
            </p:oleObj>
          </a:graphicData>
        </a:graphic>
      </p:graphicFrame>
      <p:graphicFrame>
        <p:nvGraphicFramePr>
          <p:cNvPr id="28678" name="Object 6"/>
          <p:cNvGraphicFramePr>
            <a:graphicFrameLocks noChangeAspect="1"/>
          </p:cNvGraphicFramePr>
          <p:nvPr/>
        </p:nvGraphicFramePr>
        <p:xfrm>
          <a:off x="1069975" y="5229225"/>
          <a:ext cx="2214563" cy="1227138"/>
        </p:xfrm>
        <a:graphic>
          <a:graphicData uri="http://schemas.openxmlformats.org/presentationml/2006/ole">
            <p:oleObj spid="_x0000_s28678" name="Rovnice" r:id="rId7" imgW="711000" imgH="457200" progId="Equation.3">
              <p:embed/>
            </p:oleObj>
          </a:graphicData>
        </a:graphic>
      </p:graphicFrame>
      <p:graphicFrame>
        <p:nvGraphicFramePr>
          <p:cNvPr id="28679" name="Object 7"/>
          <p:cNvGraphicFramePr>
            <a:graphicFrameLocks noChangeAspect="1"/>
          </p:cNvGraphicFramePr>
          <p:nvPr/>
        </p:nvGraphicFramePr>
        <p:xfrm>
          <a:off x="4846638" y="5300663"/>
          <a:ext cx="2097087" cy="1227137"/>
        </p:xfrm>
        <a:graphic>
          <a:graphicData uri="http://schemas.openxmlformats.org/presentationml/2006/ole">
            <p:oleObj spid="_x0000_s28679" name="Rovnice" r:id="rId8" imgW="672840" imgH="45720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2267744" y="1700808"/>
            <a:ext cx="1296144" cy="93610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96136" y="1772816"/>
            <a:ext cx="1296144" cy="93610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23728" y="3573016"/>
            <a:ext cx="1296144" cy="93610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40152" y="3573016"/>
            <a:ext cx="1296144" cy="93610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83768" y="5301208"/>
            <a:ext cx="1296144" cy="129614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56176" y="5157192"/>
            <a:ext cx="1296144" cy="129614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291</TotalTime>
  <Words>463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sady Office</vt:lpstr>
      <vt:lpstr>Rovnice</vt:lpstr>
      <vt:lpstr>Editor rovnic 3.0</vt:lpstr>
      <vt:lpstr>Snímek 1</vt:lpstr>
      <vt:lpstr>Základní poznatky z matematiky</vt:lpstr>
      <vt:lpstr>Racionální čísla</vt:lpstr>
      <vt:lpstr>Snímek 4</vt:lpstr>
      <vt:lpstr>Snímek 5</vt:lpstr>
      <vt:lpstr>Snímek 6</vt:lpstr>
      <vt:lpstr>Snímek 7</vt:lpstr>
      <vt:lpstr>Snímek 8</vt:lpstr>
      <vt:lpstr>Možnosti zápisu racionálních čísel:</vt:lpstr>
      <vt:lpstr>  Př.: Zapište desetinným číslem zlomek</vt:lpstr>
      <vt:lpstr>  Př.: Zapište ve tvaru desetinného rozvoje  zlomek</vt:lpstr>
      <vt:lpstr>  Př.: Zapište ve tvaru zlomku číslo 0,85</vt:lpstr>
      <vt:lpstr>  Př.: Zapište ve tvaru zlomku číslo</vt:lpstr>
      <vt:lpstr>Snímek 14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z matematiky</dc:title>
  <cp:lastModifiedBy>Michala Pfefrčková</cp:lastModifiedBy>
  <cp:revision>55</cp:revision>
  <dcterms:modified xsi:type="dcterms:W3CDTF">2012-11-28T20:03:58Z</dcterms:modified>
</cp:coreProperties>
</file>