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2"/>
  </p:notesMasterIdLst>
  <p:sldIdLst>
    <p:sldId id="256" r:id="rId2"/>
    <p:sldId id="257" r:id="rId3"/>
    <p:sldId id="265" r:id="rId4"/>
    <p:sldId id="258" r:id="rId5"/>
    <p:sldId id="259" r:id="rId6"/>
    <p:sldId id="260" r:id="rId7"/>
    <p:sldId id="261" r:id="rId8"/>
    <p:sldId id="262" r:id="rId9"/>
    <p:sldId id="263" r:id="rId10"/>
    <p:sldId id="264" r:id="rId11"/>
  </p:sldIdLst>
  <p:sldSz cx="9144000" cy="6858000" type="screen4x3"/>
  <p:notesSz cx="6858000" cy="9144000"/>
  <p:defaultTex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allowPng="1" relyOnVml="1" encoding="utf-8"/>
  <p:clrMru>
    <a:srgbClr val="0000D4"/>
    <a:srgbClr val="000066"/>
    <a:srgbClr val="3A5047"/>
    <a:srgbClr val="EAEAEA"/>
    <a:srgbClr val="C0C0C0"/>
    <a:srgbClr val="2D385D"/>
    <a:srgbClr val="827F08"/>
    <a:srgbClr val="A8946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00"/>
    <p:restoredTop sz="95298" autoAdjust="0"/>
  </p:normalViewPr>
  <p:slideViewPr>
    <p:cSldViewPr>
      <p:cViewPr varScale="1">
        <p:scale>
          <a:sx n="105" d="100"/>
          <a:sy n="105" d="100"/>
        </p:scale>
        <p:origin x="-1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cs-CZ"/>
          </a:p>
        </p:txBody>
      </p:sp>
      <p:sp>
        <p:nvSpPr>
          <p:cNvPr id="136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cs-CZ"/>
          </a:p>
        </p:txBody>
      </p:sp>
      <p:sp>
        <p:nvSpPr>
          <p:cNvPr id="136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361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36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endParaRPr lang="cs-CZ"/>
          </a:p>
        </p:txBody>
      </p:sp>
      <p:sp>
        <p:nvSpPr>
          <p:cNvPr id="136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68B34D0-980B-419C-85E8-235EC6447284}" type="slidenum">
              <a:rPr lang="cs-CZ"/>
              <a:pPr/>
              <a:t>‹#›</a:t>
            </a:fld>
            <a:endParaRPr lang="cs-CZ"/>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6DB760-769B-4C5C-858A-EF3211C10809}" type="slidenum">
              <a:rPr lang="cs-CZ"/>
              <a:pPr/>
              <a:t>1</a:t>
            </a:fld>
            <a:endParaRPr lang="cs-CZ"/>
          </a:p>
        </p:txBody>
      </p:sp>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p:txBody>
          <a:bodyPr/>
          <a:lstStyle/>
          <a:p>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ctrTitle"/>
          </p:nvPr>
        </p:nvSpPr>
        <p:spPr>
          <a:xfrm>
            <a:off x="152400" y="2895600"/>
            <a:ext cx="8839200" cy="1303338"/>
          </a:xfrm>
        </p:spPr>
        <p:txBody>
          <a:bodyPr/>
          <a:lstStyle>
            <a:lvl1pPr algn="ctr">
              <a:defRPr/>
            </a:lvl1pPr>
          </a:lstStyle>
          <a:p>
            <a:r>
              <a:rPr lang="cs-CZ"/>
              <a:t>Klepnutím lze upravit styl nadpisu.</a:t>
            </a:r>
          </a:p>
        </p:txBody>
      </p:sp>
      <p:sp>
        <p:nvSpPr>
          <p:cNvPr id="62467" name="Rectangle 3"/>
          <p:cNvSpPr>
            <a:spLocks noGrp="1" noChangeArrowheads="1"/>
          </p:cNvSpPr>
          <p:nvPr>
            <p:ph type="subTitle" idx="1"/>
          </p:nvPr>
        </p:nvSpPr>
        <p:spPr>
          <a:xfrm>
            <a:off x="152400" y="4191000"/>
            <a:ext cx="8839200" cy="914400"/>
          </a:xfrm>
        </p:spPr>
        <p:txBody>
          <a:bodyPr/>
          <a:lstStyle>
            <a:lvl1pPr marL="0" indent="0" algn="ctr">
              <a:buFont typeface="Wingdings" pitchFamily="2" charset="2"/>
              <a:buNone/>
              <a:defRPr b="1"/>
            </a:lvl1pPr>
          </a:lstStyle>
          <a:p>
            <a:r>
              <a:rPr lang="cs-CZ"/>
              <a:t>Klepnutím lze upravit styl podnadpisu.</a:t>
            </a:r>
          </a:p>
        </p:txBody>
      </p:sp>
      <p:sp>
        <p:nvSpPr>
          <p:cNvPr id="62478" name="Rectangle 14"/>
          <p:cNvSpPr>
            <a:spLocks noGrp="1" noChangeArrowheads="1"/>
          </p:cNvSpPr>
          <p:nvPr>
            <p:ph type="dt" sz="quarter" idx="2"/>
          </p:nvPr>
        </p:nvSpPr>
        <p:spPr/>
        <p:txBody>
          <a:bodyPr/>
          <a:lstStyle>
            <a:lvl1pPr>
              <a:defRPr/>
            </a:lvl1pPr>
          </a:lstStyle>
          <a:p>
            <a:endParaRPr lang="cs-CZ"/>
          </a:p>
        </p:txBody>
      </p:sp>
      <p:sp>
        <p:nvSpPr>
          <p:cNvPr id="62479" name="Rectangle 15"/>
          <p:cNvSpPr>
            <a:spLocks noGrp="1" noChangeArrowheads="1"/>
          </p:cNvSpPr>
          <p:nvPr>
            <p:ph type="ftr" sz="quarter" idx="3"/>
          </p:nvPr>
        </p:nvSpPr>
        <p:spPr/>
        <p:txBody>
          <a:bodyPr/>
          <a:lstStyle>
            <a:lvl1pPr>
              <a:defRPr/>
            </a:lvl1pPr>
          </a:lstStyle>
          <a:p>
            <a:endParaRPr lang="cs-CZ"/>
          </a:p>
        </p:txBody>
      </p:sp>
      <p:sp>
        <p:nvSpPr>
          <p:cNvPr id="62480" name="Rectangle 16"/>
          <p:cNvSpPr>
            <a:spLocks noGrp="1" noChangeArrowheads="1"/>
          </p:cNvSpPr>
          <p:nvPr>
            <p:ph type="sldNum" sz="quarter" idx="4"/>
          </p:nvPr>
        </p:nvSpPr>
        <p:spPr/>
        <p:txBody>
          <a:bodyPr/>
          <a:lstStyle>
            <a:lvl1pPr>
              <a:defRPr/>
            </a:lvl1pPr>
          </a:lstStyle>
          <a:p>
            <a:fld id="{2D211073-205F-47A5-AF11-AE455955ED0B}" type="slidenum">
              <a:rPr lang="cs-CZ"/>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7CFC44EF-84EB-4502-AC47-F4913C170FF5}" type="slidenum">
              <a:rPr lang="cs-CZ"/>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DA5465B2-351D-47F1-8982-1D680937A9BF}" type="slidenum">
              <a:rPr lang="cs-CZ"/>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228600" y="1676400"/>
            <a:ext cx="42672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76400"/>
            <a:ext cx="42672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03A52A9D-4489-4159-B7B2-D29385AF1AA3}" type="slidenum">
              <a:rPr lang="cs-CZ"/>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lvl1pPr>
              <a:defRPr/>
            </a:lvl1pPr>
          </a:lstStyle>
          <a:p>
            <a:endParaRPr lang="cs-CZ"/>
          </a:p>
        </p:txBody>
      </p:sp>
      <p:sp>
        <p:nvSpPr>
          <p:cNvPr id="8" name="Zástupný symbol pro zápatí 7"/>
          <p:cNvSpPr>
            <a:spLocks noGrp="1"/>
          </p:cNvSpPr>
          <p:nvPr>
            <p:ph type="ftr" sz="quarter" idx="11"/>
          </p:nvPr>
        </p:nvSpPr>
        <p:spPr/>
        <p:txBody>
          <a:bodyPr/>
          <a:lstStyle>
            <a:lvl1pPr>
              <a:defRPr/>
            </a:lvl1pPr>
          </a:lstStyle>
          <a:p>
            <a:endParaRPr lang="cs-CZ"/>
          </a:p>
        </p:txBody>
      </p:sp>
      <p:sp>
        <p:nvSpPr>
          <p:cNvPr id="9" name="Zástupný symbol pro číslo snímku 8"/>
          <p:cNvSpPr>
            <a:spLocks noGrp="1"/>
          </p:cNvSpPr>
          <p:nvPr>
            <p:ph type="sldNum" sz="quarter" idx="12"/>
          </p:nvPr>
        </p:nvSpPr>
        <p:spPr/>
        <p:txBody>
          <a:bodyPr/>
          <a:lstStyle>
            <a:lvl1pPr>
              <a:defRPr/>
            </a:lvl1pPr>
          </a:lstStyle>
          <a:p>
            <a:fld id="{90559FD1-C2C9-42E3-8A93-9E514A012617}" type="slidenum">
              <a:rPr lang="cs-CZ"/>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lvl1pPr>
              <a:defRPr/>
            </a:lvl1pPr>
          </a:lstStyle>
          <a:p>
            <a:endParaRPr lang="cs-CZ"/>
          </a:p>
        </p:txBody>
      </p:sp>
      <p:sp>
        <p:nvSpPr>
          <p:cNvPr id="4" name="Zástupný symbol pro zápatí 3"/>
          <p:cNvSpPr>
            <a:spLocks noGrp="1"/>
          </p:cNvSpPr>
          <p:nvPr>
            <p:ph type="ftr" sz="quarter" idx="11"/>
          </p:nvPr>
        </p:nvSpPr>
        <p:spPr/>
        <p:txBody>
          <a:bodyPr/>
          <a:lstStyle>
            <a:lvl1pPr>
              <a:defRPr/>
            </a:lvl1pPr>
          </a:lstStyle>
          <a:p>
            <a:endParaRPr lang="cs-CZ"/>
          </a:p>
        </p:txBody>
      </p:sp>
      <p:sp>
        <p:nvSpPr>
          <p:cNvPr id="5" name="Zástupný symbol pro číslo snímku 4"/>
          <p:cNvSpPr>
            <a:spLocks noGrp="1"/>
          </p:cNvSpPr>
          <p:nvPr>
            <p:ph type="sldNum" sz="quarter" idx="12"/>
          </p:nvPr>
        </p:nvSpPr>
        <p:spPr/>
        <p:txBody>
          <a:bodyPr/>
          <a:lstStyle>
            <a:lvl1pPr>
              <a:defRPr/>
            </a:lvl1pPr>
          </a:lstStyle>
          <a:p>
            <a:fld id="{87331733-A45B-4CC8-BD7F-E083CB77B562}" type="slidenum">
              <a:rPr lang="cs-CZ"/>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lvl1pPr>
          </a:lstStyle>
          <a:p>
            <a:endParaRPr lang="cs-CZ"/>
          </a:p>
        </p:txBody>
      </p:sp>
      <p:sp>
        <p:nvSpPr>
          <p:cNvPr id="3" name="Zástupný symbol pro zápatí 2"/>
          <p:cNvSpPr>
            <a:spLocks noGrp="1"/>
          </p:cNvSpPr>
          <p:nvPr>
            <p:ph type="ftr" sz="quarter" idx="11"/>
          </p:nvPr>
        </p:nvSpPr>
        <p:spPr/>
        <p:txBody>
          <a:bodyPr/>
          <a:lstStyle>
            <a:lvl1pPr>
              <a:defRPr/>
            </a:lvl1pPr>
          </a:lstStyle>
          <a:p>
            <a:endParaRPr lang="cs-CZ"/>
          </a:p>
        </p:txBody>
      </p:sp>
      <p:sp>
        <p:nvSpPr>
          <p:cNvPr id="4" name="Zástupný symbol pro číslo snímku 3"/>
          <p:cNvSpPr>
            <a:spLocks noGrp="1"/>
          </p:cNvSpPr>
          <p:nvPr>
            <p:ph type="sldNum" sz="quarter" idx="12"/>
          </p:nvPr>
        </p:nvSpPr>
        <p:spPr/>
        <p:txBody>
          <a:bodyPr/>
          <a:lstStyle>
            <a:lvl1pPr>
              <a:defRPr/>
            </a:lvl1pPr>
          </a:lstStyle>
          <a:p>
            <a:fld id="{EEF45CE3-5E88-4E03-9CE4-0A5CADDD2E71}" type="slidenum">
              <a:rPr lang="cs-CZ"/>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33437EC3-85E2-4281-94BA-9BF1DAA2234B}" type="slidenum">
              <a:rPr lang="cs-CZ"/>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049908BC-5ABB-40F2-8FF8-79EFE6573D1F}" type="slidenum">
              <a:rPr lang="cs-CZ"/>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B09AEC82-D163-4012-BDC2-8B44F3B07EBC}" type="slidenum">
              <a:rPr lang="cs-CZ"/>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743700" y="152400"/>
            <a:ext cx="2171700" cy="65532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228600" y="152400"/>
            <a:ext cx="6362700" cy="65532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CF94B2FB-A7A4-41F7-801F-07177964EBC5}" type="slidenum">
              <a:rPr lang="cs-CZ"/>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228600" y="152400"/>
            <a:ext cx="86868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nadpisu.</a:t>
            </a:r>
          </a:p>
        </p:txBody>
      </p:sp>
      <p:sp>
        <p:nvSpPr>
          <p:cNvPr id="61443" name="Rectangle 3"/>
          <p:cNvSpPr>
            <a:spLocks noGrp="1" noChangeArrowheads="1"/>
          </p:cNvSpPr>
          <p:nvPr>
            <p:ph type="body" idx="1"/>
          </p:nvPr>
        </p:nvSpPr>
        <p:spPr bwMode="auto">
          <a:xfrm>
            <a:off x="228600" y="1676400"/>
            <a:ext cx="8686800"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61453" name="Rectangle 13"/>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cs-CZ"/>
          </a:p>
        </p:txBody>
      </p:sp>
      <p:sp>
        <p:nvSpPr>
          <p:cNvPr id="61454" name="Rectangle 14"/>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cs-CZ"/>
          </a:p>
        </p:txBody>
      </p:sp>
      <p:sp>
        <p:nvSpPr>
          <p:cNvPr id="61455" name="Rectangle 15"/>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D21DD11-238C-4FD6-8A9E-BC4924EDF220}" type="slidenum">
              <a:rPr lang="cs-CZ"/>
              <a:pPr/>
              <a:t>‹#›</a:t>
            </a:fld>
            <a:endParaRPr lang="cs-CZ"/>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l" rtl="0" eaLnBrk="0" fontAlgn="base" hangingPunct="0">
        <a:spcBef>
          <a:spcPct val="0"/>
        </a:spcBef>
        <a:spcAft>
          <a:spcPct val="0"/>
        </a:spcAft>
        <a:defRPr kumimoji="1" sz="4400" b="1">
          <a:solidFill>
            <a:schemeClr val="tx1"/>
          </a:solidFill>
          <a:latin typeface="+mj-lt"/>
          <a:ea typeface="+mj-ea"/>
          <a:cs typeface="+mj-cs"/>
        </a:defRPr>
      </a:lvl1pPr>
      <a:lvl2pPr algn="l" rtl="0" eaLnBrk="0" fontAlgn="base" hangingPunct="0">
        <a:spcBef>
          <a:spcPct val="0"/>
        </a:spcBef>
        <a:spcAft>
          <a:spcPct val="0"/>
        </a:spcAft>
        <a:defRPr kumimoji="1" sz="4400" b="1">
          <a:solidFill>
            <a:schemeClr val="tx1"/>
          </a:solidFill>
          <a:latin typeface="Arial" charset="0"/>
        </a:defRPr>
      </a:lvl2pPr>
      <a:lvl3pPr algn="l" rtl="0" eaLnBrk="0" fontAlgn="base" hangingPunct="0">
        <a:spcBef>
          <a:spcPct val="0"/>
        </a:spcBef>
        <a:spcAft>
          <a:spcPct val="0"/>
        </a:spcAft>
        <a:defRPr kumimoji="1" sz="4400" b="1">
          <a:solidFill>
            <a:schemeClr val="tx1"/>
          </a:solidFill>
          <a:latin typeface="Arial" charset="0"/>
        </a:defRPr>
      </a:lvl3pPr>
      <a:lvl4pPr algn="l" rtl="0" eaLnBrk="0" fontAlgn="base" hangingPunct="0">
        <a:spcBef>
          <a:spcPct val="0"/>
        </a:spcBef>
        <a:spcAft>
          <a:spcPct val="0"/>
        </a:spcAft>
        <a:defRPr kumimoji="1" sz="4400" b="1">
          <a:solidFill>
            <a:schemeClr val="tx1"/>
          </a:solidFill>
          <a:latin typeface="Arial" charset="0"/>
        </a:defRPr>
      </a:lvl4pPr>
      <a:lvl5pPr algn="l" rtl="0" eaLnBrk="0" fontAlgn="base" hangingPunct="0">
        <a:spcBef>
          <a:spcPct val="0"/>
        </a:spcBef>
        <a:spcAft>
          <a:spcPct val="0"/>
        </a:spcAft>
        <a:defRPr kumimoji="1" sz="4400" b="1">
          <a:solidFill>
            <a:schemeClr val="tx1"/>
          </a:solidFill>
          <a:latin typeface="Arial" charset="0"/>
        </a:defRPr>
      </a:lvl5pPr>
      <a:lvl6pPr marL="457200" algn="l" rtl="0" eaLnBrk="0" fontAlgn="base" hangingPunct="0">
        <a:spcBef>
          <a:spcPct val="0"/>
        </a:spcBef>
        <a:spcAft>
          <a:spcPct val="0"/>
        </a:spcAft>
        <a:defRPr kumimoji="1" sz="4400" b="1">
          <a:solidFill>
            <a:schemeClr val="tx1"/>
          </a:solidFill>
          <a:latin typeface="Arial" charset="0"/>
        </a:defRPr>
      </a:lvl6pPr>
      <a:lvl7pPr marL="914400" algn="l" rtl="0" eaLnBrk="0" fontAlgn="base" hangingPunct="0">
        <a:spcBef>
          <a:spcPct val="0"/>
        </a:spcBef>
        <a:spcAft>
          <a:spcPct val="0"/>
        </a:spcAft>
        <a:defRPr kumimoji="1" sz="4400" b="1">
          <a:solidFill>
            <a:schemeClr val="tx1"/>
          </a:solidFill>
          <a:latin typeface="Arial" charset="0"/>
        </a:defRPr>
      </a:lvl7pPr>
      <a:lvl8pPr marL="1371600" algn="l" rtl="0" eaLnBrk="0" fontAlgn="base" hangingPunct="0">
        <a:spcBef>
          <a:spcPct val="0"/>
        </a:spcBef>
        <a:spcAft>
          <a:spcPct val="0"/>
        </a:spcAft>
        <a:defRPr kumimoji="1" sz="4400" b="1">
          <a:solidFill>
            <a:schemeClr val="tx1"/>
          </a:solidFill>
          <a:latin typeface="Arial" charset="0"/>
        </a:defRPr>
      </a:lvl8pPr>
      <a:lvl9pPr marL="1828800" algn="l" rtl="0" eaLnBrk="0" fontAlgn="base" hangingPunct="0">
        <a:spcBef>
          <a:spcPct val="0"/>
        </a:spcBef>
        <a:spcAft>
          <a:spcPct val="0"/>
        </a:spcAft>
        <a:defRPr kumimoji="1" sz="4400" b="1">
          <a:solidFill>
            <a:schemeClr val="tx1"/>
          </a:solidFill>
          <a:latin typeface="Arial" charset="0"/>
        </a:defRPr>
      </a:lvl9pPr>
    </p:titleStyle>
    <p:bodyStyle>
      <a:lvl1pPr marL="342900" indent="-342900" algn="l" rtl="0" eaLnBrk="0" fontAlgn="base" hangingPunct="0">
        <a:spcBef>
          <a:spcPct val="20000"/>
        </a:spcBef>
        <a:spcAft>
          <a:spcPct val="0"/>
        </a:spcAft>
        <a:buClr>
          <a:srgbClr val="3A5047"/>
        </a:buClr>
        <a:buSzPct val="75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3A5047"/>
        </a:buClr>
        <a:buSzPct val="75000"/>
        <a:buFont typeface="Wingdings" pitchFamily="2" charset="2"/>
        <a:buChar char="n"/>
        <a:defRPr kumimoji="1" sz="2800">
          <a:solidFill>
            <a:schemeClr val="tx1"/>
          </a:solidFill>
          <a:latin typeface="+mn-lt"/>
        </a:defRPr>
      </a:lvl2pPr>
      <a:lvl3pPr marL="1143000" indent="-228600" algn="l" rtl="0" eaLnBrk="0" fontAlgn="base" hangingPunct="0">
        <a:spcBef>
          <a:spcPct val="20000"/>
        </a:spcBef>
        <a:spcAft>
          <a:spcPct val="0"/>
        </a:spcAft>
        <a:buClr>
          <a:srgbClr val="3A5047"/>
        </a:buClr>
        <a:buSzPct val="75000"/>
        <a:buFont typeface="Wingdings" pitchFamily="2" charset="2"/>
        <a:buChar char="n"/>
        <a:defRPr kumimoji="1" sz="2400">
          <a:solidFill>
            <a:schemeClr val="tx1"/>
          </a:solidFill>
          <a:latin typeface="+mn-lt"/>
        </a:defRPr>
      </a:lvl3pPr>
      <a:lvl4pPr marL="16002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4pPr>
      <a:lvl5pPr marL="20574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5pPr>
      <a:lvl6pPr marL="25146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6pPr>
      <a:lvl7pPr marL="29718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7pPr>
      <a:lvl8pPr marL="34290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8pPr>
      <a:lvl9pPr marL="3886200" indent="-228600" algn="l" rtl="0" eaLnBrk="0" fontAlgn="base" hangingPunct="0">
        <a:spcBef>
          <a:spcPct val="20000"/>
        </a:spcBef>
        <a:spcAft>
          <a:spcPct val="0"/>
        </a:spcAft>
        <a:buClr>
          <a:srgbClr val="3A5047"/>
        </a:buClr>
        <a:buSzPct val="75000"/>
        <a:buFont typeface="Wingdings" pitchFamily="2" charset="2"/>
        <a:buChar char="n"/>
        <a:defRPr kumimoji="1"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p:txBody>
          <a:bodyPr/>
          <a:lstStyle/>
          <a:p>
            <a:r>
              <a:rPr lang="cs-CZ" dirty="0"/>
              <a:t>Základní ovládání „Windows“</a:t>
            </a:r>
          </a:p>
        </p:txBody>
      </p:sp>
      <p:sp>
        <p:nvSpPr>
          <p:cNvPr id="135171" name="Rectangle 3"/>
          <p:cNvSpPr>
            <a:spLocks noGrp="1" noChangeArrowheads="1"/>
          </p:cNvSpPr>
          <p:nvPr>
            <p:ph type="subTitle" idx="1"/>
          </p:nvPr>
        </p:nvSpPr>
        <p:spPr>
          <a:xfrm>
            <a:off x="142844" y="4000504"/>
            <a:ext cx="8839200" cy="666760"/>
          </a:xfrm>
        </p:spPr>
        <p:txBody>
          <a:bodyPr/>
          <a:lstStyle/>
          <a:p>
            <a:r>
              <a:rPr lang="cs-CZ" sz="2400" dirty="0" smtClean="0"/>
              <a:t>Klávesnice, myš, okno </a:t>
            </a:r>
            <a:r>
              <a:rPr lang="cs-CZ" sz="2400" dirty="0"/>
              <a:t>programu, dialogové </a:t>
            </a:r>
            <a:r>
              <a:rPr lang="cs-CZ" sz="2400" dirty="0" smtClean="0"/>
              <a:t>okno… </a:t>
            </a:r>
            <a:endParaRPr lang="cs-CZ" sz="2400" dirty="0"/>
          </a:p>
        </p:txBody>
      </p:sp>
      <p:sp>
        <p:nvSpPr>
          <p:cNvPr id="7" name="Podnadpis 2"/>
          <p:cNvSpPr txBox="1">
            <a:spLocks/>
          </p:cNvSpPr>
          <p:nvPr/>
        </p:nvSpPr>
        <p:spPr bwMode="auto">
          <a:xfrm>
            <a:off x="0" y="285728"/>
            <a:ext cx="9144000" cy="2160588"/>
          </a:xfrm>
          <a:prstGeom prst="rect">
            <a:avLst/>
          </a:prstGeom>
          <a:solidFill>
            <a:schemeClr val="bg1">
              <a:alpha val="41000"/>
            </a:schemeClr>
          </a:solidFill>
          <a:ln w="9525">
            <a:noFill/>
            <a:miter lim="800000"/>
            <a:headEnd/>
            <a:tailEnd/>
          </a:ln>
          <a:effectLst/>
        </p:spPr>
        <p:txBody>
          <a:bodyPr vert="horz" wrap="square" lIns="91440" tIns="45720" rIns="91440" bIns="45720" numCol="1" rtlCol="0" anchor="t" anchorCtr="0" compatLnSpc="1">
            <a:prstTxWarp prst="textNoShape">
              <a:avLst/>
            </a:prstTxWarp>
            <a:normAutofit/>
          </a:bodyPr>
          <a:lstStyle/>
          <a:p>
            <a:pPr algn="l" fontAlgn="auto">
              <a:spcAft>
                <a:spcPts val="0"/>
              </a:spcAft>
              <a:defRPr/>
            </a:pPr>
            <a:r>
              <a:rPr lang="cs-CZ" sz="1800" dirty="0">
                <a:solidFill>
                  <a:srgbClr val="C00000"/>
                </a:solidFill>
              </a:rPr>
              <a:t>Základní škola a mateřská škola Lázně Kynžvart</a:t>
            </a:r>
          </a:p>
          <a:p>
            <a:pPr algn="l" fontAlgn="auto">
              <a:spcAft>
                <a:spcPts val="0"/>
              </a:spcAft>
              <a:defRPr/>
            </a:pPr>
            <a:r>
              <a:rPr lang="cs-CZ" sz="1800" dirty="0">
                <a:solidFill>
                  <a:schemeClr val="tx1">
                    <a:lumMod val="85000"/>
                    <a:lumOff val="15000"/>
                  </a:schemeClr>
                </a:solidFill>
              </a:rPr>
              <a:t>Autor: David Holubec	</a:t>
            </a:r>
            <a:br>
              <a:rPr lang="cs-CZ" sz="1800" dirty="0">
                <a:solidFill>
                  <a:schemeClr val="tx1">
                    <a:lumMod val="85000"/>
                    <a:lumOff val="15000"/>
                  </a:schemeClr>
                </a:solidFill>
              </a:rPr>
            </a:br>
            <a:r>
              <a:rPr lang="cs-CZ" sz="1800" dirty="0">
                <a:solidFill>
                  <a:schemeClr val="tx1">
                    <a:lumMod val="85000"/>
                    <a:lumOff val="15000"/>
                  </a:schemeClr>
                </a:solidFill>
              </a:rPr>
              <a:t>NÁZEV: </a:t>
            </a:r>
            <a:r>
              <a:rPr lang="cs-CZ" sz="1800" dirty="0" smtClean="0">
                <a:solidFill>
                  <a:schemeClr val="tx1">
                    <a:lumMod val="85000"/>
                    <a:lumOff val="15000"/>
                  </a:schemeClr>
                </a:solidFill>
              </a:rPr>
              <a:t>VY_32_INOVACE_03_INF</a:t>
            </a:r>
            <a:r>
              <a:rPr lang="cs-CZ" sz="1800" dirty="0">
                <a:solidFill>
                  <a:schemeClr val="tx1">
                    <a:lumMod val="85000"/>
                    <a:lumOff val="15000"/>
                  </a:schemeClr>
                </a:solidFill>
              </a:rPr>
              <a:t/>
            </a:r>
            <a:br>
              <a:rPr lang="cs-CZ" sz="1800" dirty="0">
                <a:solidFill>
                  <a:schemeClr val="tx1">
                    <a:lumMod val="85000"/>
                    <a:lumOff val="15000"/>
                  </a:schemeClr>
                </a:solidFill>
              </a:rPr>
            </a:br>
            <a:r>
              <a:rPr lang="cs-CZ" sz="1800" dirty="0">
                <a:solidFill>
                  <a:schemeClr val="tx1">
                    <a:lumMod val="85000"/>
                    <a:lumOff val="15000"/>
                  </a:schemeClr>
                </a:solidFill>
              </a:rPr>
              <a:t>Vzdělávací oblast: informatika</a:t>
            </a:r>
            <a:br>
              <a:rPr lang="cs-CZ" sz="1800" dirty="0">
                <a:solidFill>
                  <a:schemeClr val="tx1">
                    <a:lumMod val="85000"/>
                    <a:lumOff val="15000"/>
                  </a:schemeClr>
                </a:solidFill>
              </a:rPr>
            </a:br>
            <a:r>
              <a:rPr lang="cs-CZ" sz="1800" dirty="0">
                <a:solidFill>
                  <a:schemeClr val="tx1">
                    <a:lumMod val="85000"/>
                    <a:lumOff val="15000"/>
                  </a:schemeClr>
                </a:solidFill>
              </a:rPr>
              <a:t>Ročník: </a:t>
            </a:r>
            <a:r>
              <a:rPr lang="cs-CZ" sz="1800" dirty="0" smtClean="0">
                <a:solidFill>
                  <a:schemeClr val="tx1">
                    <a:lumMod val="85000"/>
                    <a:lumOff val="15000"/>
                  </a:schemeClr>
                </a:solidFill>
              </a:rPr>
              <a:t>6.</a:t>
            </a:r>
            <a:r>
              <a:rPr lang="cs-CZ" sz="1800" dirty="0">
                <a:solidFill>
                  <a:schemeClr val="tx1">
                    <a:lumMod val="85000"/>
                    <a:lumOff val="15000"/>
                  </a:schemeClr>
                </a:solidFill>
              </a:rPr>
              <a:t/>
            </a:r>
            <a:br>
              <a:rPr lang="cs-CZ" sz="1800" dirty="0">
                <a:solidFill>
                  <a:schemeClr val="tx1">
                    <a:lumMod val="85000"/>
                    <a:lumOff val="15000"/>
                  </a:schemeClr>
                </a:solidFill>
              </a:rPr>
            </a:br>
            <a:r>
              <a:rPr lang="cs-CZ" sz="1800" dirty="0">
                <a:solidFill>
                  <a:schemeClr val="tx1">
                    <a:lumMod val="85000"/>
                    <a:lumOff val="15000"/>
                  </a:schemeClr>
                </a:solidFill>
              </a:rPr>
              <a:t>Číslo projektu: CZ.1.07/1.4.00/21.2181</a:t>
            </a:r>
            <a:br>
              <a:rPr lang="cs-CZ" sz="1800" dirty="0">
                <a:solidFill>
                  <a:schemeClr val="tx1">
                    <a:lumMod val="85000"/>
                    <a:lumOff val="15000"/>
                  </a:schemeClr>
                </a:solidFill>
              </a:rPr>
            </a:br>
            <a:r>
              <a:rPr lang="cs-CZ" sz="1800" dirty="0">
                <a:solidFill>
                  <a:schemeClr val="tx1">
                    <a:lumMod val="85000"/>
                    <a:lumOff val="15000"/>
                  </a:schemeClr>
                </a:solidFill>
              </a:rPr>
              <a:t>Datum vytvoření</a:t>
            </a:r>
            <a:r>
              <a:rPr lang="cs-CZ" sz="1800">
                <a:solidFill>
                  <a:schemeClr val="tx1">
                    <a:lumMod val="85000"/>
                    <a:lumOff val="15000"/>
                  </a:schemeClr>
                </a:solidFill>
              </a:rPr>
              <a:t>: </a:t>
            </a:r>
            <a:r>
              <a:rPr lang="cs-CZ" sz="1800" smtClean="0">
                <a:solidFill>
                  <a:schemeClr val="tx1">
                    <a:lumMod val="85000"/>
                    <a:lumOff val="15000"/>
                  </a:schemeClr>
                </a:solidFill>
              </a:rPr>
              <a:t>listopad</a:t>
            </a:r>
            <a:r>
              <a:rPr lang="cs-CZ" sz="1800" smtClean="0">
                <a:solidFill>
                  <a:schemeClr val="tx1">
                    <a:lumMod val="85000"/>
                    <a:lumOff val="15000"/>
                  </a:schemeClr>
                </a:solidFill>
              </a:rPr>
              <a:t> </a:t>
            </a:r>
            <a:r>
              <a:rPr lang="cs-CZ" sz="1800" dirty="0">
                <a:solidFill>
                  <a:schemeClr val="tx1">
                    <a:lumMod val="85000"/>
                    <a:lumOff val="15000"/>
                  </a:schemeClr>
                </a:solidFill>
              </a:rPr>
              <a:t>2011</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cs-CZ" sz="1800" b="0" i="0" u="none" strike="noStrike" kern="0" cap="none" spc="0" normalizeH="0" baseline="0" noProof="0" dirty="0">
              <a:ln>
                <a:noFill/>
              </a:ln>
              <a:solidFill>
                <a:schemeClr val="tx1">
                  <a:lumMod val="85000"/>
                  <a:lumOff val="15000"/>
                </a:schemeClr>
              </a:solidFill>
              <a:effectLst/>
              <a:uLnTx/>
              <a:uFillTx/>
              <a:latin typeface="+mn-lt"/>
              <a:ea typeface="+mn-ea"/>
              <a:cs typeface="+mn-cs"/>
            </a:endParaRPr>
          </a:p>
        </p:txBody>
      </p:sp>
      <p:pic>
        <p:nvPicPr>
          <p:cNvPr id="10" name="Picture 2" descr="logo4"/>
          <p:cNvPicPr>
            <a:picLocks noChangeAspect="1" noChangeArrowheads="1"/>
          </p:cNvPicPr>
          <p:nvPr/>
        </p:nvPicPr>
        <p:blipFill>
          <a:blip r:embed="rId3" cstate="print"/>
          <a:srcRect/>
          <a:stretch>
            <a:fillRect/>
          </a:stretch>
        </p:blipFill>
        <p:spPr bwMode="auto">
          <a:xfrm>
            <a:off x="1080577" y="5307691"/>
            <a:ext cx="1439024" cy="1336017"/>
          </a:xfrm>
          <a:prstGeom prst="rect">
            <a:avLst/>
          </a:prstGeom>
          <a:noFill/>
        </p:spPr>
      </p:pic>
      <p:pic>
        <p:nvPicPr>
          <p:cNvPr id="11" name="Picture 2"/>
          <p:cNvPicPr>
            <a:picLocks noChangeAspect="1" noChangeArrowheads="1"/>
          </p:cNvPicPr>
          <p:nvPr/>
        </p:nvPicPr>
        <p:blipFill>
          <a:blip r:embed="rId4"/>
          <a:srcRect/>
          <a:stretch>
            <a:fillRect/>
          </a:stretch>
        </p:blipFill>
        <p:spPr bwMode="auto">
          <a:xfrm>
            <a:off x="2500298" y="5307692"/>
            <a:ext cx="5518733" cy="1336018"/>
          </a:xfrm>
          <a:prstGeom prst="rect">
            <a:avLst/>
          </a:prstGeom>
          <a:noFill/>
          <a:ln w="9525">
            <a:noFill/>
            <a:miter lim="800000"/>
            <a:headEnd/>
            <a:tailEnd/>
          </a:ln>
          <a:effectLst/>
        </p:spPr>
      </p:pic>
      <p:sp>
        <p:nvSpPr>
          <p:cNvPr id="12" name="Obdélník 11"/>
          <p:cNvSpPr/>
          <p:nvPr/>
        </p:nvSpPr>
        <p:spPr>
          <a:xfrm>
            <a:off x="1071538" y="5286388"/>
            <a:ext cx="6929486" cy="1357322"/>
          </a:xfrm>
          <a:prstGeom prst="rect">
            <a:avLst/>
          </a:prstGeom>
          <a:noFill/>
          <a:ln w="34925" cmpd="sng">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p:cNvSpPr txBox="1"/>
          <p:nvPr/>
        </p:nvSpPr>
        <p:spPr>
          <a:xfrm>
            <a:off x="6143636" y="500042"/>
            <a:ext cx="2857520" cy="1107996"/>
          </a:xfrm>
          <a:prstGeom prst="rect">
            <a:avLst/>
          </a:prstGeom>
          <a:solidFill>
            <a:schemeClr val="accent1">
              <a:lumMod val="50000"/>
            </a:schemeClr>
          </a:solidFill>
        </p:spPr>
        <p:txBody>
          <a:bodyPr wrap="square" rtlCol="0">
            <a:spAutoFit/>
          </a:bodyPr>
          <a:lstStyle/>
          <a:p>
            <a:pPr lvl="0" algn="l"/>
            <a:r>
              <a:rPr lang="cs-CZ" sz="1800" dirty="0">
                <a:solidFill>
                  <a:srgbClr val="005EAC">
                    <a:lumMod val="20000"/>
                    <a:lumOff val="80000"/>
                  </a:srgbClr>
                </a:solidFill>
                <a:latin typeface="Calibri" pitchFamily="34" charset="0"/>
              </a:rPr>
              <a:t>Anotace:</a:t>
            </a:r>
          </a:p>
          <a:p>
            <a:pPr lvl="0" algn="l"/>
            <a:r>
              <a:rPr lang="cs-CZ" sz="1200" dirty="0">
                <a:solidFill>
                  <a:srgbClr val="FFFFFF"/>
                </a:solidFill>
                <a:latin typeface="Calibri" pitchFamily="34" charset="0"/>
              </a:rPr>
              <a:t>ŽÁCI SE SEZNÁMÍ  </a:t>
            </a:r>
            <a:r>
              <a:rPr lang="cs-CZ" sz="1200" dirty="0" smtClean="0">
                <a:solidFill>
                  <a:srgbClr val="FFFFFF"/>
                </a:solidFill>
                <a:latin typeface="Calibri" pitchFamily="34" charset="0"/>
              </a:rPr>
              <a:t>SE ZÁKLADY OVLÁDÁNÍ POČÍTAČE POMOCÍ KLÁVESNICE A MYŠI, NAUČÍ SE VYUŽÍVAT MÍSTNÍ NABÍDKU A DIALOGOVÁ OKNA.</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323" name="Picture 59" descr="pocha"/>
          <p:cNvPicPr>
            <a:picLocks noChangeAspect="1" noChangeArrowheads="1"/>
          </p:cNvPicPr>
          <p:nvPr/>
        </p:nvPicPr>
        <p:blipFill>
          <a:blip r:embed="rId2"/>
          <a:srcRect/>
          <a:stretch>
            <a:fillRect/>
          </a:stretch>
        </p:blipFill>
        <p:spPr bwMode="auto">
          <a:xfrm>
            <a:off x="1331913" y="2276475"/>
            <a:ext cx="6600825" cy="3848100"/>
          </a:xfrm>
          <a:prstGeom prst="rect">
            <a:avLst/>
          </a:prstGeom>
          <a:noFill/>
          <a:ln w="9525">
            <a:noFill/>
            <a:miter lim="800000"/>
            <a:headEnd/>
            <a:tailEnd/>
          </a:ln>
        </p:spPr>
      </p:pic>
      <p:sp>
        <p:nvSpPr>
          <p:cNvPr id="139266" name="Rectangle 2"/>
          <p:cNvSpPr>
            <a:spLocks noGrp="1" noChangeArrowheads="1"/>
          </p:cNvSpPr>
          <p:nvPr>
            <p:ph type="title"/>
          </p:nvPr>
        </p:nvSpPr>
        <p:spPr>
          <a:xfrm>
            <a:off x="250825" y="0"/>
            <a:ext cx="8686800" cy="755650"/>
          </a:xfrm>
        </p:spPr>
        <p:txBody>
          <a:bodyPr/>
          <a:lstStyle/>
          <a:p>
            <a:r>
              <a:rPr lang="cs-CZ" sz="4000"/>
              <a:t>Start počítače, úvodní obrazovka:</a:t>
            </a:r>
          </a:p>
        </p:txBody>
      </p:sp>
      <p:sp>
        <p:nvSpPr>
          <p:cNvPr id="139316" name="Text Box 52"/>
          <p:cNvSpPr txBox="1">
            <a:spLocks noChangeArrowheads="1"/>
          </p:cNvSpPr>
          <p:nvPr/>
        </p:nvSpPr>
        <p:spPr bwMode="auto">
          <a:xfrm>
            <a:off x="323850" y="620713"/>
            <a:ext cx="8569325" cy="1314450"/>
          </a:xfrm>
          <a:prstGeom prst="rect">
            <a:avLst/>
          </a:prstGeom>
          <a:noFill/>
          <a:ln w="12700" cap="sq">
            <a:noFill/>
            <a:miter lim="800000"/>
            <a:headEnd type="none" w="sm" len="sm"/>
            <a:tailEnd type="none" w="sm" len="sm"/>
          </a:ln>
          <a:effectLst/>
        </p:spPr>
        <p:txBody>
          <a:bodyPr>
            <a:spAutoFit/>
          </a:bodyPr>
          <a:lstStyle/>
          <a:p>
            <a:pPr algn="l">
              <a:spcBef>
                <a:spcPct val="50000"/>
              </a:spcBef>
            </a:pPr>
            <a:r>
              <a:rPr lang="cs-CZ" sz="1600" b="1">
                <a:solidFill>
                  <a:srgbClr val="0000D4"/>
                </a:solidFill>
                <a:latin typeface="Arial" charset="0"/>
                <a:ea typeface="Times New Roman" pitchFamily="18" charset="0"/>
                <a:cs typeface="Tahoma" pitchFamily="34" charset="0"/>
              </a:rPr>
              <a:t>Po stisknutí tlačítka POWER chvíli trvá než na monitoru uvidíte úvodní obrazovku operačního systému. Počítač musí provést řadu důležitých kroků, aby mohl řádně fungovat. Nejdříve si zkontroluje základní hardwarové komponenty (díly počítače) a potom startuje operační systém.</a:t>
            </a:r>
            <a:br>
              <a:rPr lang="cs-CZ" sz="1600" b="1">
                <a:solidFill>
                  <a:srgbClr val="0000D4"/>
                </a:solidFill>
                <a:latin typeface="Arial" charset="0"/>
                <a:ea typeface="Times New Roman" pitchFamily="18" charset="0"/>
                <a:cs typeface="Tahoma" pitchFamily="34" charset="0"/>
              </a:rPr>
            </a:br>
            <a:endParaRPr lang="cs-CZ" sz="1600" b="1">
              <a:solidFill>
                <a:srgbClr val="0000D4"/>
              </a:solidFill>
              <a:latin typeface="Arial" charset="0"/>
              <a:ea typeface="Times New Roman" pitchFamily="18" charset="0"/>
              <a:cs typeface="Tahoma" pitchFamily="34" charset="0"/>
            </a:endParaRPr>
          </a:p>
        </p:txBody>
      </p:sp>
      <p:sp>
        <p:nvSpPr>
          <p:cNvPr id="139317" name="AutoShape 53"/>
          <p:cNvSpPr>
            <a:spLocks noChangeArrowheads="1"/>
          </p:cNvSpPr>
          <p:nvPr/>
        </p:nvSpPr>
        <p:spPr bwMode="auto">
          <a:xfrm>
            <a:off x="4960938" y="5303838"/>
            <a:ext cx="1143000" cy="342900"/>
          </a:xfrm>
          <a:prstGeom prst="wedgeRoundRectCallout">
            <a:avLst>
              <a:gd name="adj1" fmla="val -49389"/>
              <a:gd name="adj2" fmla="val 146111"/>
              <a:gd name="adj3" fmla="val 16667"/>
            </a:avLst>
          </a:prstGeom>
          <a:solidFill>
            <a:srgbClr val="FFFFFF"/>
          </a:solidFill>
          <a:ln w="9525">
            <a:solidFill>
              <a:srgbClr val="000000"/>
            </a:solidFill>
            <a:miter lim="800000"/>
            <a:headEnd/>
            <a:tailEnd/>
          </a:ln>
        </p:spPr>
        <p:txBody>
          <a:bodyPr/>
          <a:lstStyle/>
          <a:p>
            <a:pPr algn="l"/>
            <a:r>
              <a:rPr lang="cs-CZ" sz="1200" b="1"/>
              <a:t>Hlavní panel</a:t>
            </a:r>
            <a:endParaRPr lang="cs-CZ"/>
          </a:p>
        </p:txBody>
      </p:sp>
      <p:sp>
        <p:nvSpPr>
          <p:cNvPr id="139318" name="AutoShape 54"/>
          <p:cNvSpPr>
            <a:spLocks noChangeArrowheads="1"/>
          </p:cNvSpPr>
          <p:nvPr/>
        </p:nvSpPr>
        <p:spPr bwMode="auto">
          <a:xfrm>
            <a:off x="1760538" y="4633913"/>
            <a:ext cx="1714500" cy="685800"/>
          </a:xfrm>
          <a:prstGeom prst="wedgeRoundRectCallout">
            <a:avLst>
              <a:gd name="adj1" fmla="val -56815"/>
              <a:gd name="adj2" fmla="val 141481"/>
              <a:gd name="adj3" fmla="val 16667"/>
            </a:avLst>
          </a:prstGeom>
          <a:solidFill>
            <a:srgbClr val="FFFFFF"/>
          </a:solidFill>
          <a:ln w="9525">
            <a:solidFill>
              <a:srgbClr val="000000"/>
            </a:solidFill>
            <a:miter lim="800000"/>
            <a:headEnd/>
            <a:tailEnd/>
          </a:ln>
        </p:spPr>
        <p:txBody>
          <a:bodyPr/>
          <a:lstStyle/>
          <a:p>
            <a:pPr algn="l"/>
            <a:r>
              <a:rPr lang="cs-CZ" sz="1200" b="1"/>
              <a:t>Tlačítko START</a:t>
            </a:r>
          </a:p>
          <a:p>
            <a:pPr algn="l"/>
            <a:r>
              <a:rPr lang="cs-CZ" sz="1200">
                <a:latin typeface="Tahoma" pitchFamily="34" charset="0"/>
              </a:rPr>
              <a:t>po stisknutí se rozbalí nabídka start</a:t>
            </a:r>
            <a:endParaRPr lang="cs-CZ"/>
          </a:p>
        </p:txBody>
      </p:sp>
      <p:sp>
        <p:nvSpPr>
          <p:cNvPr id="139319" name="AutoShape 55"/>
          <p:cNvSpPr>
            <a:spLocks noChangeArrowheads="1"/>
          </p:cNvSpPr>
          <p:nvPr/>
        </p:nvSpPr>
        <p:spPr bwMode="auto">
          <a:xfrm>
            <a:off x="3475038" y="5189538"/>
            <a:ext cx="1371600" cy="571500"/>
          </a:xfrm>
          <a:prstGeom prst="wedgeRoundRectCallout">
            <a:avLst>
              <a:gd name="adj1" fmla="val -140463"/>
              <a:gd name="adj2" fmla="val 91000"/>
              <a:gd name="adj3" fmla="val 16667"/>
            </a:avLst>
          </a:prstGeom>
          <a:solidFill>
            <a:srgbClr val="FFFFFF"/>
          </a:solidFill>
          <a:ln w="9525">
            <a:solidFill>
              <a:srgbClr val="000000"/>
            </a:solidFill>
            <a:miter lim="800000"/>
            <a:headEnd/>
            <a:tailEnd/>
          </a:ln>
        </p:spPr>
        <p:txBody>
          <a:bodyPr/>
          <a:lstStyle/>
          <a:p>
            <a:pPr algn="l"/>
            <a:r>
              <a:rPr lang="cs-CZ" sz="1200"/>
              <a:t>programy, které často využíváte</a:t>
            </a:r>
            <a:endParaRPr lang="cs-CZ"/>
          </a:p>
        </p:txBody>
      </p:sp>
      <p:sp>
        <p:nvSpPr>
          <p:cNvPr id="139320" name="AutoShape 56"/>
          <p:cNvSpPr>
            <a:spLocks noChangeArrowheads="1"/>
          </p:cNvSpPr>
          <p:nvPr/>
        </p:nvSpPr>
        <p:spPr bwMode="auto">
          <a:xfrm>
            <a:off x="6218238" y="5189538"/>
            <a:ext cx="1485900" cy="457200"/>
          </a:xfrm>
          <a:prstGeom prst="wedgeRoundRectCallout">
            <a:avLst>
              <a:gd name="adj1" fmla="val 51111"/>
              <a:gd name="adj2" fmla="val 107500"/>
              <a:gd name="adj3" fmla="val 16667"/>
            </a:avLst>
          </a:prstGeom>
          <a:solidFill>
            <a:srgbClr val="FFFFFF"/>
          </a:solidFill>
          <a:ln w="9525">
            <a:solidFill>
              <a:srgbClr val="000000"/>
            </a:solidFill>
            <a:miter lim="800000"/>
            <a:headEnd/>
            <a:tailEnd/>
          </a:ln>
        </p:spPr>
        <p:txBody>
          <a:bodyPr/>
          <a:lstStyle/>
          <a:p>
            <a:pPr algn="l"/>
            <a:r>
              <a:rPr lang="cs-CZ" sz="1200" b="1"/>
              <a:t>Systémová lišta</a:t>
            </a:r>
            <a:endParaRPr lang="cs-CZ" sz="1200"/>
          </a:p>
          <a:p>
            <a:pPr algn="l"/>
            <a:r>
              <a:rPr lang="cs-CZ" sz="1200">
                <a:latin typeface="Tahoma" pitchFamily="34" charset="0"/>
              </a:rPr>
              <a:t>systémové ikonky</a:t>
            </a:r>
            <a:endParaRPr lang="cs-CZ"/>
          </a:p>
        </p:txBody>
      </p:sp>
      <p:sp>
        <p:nvSpPr>
          <p:cNvPr id="139321" name="AutoShape 57"/>
          <p:cNvSpPr>
            <a:spLocks noChangeArrowheads="1"/>
          </p:cNvSpPr>
          <p:nvPr/>
        </p:nvSpPr>
        <p:spPr bwMode="auto">
          <a:xfrm>
            <a:off x="3817938" y="3475038"/>
            <a:ext cx="1371600" cy="571500"/>
          </a:xfrm>
          <a:prstGeom prst="wedgeRoundRectCallout">
            <a:avLst>
              <a:gd name="adj1" fmla="val -118241"/>
              <a:gd name="adj2" fmla="val 32667"/>
              <a:gd name="adj3" fmla="val 16667"/>
            </a:avLst>
          </a:prstGeom>
          <a:solidFill>
            <a:srgbClr val="FFFFFF"/>
          </a:solidFill>
          <a:ln w="9525">
            <a:solidFill>
              <a:srgbClr val="000000"/>
            </a:solidFill>
            <a:miter lim="800000"/>
            <a:headEnd/>
            <a:tailEnd/>
          </a:ln>
        </p:spPr>
        <p:txBody>
          <a:bodyPr/>
          <a:lstStyle/>
          <a:p>
            <a:pPr algn="l"/>
            <a:r>
              <a:rPr lang="cs-CZ" sz="1200"/>
              <a:t>Objekty-ikony na pracovní ploše</a:t>
            </a:r>
            <a:endParaRPr lang="cs-CZ"/>
          </a:p>
        </p:txBody>
      </p:sp>
      <p:sp>
        <p:nvSpPr>
          <p:cNvPr id="139322" name="AutoShape 58"/>
          <p:cNvSpPr>
            <a:spLocks noChangeArrowheads="1"/>
          </p:cNvSpPr>
          <p:nvPr/>
        </p:nvSpPr>
        <p:spPr bwMode="auto">
          <a:xfrm>
            <a:off x="2674938" y="2446338"/>
            <a:ext cx="2057400" cy="914400"/>
          </a:xfrm>
          <a:prstGeom prst="wedgeRoundRectCallout">
            <a:avLst>
              <a:gd name="adj1" fmla="val -99662"/>
              <a:gd name="adj2" fmla="val -46250"/>
              <a:gd name="adj3" fmla="val 16667"/>
            </a:avLst>
          </a:prstGeom>
          <a:solidFill>
            <a:srgbClr val="FFFFFF"/>
          </a:solidFill>
          <a:ln w="9525">
            <a:solidFill>
              <a:srgbClr val="000000"/>
            </a:solidFill>
            <a:miter lim="800000"/>
            <a:headEnd/>
            <a:tailEnd/>
          </a:ln>
        </p:spPr>
        <p:txBody>
          <a:bodyPr/>
          <a:lstStyle/>
          <a:p>
            <a:pPr algn="l"/>
            <a:r>
              <a:rPr lang="cs-CZ" sz="1200"/>
              <a:t>Ikona </a:t>
            </a:r>
            <a:r>
              <a:rPr lang="cs-CZ" sz="1200" b="1"/>
              <a:t>Tento počítač </a:t>
            </a:r>
            <a:r>
              <a:rPr lang="cs-CZ" sz="1200"/>
              <a:t>umožní přístup k souborům, adresářům, diskům a dalším objektům.</a:t>
            </a:r>
            <a:endParaRPr lang="cs-C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214282" y="0"/>
            <a:ext cx="8696356" cy="1066800"/>
          </a:xfrm>
        </p:spPr>
        <p:txBody>
          <a:bodyPr/>
          <a:lstStyle/>
          <a:p>
            <a:r>
              <a:rPr lang="cs-CZ" dirty="0" smtClean="0"/>
              <a:t>Myš </a:t>
            </a:r>
            <a:r>
              <a:rPr lang="cs-CZ" dirty="0"/>
              <a:t>– klávesnice </a:t>
            </a:r>
          </a:p>
        </p:txBody>
      </p:sp>
      <p:sp>
        <p:nvSpPr>
          <p:cNvPr id="5" name="Rectangle 3"/>
          <p:cNvSpPr txBox="1">
            <a:spLocks noChangeArrowheads="1"/>
          </p:cNvSpPr>
          <p:nvPr/>
        </p:nvSpPr>
        <p:spPr bwMode="auto">
          <a:xfrm>
            <a:off x="214282" y="928670"/>
            <a:ext cx="8305800" cy="642942"/>
          </a:xfrm>
          <a:prstGeom prst="rect">
            <a:avLst/>
          </a:prstGeom>
          <a:noFill/>
          <a:ln w="6350">
            <a:solidFill>
              <a:schemeClr val="tx1"/>
            </a:solid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rgbClr val="3A5047"/>
              </a:buClr>
              <a:buSzPct val="75000"/>
              <a:buFont typeface="Wingdings" pitchFamily="2" charset="2"/>
              <a:buChar char="n"/>
              <a:tabLst/>
              <a:defRPr/>
            </a:pPr>
            <a:r>
              <a:rPr kumimoji="1" lang="cs-CZ" sz="3200" b="0" i="0" u="none" strike="noStrike" kern="0" cap="none" spc="0" normalizeH="0" baseline="0" noProof="0" dirty="0" smtClean="0">
                <a:ln>
                  <a:noFill/>
                </a:ln>
                <a:solidFill>
                  <a:schemeClr val="tx1"/>
                </a:solidFill>
                <a:effectLst/>
                <a:uLnTx/>
                <a:uFillTx/>
                <a:latin typeface="+mn-lt"/>
                <a:ea typeface="+mn-ea"/>
                <a:cs typeface="+mn-cs"/>
              </a:rPr>
              <a:t>rozdíly v ceně a vybavení (funkce)</a:t>
            </a:r>
          </a:p>
        </p:txBody>
      </p:sp>
      <p:pic>
        <p:nvPicPr>
          <p:cNvPr id="6" name="Picture 5"/>
          <p:cNvPicPr>
            <a:picLocks noChangeAspect="1" noChangeArrowheads="1"/>
          </p:cNvPicPr>
          <p:nvPr/>
        </p:nvPicPr>
        <p:blipFill>
          <a:blip r:embed="rId2"/>
          <a:srcRect/>
          <a:stretch>
            <a:fillRect/>
          </a:stretch>
        </p:blipFill>
        <p:spPr bwMode="auto">
          <a:xfrm>
            <a:off x="285720" y="3143248"/>
            <a:ext cx="6087979" cy="1804992"/>
          </a:xfrm>
          <a:prstGeom prst="rect">
            <a:avLst/>
          </a:prstGeom>
          <a:noFill/>
        </p:spPr>
      </p:pic>
      <p:grpSp>
        <p:nvGrpSpPr>
          <p:cNvPr id="7" name="Group 6"/>
          <p:cNvGrpSpPr>
            <a:grpSpLocks/>
          </p:cNvGrpSpPr>
          <p:nvPr/>
        </p:nvGrpSpPr>
        <p:grpSpPr bwMode="auto">
          <a:xfrm>
            <a:off x="6357950" y="5357826"/>
            <a:ext cx="1028700" cy="914400"/>
            <a:chOff x="2481" y="1733"/>
            <a:chExt cx="1545" cy="1491"/>
          </a:xfrm>
        </p:grpSpPr>
        <p:sp>
          <p:nvSpPr>
            <p:cNvPr id="8" name="Freeform 7"/>
            <p:cNvSpPr>
              <a:spLocks/>
            </p:cNvSpPr>
            <p:nvPr/>
          </p:nvSpPr>
          <p:spPr bwMode="auto">
            <a:xfrm flipH="1">
              <a:off x="2481" y="1733"/>
              <a:ext cx="1545" cy="1491"/>
            </a:xfrm>
            <a:custGeom>
              <a:avLst/>
              <a:gdLst/>
              <a:ahLst/>
              <a:cxnLst>
                <a:cxn ang="0">
                  <a:pos x="1252" y="991"/>
                </a:cxn>
                <a:cxn ang="0">
                  <a:pos x="1204" y="1087"/>
                </a:cxn>
                <a:cxn ang="0">
                  <a:pos x="1149" y="1174"/>
                </a:cxn>
                <a:cxn ang="0">
                  <a:pos x="1085" y="1253"/>
                </a:cxn>
                <a:cxn ang="0">
                  <a:pos x="1022" y="1325"/>
                </a:cxn>
                <a:cxn ang="0">
                  <a:pos x="943" y="1388"/>
                </a:cxn>
                <a:cxn ang="0">
                  <a:pos x="848" y="1436"/>
                </a:cxn>
                <a:cxn ang="0">
                  <a:pos x="745" y="1468"/>
                </a:cxn>
                <a:cxn ang="0">
                  <a:pos x="650" y="1483"/>
                </a:cxn>
                <a:cxn ang="0">
                  <a:pos x="554" y="1491"/>
                </a:cxn>
                <a:cxn ang="0">
                  <a:pos x="467" y="1483"/>
                </a:cxn>
                <a:cxn ang="0">
                  <a:pos x="372" y="1468"/>
                </a:cxn>
                <a:cxn ang="0">
                  <a:pos x="293" y="1436"/>
                </a:cxn>
                <a:cxn ang="0">
                  <a:pos x="214" y="1396"/>
                </a:cxn>
                <a:cxn ang="0">
                  <a:pos x="134" y="1341"/>
                </a:cxn>
                <a:cxn ang="0">
                  <a:pos x="63" y="1277"/>
                </a:cxn>
                <a:cxn ang="0">
                  <a:pos x="23" y="1214"/>
                </a:cxn>
                <a:cxn ang="0">
                  <a:pos x="7" y="1150"/>
                </a:cxn>
                <a:cxn ang="0">
                  <a:pos x="0" y="1087"/>
                </a:cxn>
                <a:cxn ang="0">
                  <a:pos x="0" y="1023"/>
                </a:cxn>
                <a:cxn ang="0">
                  <a:pos x="7" y="960"/>
                </a:cxn>
                <a:cxn ang="0">
                  <a:pos x="23" y="888"/>
                </a:cxn>
                <a:cxn ang="0">
                  <a:pos x="39" y="825"/>
                </a:cxn>
                <a:cxn ang="0">
                  <a:pos x="79" y="722"/>
                </a:cxn>
                <a:cxn ang="0">
                  <a:pos x="142" y="611"/>
                </a:cxn>
                <a:cxn ang="0">
                  <a:pos x="214" y="499"/>
                </a:cxn>
                <a:cxn ang="0">
                  <a:pos x="293" y="396"/>
                </a:cxn>
                <a:cxn ang="0">
                  <a:pos x="380" y="301"/>
                </a:cxn>
                <a:cxn ang="0">
                  <a:pos x="475" y="222"/>
                </a:cxn>
                <a:cxn ang="0">
                  <a:pos x="562" y="150"/>
                </a:cxn>
                <a:cxn ang="0">
                  <a:pos x="650" y="103"/>
                </a:cxn>
                <a:cxn ang="0">
                  <a:pos x="737" y="63"/>
                </a:cxn>
                <a:cxn ang="0">
                  <a:pos x="824" y="39"/>
                </a:cxn>
                <a:cxn ang="0">
                  <a:pos x="903" y="15"/>
                </a:cxn>
                <a:cxn ang="0">
                  <a:pos x="975" y="7"/>
                </a:cxn>
                <a:cxn ang="0">
                  <a:pos x="1038" y="0"/>
                </a:cxn>
                <a:cxn ang="0">
                  <a:pos x="1109" y="7"/>
                </a:cxn>
                <a:cxn ang="0">
                  <a:pos x="1181" y="23"/>
                </a:cxn>
                <a:cxn ang="0">
                  <a:pos x="1260" y="47"/>
                </a:cxn>
                <a:cxn ang="0">
                  <a:pos x="1347" y="71"/>
                </a:cxn>
                <a:cxn ang="0">
                  <a:pos x="1403" y="95"/>
                </a:cxn>
                <a:cxn ang="0">
                  <a:pos x="1450" y="134"/>
                </a:cxn>
                <a:cxn ang="0">
                  <a:pos x="1490" y="174"/>
                </a:cxn>
                <a:cxn ang="0">
                  <a:pos x="1521" y="222"/>
                </a:cxn>
                <a:cxn ang="0">
                  <a:pos x="1537" y="277"/>
                </a:cxn>
                <a:cxn ang="0">
                  <a:pos x="1545" y="333"/>
                </a:cxn>
                <a:cxn ang="0">
                  <a:pos x="1545" y="396"/>
                </a:cxn>
                <a:cxn ang="0">
                  <a:pos x="1529" y="444"/>
                </a:cxn>
                <a:cxn ang="0">
                  <a:pos x="1514" y="484"/>
                </a:cxn>
                <a:cxn ang="0">
                  <a:pos x="1490" y="523"/>
                </a:cxn>
                <a:cxn ang="0">
                  <a:pos x="1292" y="912"/>
                </a:cxn>
              </a:cxnLst>
              <a:rect l="0" t="0" r="r" b="b"/>
              <a:pathLst>
                <a:path w="1545" h="1491">
                  <a:moveTo>
                    <a:pt x="1292" y="912"/>
                  </a:moveTo>
                  <a:lnTo>
                    <a:pt x="1276" y="944"/>
                  </a:lnTo>
                  <a:lnTo>
                    <a:pt x="1268" y="968"/>
                  </a:lnTo>
                  <a:lnTo>
                    <a:pt x="1252" y="991"/>
                  </a:lnTo>
                  <a:lnTo>
                    <a:pt x="1244" y="1015"/>
                  </a:lnTo>
                  <a:lnTo>
                    <a:pt x="1228" y="1039"/>
                  </a:lnTo>
                  <a:lnTo>
                    <a:pt x="1212" y="1063"/>
                  </a:lnTo>
                  <a:lnTo>
                    <a:pt x="1204" y="1087"/>
                  </a:lnTo>
                  <a:lnTo>
                    <a:pt x="1189" y="1110"/>
                  </a:lnTo>
                  <a:lnTo>
                    <a:pt x="1173" y="1134"/>
                  </a:lnTo>
                  <a:lnTo>
                    <a:pt x="1157" y="1150"/>
                  </a:lnTo>
                  <a:lnTo>
                    <a:pt x="1149" y="1174"/>
                  </a:lnTo>
                  <a:lnTo>
                    <a:pt x="1133" y="1198"/>
                  </a:lnTo>
                  <a:lnTo>
                    <a:pt x="1117" y="1214"/>
                  </a:lnTo>
                  <a:lnTo>
                    <a:pt x="1101" y="1237"/>
                  </a:lnTo>
                  <a:lnTo>
                    <a:pt x="1085" y="1253"/>
                  </a:lnTo>
                  <a:lnTo>
                    <a:pt x="1070" y="1277"/>
                  </a:lnTo>
                  <a:lnTo>
                    <a:pt x="1054" y="1293"/>
                  </a:lnTo>
                  <a:lnTo>
                    <a:pt x="1038" y="1309"/>
                  </a:lnTo>
                  <a:lnTo>
                    <a:pt x="1022" y="1325"/>
                  </a:lnTo>
                  <a:lnTo>
                    <a:pt x="998" y="1341"/>
                  </a:lnTo>
                  <a:lnTo>
                    <a:pt x="982" y="1356"/>
                  </a:lnTo>
                  <a:lnTo>
                    <a:pt x="959" y="1372"/>
                  </a:lnTo>
                  <a:lnTo>
                    <a:pt x="943" y="1388"/>
                  </a:lnTo>
                  <a:lnTo>
                    <a:pt x="919" y="1404"/>
                  </a:lnTo>
                  <a:lnTo>
                    <a:pt x="895" y="1412"/>
                  </a:lnTo>
                  <a:lnTo>
                    <a:pt x="871" y="1428"/>
                  </a:lnTo>
                  <a:lnTo>
                    <a:pt x="848" y="1436"/>
                  </a:lnTo>
                  <a:lnTo>
                    <a:pt x="824" y="1444"/>
                  </a:lnTo>
                  <a:lnTo>
                    <a:pt x="800" y="1452"/>
                  </a:lnTo>
                  <a:lnTo>
                    <a:pt x="776" y="1460"/>
                  </a:lnTo>
                  <a:lnTo>
                    <a:pt x="745" y="1468"/>
                  </a:lnTo>
                  <a:lnTo>
                    <a:pt x="721" y="1475"/>
                  </a:lnTo>
                  <a:lnTo>
                    <a:pt x="697" y="1483"/>
                  </a:lnTo>
                  <a:lnTo>
                    <a:pt x="673" y="1483"/>
                  </a:lnTo>
                  <a:lnTo>
                    <a:pt x="650" y="1483"/>
                  </a:lnTo>
                  <a:lnTo>
                    <a:pt x="626" y="1491"/>
                  </a:lnTo>
                  <a:lnTo>
                    <a:pt x="602" y="1491"/>
                  </a:lnTo>
                  <a:lnTo>
                    <a:pt x="578" y="1491"/>
                  </a:lnTo>
                  <a:lnTo>
                    <a:pt x="554" y="1491"/>
                  </a:lnTo>
                  <a:lnTo>
                    <a:pt x="531" y="1491"/>
                  </a:lnTo>
                  <a:lnTo>
                    <a:pt x="507" y="1491"/>
                  </a:lnTo>
                  <a:lnTo>
                    <a:pt x="483" y="1483"/>
                  </a:lnTo>
                  <a:lnTo>
                    <a:pt x="467" y="1483"/>
                  </a:lnTo>
                  <a:lnTo>
                    <a:pt x="443" y="1483"/>
                  </a:lnTo>
                  <a:lnTo>
                    <a:pt x="420" y="1475"/>
                  </a:lnTo>
                  <a:lnTo>
                    <a:pt x="396" y="1468"/>
                  </a:lnTo>
                  <a:lnTo>
                    <a:pt x="372" y="1468"/>
                  </a:lnTo>
                  <a:lnTo>
                    <a:pt x="356" y="1460"/>
                  </a:lnTo>
                  <a:lnTo>
                    <a:pt x="332" y="1452"/>
                  </a:lnTo>
                  <a:lnTo>
                    <a:pt x="309" y="1444"/>
                  </a:lnTo>
                  <a:lnTo>
                    <a:pt x="293" y="1436"/>
                  </a:lnTo>
                  <a:lnTo>
                    <a:pt x="269" y="1428"/>
                  </a:lnTo>
                  <a:lnTo>
                    <a:pt x="253" y="1420"/>
                  </a:lnTo>
                  <a:lnTo>
                    <a:pt x="229" y="1404"/>
                  </a:lnTo>
                  <a:lnTo>
                    <a:pt x="214" y="1396"/>
                  </a:lnTo>
                  <a:lnTo>
                    <a:pt x="190" y="1380"/>
                  </a:lnTo>
                  <a:lnTo>
                    <a:pt x="174" y="1372"/>
                  </a:lnTo>
                  <a:lnTo>
                    <a:pt x="150" y="1356"/>
                  </a:lnTo>
                  <a:lnTo>
                    <a:pt x="134" y="1341"/>
                  </a:lnTo>
                  <a:lnTo>
                    <a:pt x="118" y="1325"/>
                  </a:lnTo>
                  <a:lnTo>
                    <a:pt x="95" y="1317"/>
                  </a:lnTo>
                  <a:lnTo>
                    <a:pt x="79" y="1293"/>
                  </a:lnTo>
                  <a:lnTo>
                    <a:pt x="63" y="1277"/>
                  </a:lnTo>
                  <a:lnTo>
                    <a:pt x="47" y="1261"/>
                  </a:lnTo>
                  <a:lnTo>
                    <a:pt x="39" y="1245"/>
                  </a:lnTo>
                  <a:lnTo>
                    <a:pt x="31" y="1229"/>
                  </a:lnTo>
                  <a:lnTo>
                    <a:pt x="23" y="1214"/>
                  </a:lnTo>
                  <a:lnTo>
                    <a:pt x="15" y="1198"/>
                  </a:lnTo>
                  <a:lnTo>
                    <a:pt x="15" y="1182"/>
                  </a:lnTo>
                  <a:lnTo>
                    <a:pt x="7" y="1166"/>
                  </a:lnTo>
                  <a:lnTo>
                    <a:pt x="7" y="1150"/>
                  </a:lnTo>
                  <a:lnTo>
                    <a:pt x="0" y="1134"/>
                  </a:lnTo>
                  <a:lnTo>
                    <a:pt x="0" y="1118"/>
                  </a:lnTo>
                  <a:lnTo>
                    <a:pt x="0" y="1103"/>
                  </a:lnTo>
                  <a:lnTo>
                    <a:pt x="0" y="1087"/>
                  </a:lnTo>
                  <a:lnTo>
                    <a:pt x="0" y="1071"/>
                  </a:lnTo>
                  <a:lnTo>
                    <a:pt x="0" y="1055"/>
                  </a:lnTo>
                  <a:lnTo>
                    <a:pt x="0" y="1039"/>
                  </a:lnTo>
                  <a:lnTo>
                    <a:pt x="0" y="1023"/>
                  </a:lnTo>
                  <a:lnTo>
                    <a:pt x="0" y="1007"/>
                  </a:lnTo>
                  <a:lnTo>
                    <a:pt x="0" y="991"/>
                  </a:lnTo>
                  <a:lnTo>
                    <a:pt x="7" y="976"/>
                  </a:lnTo>
                  <a:lnTo>
                    <a:pt x="7" y="960"/>
                  </a:lnTo>
                  <a:lnTo>
                    <a:pt x="7" y="936"/>
                  </a:lnTo>
                  <a:lnTo>
                    <a:pt x="15" y="920"/>
                  </a:lnTo>
                  <a:lnTo>
                    <a:pt x="15" y="904"/>
                  </a:lnTo>
                  <a:lnTo>
                    <a:pt x="23" y="888"/>
                  </a:lnTo>
                  <a:lnTo>
                    <a:pt x="23" y="872"/>
                  </a:lnTo>
                  <a:lnTo>
                    <a:pt x="31" y="857"/>
                  </a:lnTo>
                  <a:lnTo>
                    <a:pt x="39" y="841"/>
                  </a:lnTo>
                  <a:lnTo>
                    <a:pt x="39" y="825"/>
                  </a:lnTo>
                  <a:lnTo>
                    <a:pt x="47" y="809"/>
                  </a:lnTo>
                  <a:lnTo>
                    <a:pt x="55" y="777"/>
                  </a:lnTo>
                  <a:lnTo>
                    <a:pt x="63" y="745"/>
                  </a:lnTo>
                  <a:lnTo>
                    <a:pt x="79" y="722"/>
                  </a:lnTo>
                  <a:lnTo>
                    <a:pt x="95" y="690"/>
                  </a:lnTo>
                  <a:lnTo>
                    <a:pt x="111" y="666"/>
                  </a:lnTo>
                  <a:lnTo>
                    <a:pt x="126" y="634"/>
                  </a:lnTo>
                  <a:lnTo>
                    <a:pt x="142" y="611"/>
                  </a:lnTo>
                  <a:lnTo>
                    <a:pt x="158" y="579"/>
                  </a:lnTo>
                  <a:lnTo>
                    <a:pt x="174" y="555"/>
                  </a:lnTo>
                  <a:lnTo>
                    <a:pt x="190" y="523"/>
                  </a:lnTo>
                  <a:lnTo>
                    <a:pt x="214" y="499"/>
                  </a:lnTo>
                  <a:lnTo>
                    <a:pt x="229" y="476"/>
                  </a:lnTo>
                  <a:lnTo>
                    <a:pt x="253" y="444"/>
                  </a:lnTo>
                  <a:lnTo>
                    <a:pt x="277" y="420"/>
                  </a:lnTo>
                  <a:lnTo>
                    <a:pt x="293" y="396"/>
                  </a:lnTo>
                  <a:lnTo>
                    <a:pt x="317" y="372"/>
                  </a:lnTo>
                  <a:lnTo>
                    <a:pt x="340" y="349"/>
                  </a:lnTo>
                  <a:lnTo>
                    <a:pt x="364" y="325"/>
                  </a:lnTo>
                  <a:lnTo>
                    <a:pt x="380" y="301"/>
                  </a:lnTo>
                  <a:lnTo>
                    <a:pt x="404" y="285"/>
                  </a:lnTo>
                  <a:lnTo>
                    <a:pt x="428" y="261"/>
                  </a:lnTo>
                  <a:lnTo>
                    <a:pt x="451" y="238"/>
                  </a:lnTo>
                  <a:lnTo>
                    <a:pt x="475" y="222"/>
                  </a:lnTo>
                  <a:lnTo>
                    <a:pt x="499" y="206"/>
                  </a:lnTo>
                  <a:lnTo>
                    <a:pt x="523" y="182"/>
                  </a:lnTo>
                  <a:lnTo>
                    <a:pt x="546" y="166"/>
                  </a:lnTo>
                  <a:lnTo>
                    <a:pt x="562" y="150"/>
                  </a:lnTo>
                  <a:lnTo>
                    <a:pt x="586" y="134"/>
                  </a:lnTo>
                  <a:lnTo>
                    <a:pt x="610" y="127"/>
                  </a:lnTo>
                  <a:lnTo>
                    <a:pt x="634" y="111"/>
                  </a:lnTo>
                  <a:lnTo>
                    <a:pt x="650" y="103"/>
                  </a:lnTo>
                  <a:lnTo>
                    <a:pt x="673" y="87"/>
                  </a:lnTo>
                  <a:lnTo>
                    <a:pt x="689" y="79"/>
                  </a:lnTo>
                  <a:lnTo>
                    <a:pt x="713" y="71"/>
                  </a:lnTo>
                  <a:lnTo>
                    <a:pt x="737" y="63"/>
                  </a:lnTo>
                  <a:lnTo>
                    <a:pt x="760" y="55"/>
                  </a:lnTo>
                  <a:lnTo>
                    <a:pt x="784" y="47"/>
                  </a:lnTo>
                  <a:lnTo>
                    <a:pt x="800" y="39"/>
                  </a:lnTo>
                  <a:lnTo>
                    <a:pt x="824" y="39"/>
                  </a:lnTo>
                  <a:lnTo>
                    <a:pt x="848" y="31"/>
                  </a:lnTo>
                  <a:lnTo>
                    <a:pt x="864" y="23"/>
                  </a:lnTo>
                  <a:lnTo>
                    <a:pt x="879" y="23"/>
                  </a:lnTo>
                  <a:lnTo>
                    <a:pt x="903" y="15"/>
                  </a:lnTo>
                  <a:lnTo>
                    <a:pt x="919" y="15"/>
                  </a:lnTo>
                  <a:lnTo>
                    <a:pt x="935" y="7"/>
                  </a:lnTo>
                  <a:lnTo>
                    <a:pt x="951" y="7"/>
                  </a:lnTo>
                  <a:lnTo>
                    <a:pt x="975" y="7"/>
                  </a:lnTo>
                  <a:lnTo>
                    <a:pt x="990" y="7"/>
                  </a:lnTo>
                  <a:lnTo>
                    <a:pt x="1006" y="0"/>
                  </a:lnTo>
                  <a:lnTo>
                    <a:pt x="1022" y="0"/>
                  </a:lnTo>
                  <a:lnTo>
                    <a:pt x="1038" y="0"/>
                  </a:lnTo>
                  <a:lnTo>
                    <a:pt x="1054" y="7"/>
                  </a:lnTo>
                  <a:lnTo>
                    <a:pt x="1070" y="7"/>
                  </a:lnTo>
                  <a:lnTo>
                    <a:pt x="1093" y="7"/>
                  </a:lnTo>
                  <a:lnTo>
                    <a:pt x="1109" y="7"/>
                  </a:lnTo>
                  <a:lnTo>
                    <a:pt x="1125" y="15"/>
                  </a:lnTo>
                  <a:lnTo>
                    <a:pt x="1141" y="15"/>
                  </a:lnTo>
                  <a:lnTo>
                    <a:pt x="1165" y="23"/>
                  </a:lnTo>
                  <a:lnTo>
                    <a:pt x="1181" y="23"/>
                  </a:lnTo>
                  <a:lnTo>
                    <a:pt x="1196" y="31"/>
                  </a:lnTo>
                  <a:lnTo>
                    <a:pt x="1220" y="31"/>
                  </a:lnTo>
                  <a:lnTo>
                    <a:pt x="1244" y="39"/>
                  </a:lnTo>
                  <a:lnTo>
                    <a:pt x="1260" y="47"/>
                  </a:lnTo>
                  <a:lnTo>
                    <a:pt x="1284" y="55"/>
                  </a:lnTo>
                  <a:lnTo>
                    <a:pt x="1307" y="63"/>
                  </a:lnTo>
                  <a:lnTo>
                    <a:pt x="1331" y="71"/>
                  </a:lnTo>
                  <a:lnTo>
                    <a:pt x="1347" y="71"/>
                  </a:lnTo>
                  <a:lnTo>
                    <a:pt x="1363" y="79"/>
                  </a:lnTo>
                  <a:lnTo>
                    <a:pt x="1379" y="87"/>
                  </a:lnTo>
                  <a:lnTo>
                    <a:pt x="1387" y="95"/>
                  </a:lnTo>
                  <a:lnTo>
                    <a:pt x="1403" y="95"/>
                  </a:lnTo>
                  <a:lnTo>
                    <a:pt x="1418" y="103"/>
                  </a:lnTo>
                  <a:lnTo>
                    <a:pt x="1426" y="119"/>
                  </a:lnTo>
                  <a:lnTo>
                    <a:pt x="1442" y="127"/>
                  </a:lnTo>
                  <a:lnTo>
                    <a:pt x="1450" y="134"/>
                  </a:lnTo>
                  <a:lnTo>
                    <a:pt x="1458" y="142"/>
                  </a:lnTo>
                  <a:lnTo>
                    <a:pt x="1474" y="150"/>
                  </a:lnTo>
                  <a:lnTo>
                    <a:pt x="1482" y="166"/>
                  </a:lnTo>
                  <a:lnTo>
                    <a:pt x="1490" y="174"/>
                  </a:lnTo>
                  <a:lnTo>
                    <a:pt x="1498" y="190"/>
                  </a:lnTo>
                  <a:lnTo>
                    <a:pt x="1506" y="198"/>
                  </a:lnTo>
                  <a:lnTo>
                    <a:pt x="1514" y="214"/>
                  </a:lnTo>
                  <a:lnTo>
                    <a:pt x="1521" y="222"/>
                  </a:lnTo>
                  <a:lnTo>
                    <a:pt x="1529" y="238"/>
                  </a:lnTo>
                  <a:lnTo>
                    <a:pt x="1529" y="253"/>
                  </a:lnTo>
                  <a:lnTo>
                    <a:pt x="1537" y="261"/>
                  </a:lnTo>
                  <a:lnTo>
                    <a:pt x="1537" y="277"/>
                  </a:lnTo>
                  <a:lnTo>
                    <a:pt x="1545" y="293"/>
                  </a:lnTo>
                  <a:lnTo>
                    <a:pt x="1545" y="309"/>
                  </a:lnTo>
                  <a:lnTo>
                    <a:pt x="1545" y="317"/>
                  </a:lnTo>
                  <a:lnTo>
                    <a:pt x="1545" y="333"/>
                  </a:lnTo>
                  <a:lnTo>
                    <a:pt x="1545" y="349"/>
                  </a:lnTo>
                  <a:lnTo>
                    <a:pt x="1545" y="365"/>
                  </a:lnTo>
                  <a:lnTo>
                    <a:pt x="1545" y="380"/>
                  </a:lnTo>
                  <a:lnTo>
                    <a:pt x="1545" y="396"/>
                  </a:lnTo>
                  <a:lnTo>
                    <a:pt x="1545" y="404"/>
                  </a:lnTo>
                  <a:lnTo>
                    <a:pt x="1537" y="420"/>
                  </a:lnTo>
                  <a:lnTo>
                    <a:pt x="1537" y="436"/>
                  </a:lnTo>
                  <a:lnTo>
                    <a:pt x="1529" y="444"/>
                  </a:lnTo>
                  <a:lnTo>
                    <a:pt x="1529" y="452"/>
                  </a:lnTo>
                  <a:lnTo>
                    <a:pt x="1521" y="468"/>
                  </a:lnTo>
                  <a:lnTo>
                    <a:pt x="1521" y="476"/>
                  </a:lnTo>
                  <a:lnTo>
                    <a:pt x="1514" y="484"/>
                  </a:lnTo>
                  <a:lnTo>
                    <a:pt x="1514" y="492"/>
                  </a:lnTo>
                  <a:lnTo>
                    <a:pt x="1506" y="499"/>
                  </a:lnTo>
                  <a:lnTo>
                    <a:pt x="1506" y="507"/>
                  </a:lnTo>
                  <a:lnTo>
                    <a:pt x="1490" y="523"/>
                  </a:lnTo>
                  <a:lnTo>
                    <a:pt x="1482" y="547"/>
                  </a:lnTo>
                  <a:lnTo>
                    <a:pt x="1474" y="563"/>
                  </a:lnTo>
                  <a:lnTo>
                    <a:pt x="1466" y="579"/>
                  </a:lnTo>
                  <a:lnTo>
                    <a:pt x="1292" y="912"/>
                  </a:lnTo>
                  <a:close/>
                </a:path>
              </a:pathLst>
            </a:custGeom>
            <a:solidFill>
              <a:srgbClr val="000000"/>
            </a:solidFill>
            <a:ln w="9525">
              <a:noFill/>
              <a:round/>
              <a:headEnd/>
              <a:tailEnd/>
            </a:ln>
          </p:spPr>
          <p:txBody>
            <a:bodyPr/>
            <a:lstStyle/>
            <a:p>
              <a:endParaRPr lang="cs-CZ"/>
            </a:p>
          </p:txBody>
        </p:sp>
        <p:sp>
          <p:nvSpPr>
            <p:cNvPr id="9" name="Freeform 8"/>
            <p:cNvSpPr>
              <a:spLocks/>
            </p:cNvSpPr>
            <p:nvPr/>
          </p:nvSpPr>
          <p:spPr bwMode="auto">
            <a:xfrm flipH="1">
              <a:off x="2608" y="2209"/>
              <a:ext cx="1379" cy="968"/>
            </a:xfrm>
            <a:custGeom>
              <a:avLst/>
              <a:gdLst/>
              <a:ahLst/>
              <a:cxnLst>
                <a:cxn ang="0">
                  <a:pos x="1253" y="333"/>
                </a:cxn>
                <a:cxn ang="0">
                  <a:pos x="1316" y="214"/>
                </a:cxn>
                <a:cxn ang="0">
                  <a:pos x="1379" y="87"/>
                </a:cxn>
                <a:cxn ang="0">
                  <a:pos x="1046" y="325"/>
                </a:cxn>
                <a:cxn ang="0">
                  <a:pos x="1007" y="373"/>
                </a:cxn>
                <a:cxn ang="0">
                  <a:pos x="967" y="412"/>
                </a:cxn>
                <a:cxn ang="0">
                  <a:pos x="928" y="444"/>
                </a:cxn>
                <a:cxn ang="0">
                  <a:pos x="888" y="476"/>
                </a:cxn>
                <a:cxn ang="0">
                  <a:pos x="848" y="507"/>
                </a:cxn>
                <a:cxn ang="0">
                  <a:pos x="801" y="531"/>
                </a:cxn>
                <a:cxn ang="0">
                  <a:pos x="753" y="555"/>
                </a:cxn>
                <a:cxn ang="0">
                  <a:pos x="706" y="571"/>
                </a:cxn>
                <a:cxn ang="0">
                  <a:pos x="650" y="587"/>
                </a:cxn>
                <a:cxn ang="0">
                  <a:pos x="595" y="595"/>
                </a:cxn>
                <a:cxn ang="0">
                  <a:pos x="539" y="595"/>
                </a:cxn>
                <a:cxn ang="0">
                  <a:pos x="476" y="587"/>
                </a:cxn>
                <a:cxn ang="0">
                  <a:pos x="420" y="587"/>
                </a:cxn>
                <a:cxn ang="0">
                  <a:pos x="357" y="571"/>
                </a:cxn>
                <a:cxn ang="0">
                  <a:pos x="301" y="555"/>
                </a:cxn>
                <a:cxn ang="0">
                  <a:pos x="246" y="539"/>
                </a:cxn>
                <a:cxn ang="0">
                  <a:pos x="190" y="515"/>
                </a:cxn>
                <a:cxn ang="0">
                  <a:pos x="143" y="484"/>
                </a:cxn>
                <a:cxn ang="0">
                  <a:pos x="103" y="452"/>
                </a:cxn>
                <a:cxn ang="0">
                  <a:pos x="72" y="412"/>
                </a:cxn>
                <a:cxn ang="0">
                  <a:pos x="40" y="373"/>
                </a:cxn>
                <a:cxn ang="0">
                  <a:pos x="32" y="412"/>
                </a:cxn>
                <a:cxn ang="0">
                  <a:pos x="24" y="444"/>
                </a:cxn>
                <a:cxn ang="0">
                  <a:pos x="16" y="484"/>
                </a:cxn>
                <a:cxn ang="0">
                  <a:pos x="8" y="515"/>
                </a:cxn>
                <a:cxn ang="0">
                  <a:pos x="8" y="555"/>
                </a:cxn>
                <a:cxn ang="0">
                  <a:pos x="0" y="595"/>
                </a:cxn>
                <a:cxn ang="0">
                  <a:pos x="8" y="627"/>
                </a:cxn>
                <a:cxn ang="0">
                  <a:pos x="8" y="666"/>
                </a:cxn>
                <a:cxn ang="0">
                  <a:pos x="24" y="698"/>
                </a:cxn>
                <a:cxn ang="0">
                  <a:pos x="32" y="738"/>
                </a:cxn>
                <a:cxn ang="0">
                  <a:pos x="64" y="777"/>
                </a:cxn>
                <a:cxn ang="0">
                  <a:pos x="103" y="817"/>
                </a:cxn>
                <a:cxn ang="0">
                  <a:pos x="151" y="857"/>
                </a:cxn>
                <a:cxn ang="0">
                  <a:pos x="206" y="888"/>
                </a:cxn>
                <a:cxn ang="0">
                  <a:pos x="262" y="912"/>
                </a:cxn>
                <a:cxn ang="0">
                  <a:pos x="317" y="936"/>
                </a:cxn>
                <a:cxn ang="0">
                  <a:pos x="381" y="952"/>
                </a:cxn>
                <a:cxn ang="0">
                  <a:pos x="444" y="960"/>
                </a:cxn>
                <a:cxn ang="0">
                  <a:pos x="507" y="968"/>
                </a:cxn>
                <a:cxn ang="0">
                  <a:pos x="579" y="968"/>
                </a:cxn>
                <a:cxn ang="0">
                  <a:pos x="650" y="960"/>
                </a:cxn>
                <a:cxn ang="0">
                  <a:pos x="721" y="944"/>
                </a:cxn>
                <a:cxn ang="0">
                  <a:pos x="793" y="920"/>
                </a:cxn>
                <a:cxn ang="0">
                  <a:pos x="856" y="888"/>
                </a:cxn>
                <a:cxn ang="0">
                  <a:pos x="912" y="849"/>
                </a:cxn>
                <a:cxn ang="0">
                  <a:pos x="967" y="801"/>
                </a:cxn>
                <a:cxn ang="0">
                  <a:pos x="1015" y="753"/>
                </a:cxn>
                <a:cxn ang="0">
                  <a:pos x="1054" y="690"/>
                </a:cxn>
                <a:cxn ang="0">
                  <a:pos x="1094" y="634"/>
                </a:cxn>
                <a:cxn ang="0">
                  <a:pos x="1134" y="563"/>
                </a:cxn>
                <a:cxn ang="0">
                  <a:pos x="1173" y="492"/>
                </a:cxn>
                <a:cxn ang="0">
                  <a:pos x="1213" y="420"/>
                </a:cxn>
              </a:cxnLst>
              <a:rect l="0" t="0" r="r" b="b"/>
              <a:pathLst>
                <a:path w="1379" h="968">
                  <a:moveTo>
                    <a:pt x="1213" y="420"/>
                  </a:moveTo>
                  <a:lnTo>
                    <a:pt x="1237" y="381"/>
                  </a:lnTo>
                  <a:lnTo>
                    <a:pt x="1253" y="333"/>
                  </a:lnTo>
                  <a:lnTo>
                    <a:pt x="1276" y="293"/>
                  </a:lnTo>
                  <a:lnTo>
                    <a:pt x="1300" y="254"/>
                  </a:lnTo>
                  <a:lnTo>
                    <a:pt x="1316" y="214"/>
                  </a:lnTo>
                  <a:lnTo>
                    <a:pt x="1340" y="174"/>
                  </a:lnTo>
                  <a:lnTo>
                    <a:pt x="1364" y="135"/>
                  </a:lnTo>
                  <a:lnTo>
                    <a:pt x="1379" y="87"/>
                  </a:lnTo>
                  <a:lnTo>
                    <a:pt x="1356" y="0"/>
                  </a:lnTo>
                  <a:lnTo>
                    <a:pt x="1062" y="317"/>
                  </a:lnTo>
                  <a:lnTo>
                    <a:pt x="1046" y="325"/>
                  </a:lnTo>
                  <a:lnTo>
                    <a:pt x="1031" y="341"/>
                  </a:lnTo>
                  <a:lnTo>
                    <a:pt x="1023" y="357"/>
                  </a:lnTo>
                  <a:lnTo>
                    <a:pt x="1007" y="373"/>
                  </a:lnTo>
                  <a:lnTo>
                    <a:pt x="991" y="381"/>
                  </a:lnTo>
                  <a:lnTo>
                    <a:pt x="983" y="396"/>
                  </a:lnTo>
                  <a:lnTo>
                    <a:pt x="967" y="412"/>
                  </a:lnTo>
                  <a:lnTo>
                    <a:pt x="951" y="420"/>
                  </a:lnTo>
                  <a:lnTo>
                    <a:pt x="943" y="436"/>
                  </a:lnTo>
                  <a:lnTo>
                    <a:pt x="928" y="444"/>
                  </a:lnTo>
                  <a:lnTo>
                    <a:pt x="912" y="460"/>
                  </a:lnTo>
                  <a:lnTo>
                    <a:pt x="904" y="468"/>
                  </a:lnTo>
                  <a:lnTo>
                    <a:pt x="888" y="476"/>
                  </a:lnTo>
                  <a:lnTo>
                    <a:pt x="872" y="492"/>
                  </a:lnTo>
                  <a:lnTo>
                    <a:pt x="856" y="500"/>
                  </a:lnTo>
                  <a:lnTo>
                    <a:pt x="848" y="507"/>
                  </a:lnTo>
                  <a:lnTo>
                    <a:pt x="832" y="515"/>
                  </a:lnTo>
                  <a:lnTo>
                    <a:pt x="817" y="523"/>
                  </a:lnTo>
                  <a:lnTo>
                    <a:pt x="801" y="531"/>
                  </a:lnTo>
                  <a:lnTo>
                    <a:pt x="785" y="539"/>
                  </a:lnTo>
                  <a:lnTo>
                    <a:pt x="769" y="547"/>
                  </a:lnTo>
                  <a:lnTo>
                    <a:pt x="753" y="555"/>
                  </a:lnTo>
                  <a:lnTo>
                    <a:pt x="737" y="563"/>
                  </a:lnTo>
                  <a:lnTo>
                    <a:pt x="721" y="563"/>
                  </a:lnTo>
                  <a:lnTo>
                    <a:pt x="706" y="571"/>
                  </a:lnTo>
                  <a:lnTo>
                    <a:pt x="690" y="579"/>
                  </a:lnTo>
                  <a:lnTo>
                    <a:pt x="674" y="579"/>
                  </a:lnTo>
                  <a:lnTo>
                    <a:pt x="650" y="587"/>
                  </a:lnTo>
                  <a:lnTo>
                    <a:pt x="634" y="587"/>
                  </a:lnTo>
                  <a:lnTo>
                    <a:pt x="618" y="587"/>
                  </a:lnTo>
                  <a:lnTo>
                    <a:pt x="595" y="595"/>
                  </a:lnTo>
                  <a:lnTo>
                    <a:pt x="571" y="595"/>
                  </a:lnTo>
                  <a:lnTo>
                    <a:pt x="555" y="595"/>
                  </a:lnTo>
                  <a:lnTo>
                    <a:pt x="539" y="595"/>
                  </a:lnTo>
                  <a:lnTo>
                    <a:pt x="515" y="595"/>
                  </a:lnTo>
                  <a:lnTo>
                    <a:pt x="500" y="595"/>
                  </a:lnTo>
                  <a:lnTo>
                    <a:pt x="476" y="587"/>
                  </a:lnTo>
                  <a:lnTo>
                    <a:pt x="460" y="587"/>
                  </a:lnTo>
                  <a:lnTo>
                    <a:pt x="436" y="587"/>
                  </a:lnTo>
                  <a:lnTo>
                    <a:pt x="420" y="587"/>
                  </a:lnTo>
                  <a:lnTo>
                    <a:pt x="397" y="579"/>
                  </a:lnTo>
                  <a:lnTo>
                    <a:pt x="381" y="579"/>
                  </a:lnTo>
                  <a:lnTo>
                    <a:pt x="357" y="571"/>
                  </a:lnTo>
                  <a:lnTo>
                    <a:pt x="341" y="571"/>
                  </a:lnTo>
                  <a:lnTo>
                    <a:pt x="317" y="563"/>
                  </a:lnTo>
                  <a:lnTo>
                    <a:pt x="301" y="555"/>
                  </a:lnTo>
                  <a:lnTo>
                    <a:pt x="278" y="555"/>
                  </a:lnTo>
                  <a:lnTo>
                    <a:pt x="262" y="547"/>
                  </a:lnTo>
                  <a:lnTo>
                    <a:pt x="246" y="539"/>
                  </a:lnTo>
                  <a:lnTo>
                    <a:pt x="222" y="531"/>
                  </a:lnTo>
                  <a:lnTo>
                    <a:pt x="206" y="523"/>
                  </a:lnTo>
                  <a:lnTo>
                    <a:pt x="190" y="515"/>
                  </a:lnTo>
                  <a:lnTo>
                    <a:pt x="175" y="507"/>
                  </a:lnTo>
                  <a:lnTo>
                    <a:pt x="159" y="500"/>
                  </a:lnTo>
                  <a:lnTo>
                    <a:pt x="143" y="484"/>
                  </a:lnTo>
                  <a:lnTo>
                    <a:pt x="127" y="476"/>
                  </a:lnTo>
                  <a:lnTo>
                    <a:pt x="111" y="468"/>
                  </a:lnTo>
                  <a:lnTo>
                    <a:pt x="103" y="452"/>
                  </a:lnTo>
                  <a:lnTo>
                    <a:pt x="87" y="444"/>
                  </a:lnTo>
                  <a:lnTo>
                    <a:pt x="79" y="428"/>
                  </a:lnTo>
                  <a:lnTo>
                    <a:pt x="72" y="412"/>
                  </a:lnTo>
                  <a:lnTo>
                    <a:pt x="56" y="404"/>
                  </a:lnTo>
                  <a:lnTo>
                    <a:pt x="48" y="388"/>
                  </a:lnTo>
                  <a:lnTo>
                    <a:pt x="40" y="373"/>
                  </a:lnTo>
                  <a:lnTo>
                    <a:pt x="40" y="388"/>
                  </a:lnTo>
                  <a:lnTo>
                    <a:pt x="40" y="396"/>
                  </a:lnTo>
                  <a:lnTo>
                    <a:pt x="32" y="412"/>
                  </a:lnTo>
                  <a:lnTo>
                    <a:pt x="32" y="420"/>
                  </a:lnTo>
                  <a:lnTo>
                    <a:pt x="24" y="436"/>
                  </a:lnTo>
                  <a:lnTo>
                    <a:pt x="24" y="444"/>
                  </a:lnTo>
                  <a:lnTo>
                    <a:pt x="24" y="460"/>
                  </a:lnTo>
                  <a:lnTo>
                    <a:pt x="16" y="468"/>
                  </a:lnTo>
                  <a:lnTo>
                    <a:pt x="16" y="484"/>
                  </a:lnTo>
                  <a:lnTo>
                    <a:pt x="16" y="492"/>
                  </a:lnTo>
                  <a:lnTo>
                    <a:pt x="8" y="507"/>
                  </a:lnTo>
                  <a:lnTo>
                    <a:pt x="8" y="515"/>
                  </a:lnTo>
                  <a:lnTo>
                    <a:pt x="8" y="531"/>
                  </a:lnTo>
                  <a:lnTo>
                    <a:pt x="8" y="539"/>
                  </a:lnTo>
                  <a:lnTo>
                    <a:pt x="8" y="555"/>
                  </a:lnTo>
                  <a:lnTo>
                    <a:pt x="8" y="571"/>
                  </a:lnTo>
                  <a:lnTo>
                    <a:pt x="8" y="579"/>
                  </a:lnTo>
                  <a:lnTo>
                    <a:pt x="0" y="595"/>
                  </a:lnTo>
                  <a:lnTo>
                    <a:pt x="8" y="603"/>
                  </a:lnTo>
                  <a:lnTo>
                    <a:pt x="8" y="619"/>
                  </a:lnTo>
                  <a:lnTo>
                    <a:pt x="8" y="627"/>
                  </a:lnTo>
                  <a:lnTo>
                    <a:pt x="8" y="642"/>
                  </a:lnTo>
                  <a:lnTo>
                    <a:pt x="8" y="650"/>
                  </a:lnTo>
                  <a:lnTo>
                    <a:pt x="8" y="666"/>
                  </a:lnTo>
                  <a:lnTo>
                    <a:pt x="16" y="674"/>
                  </a:lnTo>
                  <a:lnTo>
                    <a:pt x="16" y="690"/>
                  </a:lnTo>
                  <a:lnTo>
                    <a:pt x="24" y="698"/>
                  </a:lnTo>
                  <a:lnTo>
                    <a:pt x="24" y="714"/>
                  </a:lnTo>
                  <a:lnTo>
                    <a:pt x="32" y="722"/>
                  </a:lnTo>
                  <a:lnTo>
                    <a:pt x="32" y="738"/>
                  </a:lnTo>
                  <a:lnTo>
                    <a:pt x="40" y="746"/>
                  </a:lnTo>
                  <a:lnTo>
                    <a:pt x="48" y="761"/>
                  </a:lnTo>
                  <a:lnTo>
                    <a:pt x="64" y="777"/>
                  </a:lnTo>
                  <a:lnTo>
                    <a:pt x="79" y="785"/>
                  </a:lnTo>
                  <a:lnTo>
                    <a:pt x="87" y="801"/>
                  </a:lnTo>
                  <a:lnTo>
                    <a:pt x="103" y="817"/>
                  </a:lnTo>
                  <a:lnTo>
                    <a:pt x="119" y="833"/>
                  </a:lnTo>
                  <a:lnTo>
                    <a:pt x="135" y="841"/>
                  </a:lnTo>
                  <a:lnTo>
                    <a:pt x="151" y="857"/>
                  </a:lnTo>
                  <a:lnTo>
                    <a:pt x="175" y="865"/>
                  </a:lnTo>
                  <a:lnTo>
                    <a:pt x="190" y="872"/>
                  </a:lnTo>
                  <a:lnTo>
                    <a:pt x="206" y="888"/>
                  </a:lnTo>
                  <a:lnTo>
                    <a:pt x="222" y="896"/>
                  </a:lnTo>
                  <a:lnTo>
                    <a:pt x="246" y="904"/>
                  </a:lnTo>
                  <a:lnTo>
                    <a:pt x="262" y="912"/>
                  </a:lnTo>
                  <a:lnTo>
                    <a:pt x="278" y="920"/>
                  </a:lnTo>
                  <a:lnTo>
                    <a:pt x="301" y="928"/>
                  </a:lnTo>
                  <a:lnTo>
                    <a:pt x="317" y="936"/>
                  </a:lnTo>
                  <a:lnTo>
                    <a:pt x="341" y="944"/>
                  </a:lnTo>
                  <a:lnTo>
                    <a:pt x="357" y="944"/>
                  </a:lnTo>
                  <a:lnTo>
                    <a:pt x="381" y="952"/>
                  </a:lnTo>
                  <a:lnTo>
                    <a:pt x="404" y="960"/>
                  </a:lnTo>
                  <a:lnTo>
                    <a:pt x="420" y="960"/>
                  </a:lnTo>
                  <a:lnTo>
                    <a:pt x="444" y="960"/>
                  </a:lnTo>
                  <a:lnTo>
                    <a:pt x="468" y="968"/>
                  </a:lnTo>
                  <a:lnTo>
                    <a:pt x="492" y="968"/>
                  </a:lnTo>
                  <a:lnTo>
                    <a:pt x="507" y="968"/>
                  </a:lnTo>
                  <a:lnTo>
                    <a:pt x="531" y="968"/>
                  </a:lnTo>
                  <a:lnTo>
                    <a:pt x="555" y="968"/>
                  </a:lnTo>
                  <a:lnTo>
                    <a:pt x="579" y="968"/>
                  </a:lnTo>
                  <a:lnTo>
                    <a:pt x="603" y="968"/>
                  </a:lnTo>
                  <a:lnTo>
                    <a:pt x="626" y="960"/>
                  </a:lnTo>
                  <a:lnTo>
                    <a:pt x="650" y="960"/>
                  </a:lnTo>
                  <a:lnTo>
                    <a:pt x="674" y="952"/>
                  </a:lnTo>
                  <a:lnTo>
                    <a:pt x="698" y="952"/>
                  </a:lnTo>
                  <a:lnTo>
                    <a:pt x="721" y="944"/>
                  </a:lnTo>
                  <a:lnTo>
                    <a:pt x="745" y="936"/>
                  </a:lnTo>
                  <a:lnTo>
                    <a:pt x="769" y="928"/>
                  </a:lnTo>
                  <a:lnTo>
                    <a:pt x="793" y="920"/>
                  </a:lnTo>
                  <a:lnTo>
                    <a:pt x="817" y="904"/>
                  </a:lnTo>
                  <a:lnTo>
                    <a:pt x="832" y="896"/>
                  </a:lnTo>
                  <a:lnTo>
                    <a:pt x="856" y="888"/>
                  </a:lnTo>
                  <a:lnTo>
                    <a:pt x="872" y="872"/>
                  </a:lnTo>
                  <a:lnTo>
                    <a:pt x="896" y="857"/>
                  </a:lnTo>
                  <a:lnTo>
                    <a:pt x="912" y="849"/>
                  </a:lnTo>
                  <a:lnTo>
                    <a:pt x="928" y="833"/>
                  </a:lnTo>
                  <a:lnTo>
                    <a:pt x="951" y="817"/>
                  </a:lnTo>
                  <a:lnTo>
                    <a:pt x="967" y="801"/>
                  </a:lnTo>
                  <a:lnTo>
                    <a:pt x="983" y="785"/>
                  </a:lnTo>
                  <a:lnTo>
                    <a:pt x="999" y="769"/>
                  </a:lnTo>
                  <a:lnTo>
                    <a:pt x="1015" y="753"/>
                  </a:lnTo>
                  <a:lnTo>
                    <a:pt x="1023" y="730"/>
                  </a:lnTo>
                  <a:lnTo>
                    <a:pt x="1039" y="714"/>
                  </a:lnTo>
                  <a:lnTo>
                    <a:pt x="1054" y="690"/>
                  </a:lnTo>
                  <a:lnTo>
                    <a:pt x="1070" y="674"/>
                  </a:lnTo>
                  <a:lnTo>
                    <a:pt x="1086" y="650"/>
                  </a:lnTo>
                  <a:lnTo>
                    <a:pt x="1094" y="634"/>
                  </a:lnTo>
                  <a:lnTo>
                    <a:pt x="1110" y="611"/>
                  </a:lnTo>
                  <a:lnTo>
                    <a:pt x="1126" y="587"/>
                  </a:lnTo>
                  <a:lnTo>
                    <a:pt x="1134" y="563"/>
                  </a:lnTo>
                  <a:lnTo>
                    <a:pt x="1150" y="539"/>
                  </a:lnTo>
                  <a:lnTo>
                    <a:pt x="1157" y="515"/>
                  </a:lnTo>
                  <a:lnTo>
                    <a:pt x="1173" y="492"/>
                  </a:lnTo>
                  <a:lnTo>
                    <a:pt x="1189" y="468"/>
                  </a:lnTo>
                  <a:lnTo>
                    <a:pt x="1197" y="444"/>
                  </a:lnTo>
                  <a:lnTo>
                    <a:pt x="1213" y="420"/>
                  </a:lnTo>
                  <a:close/>
                </a:path>
              </a:pathLst>
            </a:custGeom>
            <a:solidFill>
              <a:srgbClr val="DAD778"/>
            </a:solidFill>
            <a:ln w="9525">
              <a:noFill/>
              <a:round/>
              <a:headEnd/>
              <a:tailEnd/>
            </a:ln>
          </p:spPr>
          <p:txBody>
            <a:bodyPr/>
            <a:lstStyle/>
            <a:p>
              <a:endParaRPr lang="cs-CZ"/>
            </a:p>
          </p:txBody>
        </p:sp>
        <p:sp>
          <p:nvSpPr>
            <p:cNvPr id="10" name="Freeform 9"/>
            <p:cNvSpPr>
              <a:spLocks/>
            </p:cNvSpPr>
            <p:nvPr/>
          </p:nvSpPr>
          <p:spPr bwMode="auto">
            <a:xfrm flipH="1">
              <a:off x="2520" y="1955"/>
              <a:ext cx="72" cy="285"/>
            </a:xfrm>
            <a:custGeom>
              <a:avLst/>
              <a:gdLst/>
              <a:ahLst/>
              <a:cxnLst>
                <a:cxn ang="0">
                  <a:pos x="32" y="262"/>
                </a:cxn>
                <a:cxn ang="0">
                  <a:pos x="40" y="238"/>
                </a:cxn>
                <a:cxn ang="0">
                  <a:pos x="48" y="214"/>
                </a:cxn>
                <a:cxn ang="0">
                  <a:pos x="56" y="206"/>
                </a:cxn>
                <a:cxn ang="0">
                  <a:pos x="56" y="190"/>
                </a:cxn>
                <a:cxn ang="0">
                  <a:pos x="64" y="182"/>
                </a:cxn>
                <a:cxn ang="0">
                  <a:pos x="64" y="166"/>
                </a:cxn>
                <a:cxn ang="0">
                  <a:pos x="64" y="158"/>
                </a:cxn>
                <a:cxn ang="0">
                  <a:pos x="72" y="143"/>
                </a:cxn>
                <a:cxn ang="0">
                  <a:pos x="72" y="135"/>
                </a:cxn>
                <a:cxn ang="0">
                  <a:pos x="72" y="119"/>
                </a:cxn>
                <a:cxn ang="0">
                  <a:pos x="64" y="111"/>
                </a:cxn>
                <a:cxn ang="0">
                  <a:pos x="64" y="95"/>
                </a:cxn>
                <a:cxn ang="0">
                  <a:pos x="64" y="87"/>
                </a:cxn>
                <a:cxn ang="0">
                  <a:pos x="64" y="71"/>
                </a:cxn>
                <a:cxn ang="0">
                  <a:pos x="56" y="47"/>
                </a:cxn>
                <a:cxn ang="0">
                  <a:pos x="48" y="31"/>
                </a:cxn>
                <a:cxn ang="0">
                  <a:pos x="40" y="16"/>
                </a:cxn>
                <a:cxn ang="0">
                  <a:pos x="32" y="0"/>
                </a:cxn>
                <a:cxn ang="0">
                  <a:pos x="32" y="16"/>
                </a:cxn>
                <a:cxn ang="0">
                  <a:pos x="40" y="24"/>
                </a:cxn>
                <a:cxn ang="0">
                  <a:pos x="40" y="39"/>
                </a:cxn>
                <a:cxn ang="0">
                  <a:pos x="40" y="55"/>
                </a:cxn>
                <a:cxn ang="0">
                  <a:pos x="48" y="63"/>
                </a:cxn>
                <a:cxn ang="0">
                  <a:pos x="48" y="79"/>
                </a:cxn>
                <a:cxn ang="0">
                  <a:pos x="48" y="95"/>
                </a:cxn>
                <a:cxn ang="0">
                  <a:pos x="40" y="103"/>
                </a:cxn>
                <a:cxn ang="0">
                  <a:pos x="40" y="119"/>
                </a:cxn>
                <a:cxn ang="0">
                  <a:pos x="40" y="135"/>
                </a:cxn>
                <a:cxn ang="0">
                  <a:pos x="32" y="143"/>
                </a:cxn>
                <a:cxn ang="0">
                  <a:pos x="24" y="158"/>
                </a:cxn>
                <a:cxn ang="0">
                  <a:pos x="24" y="174"/>
                </a:cxn>
                <a:cxn ang="0">
                  <a:pos x="16" y="182"/>
                </a:cxn>
                <a:cxn ang="0">
                  <a:pos x="8" y="198"/>
                </a:cxn>
                <a:cxn ang="0">
                  <a:pos x="0" y="206"/>
                </a:cxn>
              </a:cxnLst>
              <a:rect l="0" t="0" r="r" b="b"/>
              <a:pathLst>
                <a:path w="72" h="285">
                  <a:moveTo>
                    <a:pt x="16" y="285"/>
                  </a:moveTo>
                  <a:lnTo>
                    <a:pt x="32" y="262"/>
                  </a:lnTo>
                  <a:lnTo>
                    <a:pt x="32" y="254"/>
                  </a:lnTo>
                  <a:lnTo>
                    <a:pt x="40" y="238"/>
                  </a:lnTo>
                  <a:lnTo>
                    <a:pt x="48" y="230"/>
                  </a:lnTo>
                  <a:lnTo>
                    <a:pt x="48" y="214"/>
                  </a:lnTo>
                  <a:lnTo>
                    <a:pt x="56" y="214"/>
                  </a:lnTo>
                  <a:lnTo>
                    <a:pt x="56" y="206"/>
                  </a:lnTo>
                  <a:lnTo>
                    <a:pt x="56" y="198"/>
                  </a:lnTo>
                  <a:lnTo>
                    <a:pt x="56" y="190"/>
                  </a:lnTo>
                  <a:lnTo>
                    <a:pt x="64" y="190"/>
                  </a:lnTo>
                  <a:lnTo>
                    <a:pt x="64" y="182"/>
                  </a:lnTo>
                  <a:lnTo>
                    <a:pt x="64" y="174"/>
                  </a:lnTo>
                  <a:lnTo>
                    <a:pt x="64" y="166"/>
                  </a:lnTo>
                  <a:lnTo>
                    <a:pt x="64" y="166"/>
                  </a:lnTo>
                  <a:lnTo>
                    <a:pt x="64" y="158"/>
                  </a:lnTo>
                  <a:lnTo>
                    <a:pt x="64" y="150"/>
                  </a:lnTo>
                  <a:lnTo>
                    <a:pt x="72" y="143"/>
                  </a:lnTo>
                  <a:lnTo>
                    <a:pt x="72" y="143"/>
                  </a:lnTo>
                  <a:lnTo>
                    <a:pt x="72" y="135"/>
                  </a:lnTo>
                  <a:lnTo>
                    <a:pt x="72" y="127"/>
                  </a:lnTo>
                  <a:lnTo>
                    <a:pt x="72" y="119"/>
                  </a:lnTo>
                  <a:lnTo>
                    <a:pt x="72" y="119"/>
                  </a:lnTo>
                  <a:lnTo>
                    <a:pt x="64" y="111"/>
                  </a:lnTo>
                  <a:lnTo>
                    <a:pt x="64" y="103"/>
                  </a:lnTo>
                  <a:lnTo>
                    <a:pt x="64" y="95"/>
                  </a:lnTo>
                  <a:lnTo>
                    <a:pt x="64" y="87"/>
                  </a:lnTo>
                  <a:lnTo>
                    <a:pt x="64" y="87"/>
                  </a:lnTo>
                  <a:lnTo>
                    <a:pt x="64" y="79"/>
                  </a:lnTo>
                  <a:lnTo>
                    <a:pt x="64" y="71"/>
                  </a:lnTo>
                  <a:lnTo>
                    <a:pt x="56" y="63"/>
                  </a:lnTo>
                  <a:lnTo>
                    <a:pt x="56" y="47"/>
                  </a:lnTo>
                  <a:lnTo>
                    <a:pt x="48" y="39"/>
                  </a:lnTo>
                  <a:lnTo>
                    <a:pt x="48" y="31"/>
                  </a:lnTo>
                  <a:lnTo>
                    <a:pt x="40" y="24"/>
                  </a:lnTo>
                  <a:lnTo>
                    <a:pt x="40" y="16"/>
                  </a:lnTo>
                  <a:lnTo>
                    <a:pt x="32" y="8"/>
                  </a:lnTo>
                  <a:lnTo>
                    <a:pt x="32" y="0"/>
                  </a:lnTo>
                  <a:lnTo>
                    <a:pt x="32" y="8"/>
                  </a:lnTo>
                  <a:lnTo>
                    <a:pt x="32" y="16"/>
                  </a:lnTo>
                  <a:lnTo>
                    <a:pt x="40" y="16"/>
                  </a:lnTo>
                  <a:lnTo>
                    <a:pt x="40" y="24"/>
                  </a:lnTo>
                  <a:lnTo>
                    <a:pt x="40" y="31"/>
                  </a:lnTo>
                  <a:lnTo>
                    <a:pt x="40" y="39"/>
                  </a:lnTo>
                  <a:lnTo>
                    <a:pt x="40" y="47"/>
                  </a:lnTo>
                  <a:lnTo>
                    <a:pt x="40" y="55"/>
                  </a:lnTo>
                  <a:lnTo>
                    <a:pt x="48" y="55"/>
                  </a:lnTo>
                  <a:lnTo>
                    <a:pt x="48" y="63"/>
                  </a:lnTo>
                  <a:lnTo>
                    <a:pt x="48" y="71"/>
                  </a:lnTo>
                  <a:lnTo>
                    <a:pt x="48" y="79"/>
                  </a:lnTo>
                  <a:lnTo>
                    <a:pt x="48" y="87"/>
                  </a:lnTo>
                  <a:lnTo>
                    <a:pt x="48" y="95"/>
                  </a:lnTo>
                  <a:lnTo>
                    <a:pt x="40" y="103"/>
                  </a:lnTo>
                  <a:lnTo>
                    <a:pt x="40" y="103"/>
                  </a:lnTo>
                  <a:lnTo>
                    <a:pt x="40" y="111"/>
                  </a:lnTo>
                  <a:lnTo>
                    <a:pt x="40" y="119"/>
                  </a:lnTo>
                  <a:lnTo>
                    <a:pt x="40" y="127"/>
                  </a:lnTo>
                  <a:lnTo>
                    <a:pt x="40" y="135"/>
                  </a:lnTo>
                  <a:lnTo>
                    <a:pt x="32" y="143"/>
                  </a:lnTo>
                  <a:lnTo>
                    <a:pt x="32" y="143"/>
                  </a:lnTo>
                  <a:lnTo>
                    <a:pt x="32" y="150"/>
                  </a:lnTo>
                  <a:lnTo>
                    <a:pt x="24" y="158"/>
                  </a:lnTo>
                  <a:lnTo>
                    <a:pt x="24" y="166"/>
                  </a:lnTo>
                  <a:lnTo>
                    <a:pt x="24" y="174"/>
                  </a:lnTo>
                  <a:lnTo>
                    <a:pt x="16" y="182"/>
                  </a:lnTo>
                  <a:lnTo>
                    <a:pt x="16" y="182"/>
                  </a:lnTo>
                  <a:lnTo>
                    <a:pt x="8" y="190"/>
                  </a:lnTo>
                  <a:lnTo>
                    <a:pt x="8" y="198"/>
                  </a:lnTo>
                  <a:lnTo>
                    <a:pt x="0" y="206"/>
                  </a:lnTo>
                  <a:lnTo>
                    <a:pt x="0" y="206"/>
                  </a:lnTo>
                  <a:lnTo>
                    <a:pt x="16" y="285"/>
                  </a:lnTo>
                  <a:close/>
                </a:path>
              </a:pathLst>
            </a:custGeom>
            <a:solidFill>
              <a:srgbClr val="C9C6D1"/>
            </a:solidFill>
            <a:ln w="9525">
              <a:noFill/>
              <a:round/>
              <a:headEnd/>
              <a:tailEnd/>
            </a:ln>
          </p:spPr>
          <p:txBody>
            <a:bodyPr/>
            <a:lstStyle/>
            <a:p>
              <a:endParaRPr lang="cs-CZ"/>
            </a:p>
          </p:txBody>
        </p:sp>
        <p:sp>
          <p:nvSpPr>
            <p:cNvPr id="11" name="Freeform 10"/>
            <p:cNvSpPr>
              <a:spLocks/>
            </p:cNvSpPr>
            <p:nvPr/>
          </p:nvSpPr>
          <p:spPr bwMode="auto">
            <a:xfrm flipH="1">
              <a:off x="2592" y="1804"/>
              <a:ext cx="459" cy="317"/>
            </a:xfrm>
            <a:custGeom>
              <a:avLst/>
              <a:gdLst/>
              <a:ahLst/>
              <a:cxnLst>
                <a:cxn ang="0">
                  <a:pos x="372" y="56"/>
                </a:cxn>
                <a:cxn ang="0">
                  <a:pos x="356" y="48"/>
                </a:cxn>
                <a:cxn ang="0">
                  <a:pos x="332" y="40"/>
                </a:cxn>
                <a:cxn ang="0">
                  <a:pos x="301" y="24"/>
                </a:cxn>
                <a:cxn ang="0">
                  <a:pos x="261" y="16"/>
                </a:cxn>
                <a:cxn ang="0">
                  <a:pos x="237" y="8"/>
                </a:cxn>
                <a:cxn ang="0">
                  <a:pos x="229" y="8"/>
                </a:cxn>
                <a:cxn ang="0">
                  <a:pos x="221" y="0"/>
                </a:cxn>
                <a:cxn ang="0">
                  <a:pos x="206" y="0"/>
                </a:cxn>
                <a:cxn ang="0">
                  <a:pos x="198" y="0"/>
                </a:cxn>
                <a:cxn ang="0">
                  <a:pos x="182" y="0"/>
                </a:cxn>
                <a:cxn ang="0">
                  <a:pos x="166" y="8"/>
                </a:cxn>
                <a:cxn ang="0">
                  <a:pos x="158" y="16"/>
                </a:cxn>
                <a:cxn ang="0">
                  <a:pos x="142" y="24"/>
                </a:cxn>
                <a:cxn ang="0">
                  <a:pos x="126" y="32"/>
                </a:cxn>
                <a:cxn ang="0">
                  <a:pos x="110" y="40"/>
                </a:cxn>
                <a:cxn ang="0">
                  <a:pos x="103" y="48"/>
                </a:cxn>
                <a:cxn ang="0">
                  <a:pos x="87" y="56"/>
                </a:cxn>
                <a:cxn ang="0">
                  <a:pos x="71" y="63"/>
                </a:cxn>
                <a:cxn ang="0">
                  <a:pos x="63" y="79"/>
                </a:cxn>
                <a:cxn ang="0">
                  <a:pos x="47" y="87"/>
                </a:cxn>
                <a:cxn ang="0">
                  <a:pos x="31" y="103"/>
                </a:cxn>
                <a:cxn ang="0">
                  <a:pos x="15" y="119"/>
                </a:cxn>
                <a:cxn ang="0">
                  <a:pos x="15" y="135"/>
                </a:cxn>
                <a:cxn ang="0">
                  <a:pos x="47" y="143"/>
                </a:cxn>
                <a:cxn ang="0">
                  <a:pos x="79" y="151"/>
                </a:cxn>
                <a:cxn ang="0">
                  <a:pos x="110" y="159"/>
                </a:cxn>
                <a:cxn ang="0">
                  <a:pos x="142" y="167"/>
                </a:cxn>
                <a:cxn ang="0">
                  <a:pos x="174" y="175"/>
                </a:cxn>
                <a:cxn ang="0">
                  <a:pos x="206" y="190"/>
                </a:cxn>
                <a:cxn ang="0">
                  <a:pos x="237" y="198"/>
                </a:cxn>
                <a:cxn ang="0">
                  <a:pos x="261" y="214"/>
                </a:cxn>
                <a:cxn ang="0">
                  <a:pos x="285" y="222"/>
                </a:cxn>
                <a:cxn ang="0">
                  <a:pos x="317" y="238"/>
                </a:cxn>
                <a:cxn ang="0">
                  <a:pos x="340" y="254"/>
                </a:cxn>
                <a:cxn ang="0">
                  <a:pos x="364" y="262"/>
                </a:cxn>
                <a:cxn ang="0">
                  <a:pos x="380" y="278"/>
                </a:cxn>
                <a:cxn ang="0">
                  <a:pos x="404" y="294"/>
                </a:cxn>
                <a:cxn ang="0">
                  <a:pos x="420" y="309"/>
                </a:cxn>
                <a:cxn ang="0">
                  <a:pos x="435" y="309"/>
                </a:cxn>
                <a:cxn ang="0">
                  <a:pos x="443" y="294"/>
                </a:cxn>
                <a:cxn ang="0">
                  <a:pos x="451" y="278"/>
                </a:cxn>
                <a:cxn ang="0">
                  <a:pos x="459" y="262"/>
                </a:cxn>
                <a:cxn ang="0">
                  <a:pos x="459" y="238"/>
                </a:cxn>
                <a:cxn ang="0">
                  <a:pos x="459" y="222"/>
                </a:cxn>
                <a:cxn ang="0">
                  <a:pos x="459" y="206"/>
                </a:cxn>
                <a:cxn ang="0">
                  <a:pos x="459" y="182"/>
                </a:cxn>
                <a:cxn ang="0">
                  <a:pos x="459" y="167"/>
                </a:cxn>
                <a:cxn ang="0">
                  <a:pos x="451" y="151"/>
                </a:cxn>
                <a:cxn ang="0">
                  <a:pos x="443" y="135"/>
                </a:cxn>
                <a:cxn ang="0">
                  <a:pos x="435" y="119"/>
                </a:cxn>
                <a:cxn ang="0">
                  <a:pos x="428" y="103"/>
                </a:cxn>
                <a:cxn ang="0">
                  <a:pos x="412" y="87"/>
                </a:cxn>
                <a:cxn ang="0">
                  <a:pos x="404" y="71"/>
                </a:cxn>
                <a:cxn ang="0">
                  <a:pos x="388" y="63"/>
                </a:cxn>
              </a:cxnLst>
              <a:rect l="0" t="0" r="r" b="b"/>
              <a:pathLst>
                <a:path w="459" h="317">
                  <a:moveTo>
                    <a:pt x="380" y="56"/>
                  </a:moveTo>
                  <a:lnTo>
                    <a:pt x="372" y="56"/>
                  </a:lnTo>
                  <a:lnTo>
                    <a:pt x="364" y="48"/>
                  </a:lnTo>
                  <a:lnTo>
                    <a:pt x="356" y="48"/>
                  </a:lnTo>
                  <a:lnTo>
                    <a:pt x="348" y="40"/>
                  </a:lnTo>
                  <a:lnTo>
                    <a:pt x="332" y="40"/>
                  </a:lnTo>
                  <a:lnTo>
                    <a:pt x="317" y="32"/>
                  </a:lnTo>
                  <a:lnTo>
                    <a:pt x="301" y="24"/>
                  </a:lnTo>
                  <a:lnTo>
                    <a:pt x="277" y="24"/>
                  </a:lnTo>
                  <a:lnTo>
                    <a:pt x="261" y="16"/>
                  </a:lnTo>
                  <a:lnTo>
                    <a:pt x="245" y="8"/>
                  </a:lnTo>
                  <a:lnTo>
                    <a:pt x="237" y="8"/>
                  </a:lnTo>
                  <a:lnTo>
                    <a:pt x="229" y="8"/>
                  </a:lnTo>
                  <a:lnTo>
                    <a:pt x="229" y="8"/>
                  </a:lnTo>
                  <a:lnTo>
                    <a:pt x="221" y="0"/>
                  </a:lnTo>
                  <a:lnTo>
                    <a:pt x="221" y="0"/>
                  </a:lnTo>
                  <a:lnTo>
                    <a:pt x="214" y="0"/>
                  </a:lnTo>
                  <a:lnTo>
                    <a:pt x="206" y="0"/>
                  </a:lnTo>
                  <a:lnTo>
                    <a:pt x="206" y="0"/>
                  </a:lnTo>
                  <a:lnTo>
                    <a:pt x="198" y="0"/>
                  </a:lnTo>
                  <a:lnTo>
                    <a:pt x="190" y="0"/>
                  </a:lnTo>
                  <a:lnTo>
                    <a:pt x="182" y="0"/>
                  </a:lnTo>
                  <a:lnTo>
                    <a:pt x="174" y="8"/>
                  </a:lnTo>
                  <a:lnTo>
                    <a:pt x="166" y="8"/>
                  </a:lnTo>
                  <a:lnTo>
                    <a:pt x="166" y="8"/>
                  </a:lnTo>
                  <a:lnTo>
                    <a:pt x="158" y="16"/>
                  </a:lnTo>
                  <a:lnTo>
                    <a:pt x="150" y="16"/>
                  </a:lnTo>
                  <a:lnTo>
                    <a:pt x="142" y="24"/>
                  </a:lnTo>
                  <a:lnTo>
                    <a:pt x="134" y="24"/>
                  </a:lnTo>
                  <a:lnTo>
                    <a:pt x="126" y="32"/>
                  </a:lnTo>
                  <a:lnTo>
                    <a:pt x="118" y="32"/>
                  </a:lnTo>
                  <a:lnTo>
                    <a:pt x="110" y="40"/>
                  </a:lnTo>
                  <a:lnTo>
                    <a:pt x="103" y="40"/>
                  </a:lnTo>
                  <a:lnTo>
                    <a:pt x="103" y="48"/>
                  </a:lnTo>
                  <a:lnTo>
                    <a:pt x="95" y="48"/>
                  </a:lnTo>
                  <a:lnTo>
                    <a:pt x="87" y="56"/>
                  </a:lnTo>
                  <a:lnTo>
                    <a:pt x="79" y="63"/>
                  </a:lnTo>
                  <a:lnTo>
                    <a:pt x="71" y="63"/>
                  </a:lnTo>
                  <a:lnTo>
                    <a:pt x="71" y="71"/>
                  </a:lnTo>
                  <a:lnTo>
                    <a:pt x="63" y="79"/>
                  </a:lnTo>
                  <a:lnTo>
                    <a:pt x="55" y="79"/>
                  </a:lnTo>
                  <a:lnTo>
                    <a:pt x="47" y="87"/>
                  </a:lnTo>
                  <a:lnTo>
                    <a:pt x="47" y="87"/>
                  </a:lnTo>
                  <a:lnTo>
                    <a:pt x="31" y="103"/>
                  </a:lnTo>
                  <a:lnTo>
                    <a:pt x="23" y="111"/>
                  </a:lnTo>
                  <a:lnTo>
                    <a:pt x="15" y="119"/>
                  </a:lnTo>
                  <a:lnTo>
                    <a:pt x="0" y="135"/>
                  </a:lnTo>
                  <a:lnTo>
                    <a:pt x="15" y="135"/>
                  </a:lnTo>
                  <a:lnTo>
                    <a:pt x="31" y="135"/>
                  </a:lnTo>
                  <a:lnTo>
                    <a:pt x="47" y="143"/>
                  </a:lnTo>
                  <a:lnTo>
                    <a:pt x="63" y="143"/>
                  </a:lnTo>
                  <a:lnTo>
                    <a:pt x="79" y="151"/>
                  </a:lnTo>
                  <a:lnTo>
                    <a:pt x="103" y="151"/>
                  </a:lnTo>
                  <a:lnTo>
                    <a:pt x="110" y="159"/>
                  </a:lnTo>
                  <a:lnTo>
                    <a:pt x="126" y="167"/>
                  </a:lnTo>
                  <a:lnTo>
                    <a:pt x="142" y="167"/>
                  </a:lnTo>
                  <a:lnTo>
                    <a:pt x="158" y="175"/>
                  </a:lnTo>
                  <a:lnTo>
                    <a:pt x="174" y="175"/>
                  </a:lnTo>
                  <a:lnTo>
                    <a:pt x="190" y="182"/>
                  </a:lnTo>
                  <a:lnTo>
                    <a:pt x="206" y="190"/>
                  </a:lnTo>
                  <a:lnTo>
                    <a:pt x="221" y="190"/>
                  </a:lnTo>
                  <a:lnTo>
                    <a:pt x="237" y="198"/>
                  </a:lnTo>
                  <a:lnTo>
                    <a:pt x="245" y="206"/>
                  </a:lnTo>
                  <a:lnTo>
                    <a:pt x="261" y="214"/>
                  </a:lnTo>
                  <a:lnTo>
                    <a:pt x="277" y="214"/>
                  </a:lnTo>
                  <a:lnTo>
                    <a:pt x="285" y="222"/>
                  </a:lnTo>
                  <a:lnTo>
                    <a:pt x="301" y="230"/>
                  </a:lnTo>
                  <a:lnTo>
                    <a:pt x="317" y="238"/>
                  </a:lnTo>
                  <a:lnTo>
                    <a:pt x="324" y="246"/>
                  </a:lnTo>
                  <a:lnTo>
                    <a:pt x="340" y="254"/>
                  </a:lnTo>
                  <a:lnTo>
                    <a:pt x="348" y="254"/>
                  </a:lnTo>
                  <a:lnTo>
                    <a:pt x="364" y="262"/>
                  </a:lnTo>
                  <a:lnTo>
                    <a:pt x="372" y="270"/>
                  </a:lnTo>
                  <a:lnTo>
                    <a:pt x="380" y="278"/>
                  </a:lnTo>
                  <a:lnTo>
                    <a:pt x="396" y="286"/>
                  </a:lnTo>
                  <a:lnTo>
                    <a:pt x="404" y="294"/>
                  </a:lnTo>
                  <a:lnTo>
                    <a:pt x="412" y="301"/>
                  </a:lnTo>
                  <a:lnTo>
                    <a:pt x="420" y="309"/>
                  </a:lnTo>
                  <a:lnTo>
                    <a:pt x="428" y="317"/>
                  </a:lnTo>
                  <a:lnTo>
                    <a:pt x="435" y="309"/>
                  </a:lnTo>
                  <a:lnTo>
                    <a:pt x="443" y="301"/>
                  </a:lnTo>
                  <a:lnTo>
                    <a:pt x="443" y="294"/>
                  </a:lnTo>
                  <a:lnTo>
                    <a:pt x="451" y="286"/>
                  </a:lnTo>
                  <a:lnTo>
                    <a:pt x="451" y="278"/>
                  </a:lnTo>
                  <a:lnTo>
                    <a:pt x="451" y="270"/>
                  </a:lnTo>
                  <a:lnTo>
                    <a:pt x="459" y="262"/>
                  </a:lnTo>
                  <a:lnTo>
                    <a:pt x="459" y="246"/>
                  </a:lnTo>
                  <a:lnTo>
                    <a:pt x="459" y="238"/>
                  </a:lnTo>
                  <a:lnTo>
                    <a:pt x="459" y="230"/>
                  </a:lnTo>
                  <a:lnTo>
                    <a:pt x="459" y="222"/>
                  </a:lnTo>
                  <a:lnTo>
                    <a:pt x="459" y="214"/>
                  </a:lnTo>
                  <a:lnTo>
                    <a:pt x="459" y="206"/>
                  </a:lnTo>
                  <a:lnTo>
                    <a:pt x="459" y="198"/>
                  </a:lnTo>
                  <a:lnTo>
                    <a:pt x="459" y="182"/>
                  </a:lnTo>
                  <a:lnTo>
                    <a:pt x="459" y="175"/>
                  </a:lnTo>
                  <a:lnTo>
                    <a:pt x="459" y="167"/>
                  </a:lnTo>
                  <a:lnTo>
                    <a:pt x="451" y="159"/>
                  </a:lnTo>
                  <a:lnTo>
                    <a:pt x="451" y="151"/>
                  </a:lnTo>
                  <a:lnTo>
                    <a:pt x="451" y="143"/>
                  </a:lnTo>
                  <a:lnTo>
                    <a:pt x="443" y="135"/>
                  </a:lnTo>
                  <a:lnTo>
                    <a:pt x="443" y="127"/>
                  </a:lnTo>
                  <a:lnTo>
                    <a:pt x="435" y="119"/>
                  </a:lnTo>
                  <a:lnTo>
                    <a:pt x="428" y="111"/>
                  </a:lnTo>
                  <a:lnTo>
                    <a:pt x="428" y="103"/>
                  </a:lnTo>
                  <a:lnTo>
                    <a:pt x="420" y="95"/>
                  </a:lnTo>
                  <a:lnTo>
                    <a:pt x="412" y="87"/>
                  </a:lnTo>
                  <a:lnTo>
                    <a:pt x="412" y="79"/>
                  </a:lnTo>
                  <a:lnTo>
                    <a:pt x="404" y="71"/>
                  </a:lnTo>
                  <a:lnTo>
                    <a:pt x="396" y="63"/>
                  </a:lnTo>
                  <a:lnTo>
                    <a:pt x="388" y="63"/>
                  </a:lnTo>
                  <a:lnTo>
                    <a:pt x="380" y="56"/>
                  </a:lnTo>
                  <a:close/>
                </a:path>
              </a:pathLst>
            </a:custGeom>
            <a:solidFill>
              <a:srgbClr val="F2BFFF"/>
            </a:solidFill>
            <a:ln w="9525">
              <a:noFill/>
              <a:round/>
              <a:headEnd/>
              <a:tailEnd/>
            </a:ln>
          </p:spPr>
          <p:txBody>
            <a:bodyPr/>
            <a:lstStyle/>
            <a:p>
              <a:endParaRPr lang="cs-CZ"/>
            </a:p>
          </p:txBody>
        </p:sp>
        <p:sp>
          <p:nvSpPr>
            <p:cNvPr id="12" name="Freeform 11"/>
            <p:cNvSpPr>
              <a:spLocks/>
            </p:cNvSpPr>
            <p:nvPr/>
          </p:nvSpPr>
          <p:spPr bwMode="auto">
            <a:xfrm flipH="1">
              <a:off x="2933" y="1780"/>
              <a:ext cx="515" cy="151"/>
            </a:xfrm>
            <a:custGeom>
              <a:avLst/>
              <a:gdLst/>
              <a:ahLst/>
              <a:cxnLst>
                <a:cxn ang="0">
                  <a:pos x="500" y="8"/>
                </a:cxn>
                <a:cxn ang="0">
                  <a:pos x="476" y="0"/>
                </a:cxn>
                <a:cxn ang="0">
                  <a:pos x="460" y="0"/>
                </a:cxn>
                <a:cxn ang="0">
                  <a:pos x="436" y="0"/>
                </a:cxn>
                <a:cxn ang="0">
                  <a:pos x="412" y="8"/>
                </a:cxn>
                <a:cxn ang="0">
                  <a:pos x="389" y="8"/>
                </a:cxn>
                <a:cxn ang="0">
                  <a:pos x="373" y="8"/>
                </a:cxn>
                <a:cxn ang="0">
                  <a:pos x="349" y="16"/>
                </a:cxn>
                <a:cxn ang="0">
                  <a:pos x="325" y="16"/>
                </a:cxn>
                <a:cxn ang="0">
                  <a:pos x="301" y="24"/>
                </a:cxn>
                <a:cxn ang="0">
                  <a:pos x="286" y="32"/>
                </a:cxn>
                <a:cxn ang="0">
                  <a:pos x="262" y="32"/>
                </a:cxn>
                <a:cxn ang="0">
                  <a:pos x="222" y="48"/>
                </a:cxn>
                <a:cxn ang="0">
                  <a:pos x="175" y="64"/>
                </a:cxn>
                <a:cxn ang="0">
                  <a:pos x="143" y="72"/>
                </a:cxn>
                <a:cxn ang="0">
                  <a:pos x="127" y="80"/>
                </a:cxn>
                <a:cxn ang="0">
                  <a:pos x="103" y="87"/>
                </a:cxn>
                <a:cxn ang="0">
                  <a:pos x="87" y="95"/>
                </a:cxn>
                <a:cxn ang="0">
                  <a:pos x="72" y="111"/>
                </a:cxn>
                <a:cxn ang="0">
                  <a:pos x="48" y="119"/>
                </a:cxn>
                <a:cxn ang="0">
                  <a:pos x="32" y="135"/>
                </a:cxn>
                <a:cxn ang="0">
                  <a:pos x="16" y="143"/>
                </a:cxn>
                <a:cxn ang="0">
                  <a:pos x="16" y="151"/>
                </a:cxn>
                <a:cxn ang="0">
                  <a:pos x="32" y="151"/>
                </a:cxn>
                <a:cxn ang="0">
                  <a:pos x="48" y="143"/>
                </a:cxn>
                <a:cxn ang="0">
                  <a:pos x="72" y="143"/>
                </a:cxn>
                <a:cxn ang="0">
                  <a:pos x="95" y="143"/>
                </a:cxn>
                <a:cxn ang="0">
                  <a:pos x="111" y="135"/>
                </a:cxn>
                <a:cxn ang="0">
                  <a:pos x="135" y="135"/>
                </a:cxn>
                <a:cxn ang="0">
                  <a:pos x="159" y="135"/>
                </a:cxn>
                <a:cxn ang="0">
                  <a:pos x="175" y="135"/>
                </a:cxn>
                <a:cxn ang="0">
                  <a:pos x="198" y="135"/>
                </a:cxn>
                <a:cxn ang="0">
                  <a:pos x="222" y="135"/>
                </a:cxn>
                <a:cxn ang="0">
                  <a:pos x="246" y="135"/>
                </a:cxn>
                <a:cxn ang="0">
                  <a:pos x="278" y="143"/>
                </a:cxn>
                <a:cxn ang="0">
                  <a:pos x="325" y="143"/>
                </a:cxn>
                <a:cxn ang="0">
                  <a:pos x="349" y="143"/>
                </a:cxn>
                <a:cxn ang="0">
                  <a:pos x="365" y="119"/>
                </a:cxn>
                <a:cxn ang="0">
                  <a:pos x="381" y="103"/>
                </a:cxn>
                <a:cxn ang="0">
                  <a:pos x="404" y="87"/>
                </a:cxn>
                <a:cxn ang="0">
                  <a:pos x="428" y="64"/>
                </a:cxn>
                <a:cxn ang="0">
                  <a:pos x="452" y="48"/>
                </a:cxn>
                <a:cxn ang="0">
                  <a:pos x="468" y="32"/>
                </a:cxn>
                <a:cxn ang="0">
                  <a:pos x="476" y="24"/>
                </a:cxn>
                <a:cxn ang="0">
                  <a:pos x="492" y="16"/>
                </a:cxn>
                <a:cxn ang="0">
                  <a:pos x="507" y="8"/>
                </a:cxn>
              </a:cxnLst>
              <a:rect l="0" t="0" r="r" b="b"/>
              <a:pathLst>
                <a:path w="515" h="151">
                  <a:moveTo>
                    <a:pt x="515" y="8"/>
                  </a:moveTo>
                  <a:lnTo>
                    <a:pt x="500" y="8"/>
                  </a:lnTo>
                  <a:lnTo>
                    <a:pt x="492" y="0"/>
                  </a:lnTo>
                  <a:lnTo>
                    <a:pt x="476" y="0"/>
                  </a:lnTo>
                  <a:lnTo>
                    <a:pt x="468" y="0"/>
                  </a:lnTo>
                  <a:lnTo>
                    <a:pt x="460" y="0"/>
                  </a:lnTo>
                  <a:lnTo>
                    <a:pt x="444" y="0"/>
                  </a:lnTo>
                  <a:lnTo>
                    <a:pt x="436" y="0"/>
                  </a:lnTo>
                  <a:lnTo>
                    <a:pt x="420" y="0"/>
                  </a:lnTo>
                  <a:lnTo>
                    <a:pt x="412" y="8"/>
                  </a:lnTo>
                  <a:lnTo>
                    <a:pt x="404" y="8"/>
                  </a:lnTo>
                  <a:lnTo>
                    <a:pt x="389" y="8"/>
                  </a:lnTo>
                  <a:lnTo>
                    <a:pt x="381" y="8"/>
                  </a:lnTo>
                  <a:lnTo>
                    <a:pt x="373" y="8"/>
                  </a:lnTo>
                  <a:lnTo>
                    <a:pt x="357" y="8"/>
                  </a:lnTo>
                  <a:lnTo>
                    <a:pt x="349" y="16"/>
                  </a:lnTo>
                  <a:lnTo>
                    <a:pt x="341" y="16"/>
                  </a:lnTo>
                  <a:lnTo>
                    <a:pt x="325" y="16"/>
                  </a:lnTo>
                  <a:lnTo>
                    <a:pt x="317" y="16"/>
                  </a:lnTo>
                  <a:lnTo>
                    <a:pt x="301" y="24"/>
                  </a:lnTo>
                  <a:lnTo>
                    <a:pt x="293" y="24"/>
                  </a:lnTo>
                  <a:lnTo>
                    <a:pt x="286" y="32"/>
                  </a:lnTo>
                  <a:lnTo>
                    <a:pt x="270" y="32"/>
                  </a:lnTo>
                  <a:lnTo>
                    <a:pt x="262" y="32"/>
                  </a:lnTo>
                  <a:lnTo>
                    <a:pt x="246" y="40"/>
                  </a:lnTo>
                  <a:lnTo>
                    <a:pt x="222" y="48"/>
                  </a:lnTo>
                  <a:lnTo>
                    <a:pt x="198" y="56"/>
                  </a:lnTo>
                  <a:lnTo>
                    <a:pt x="175" y="64"/>
                  </a:lnTo>
                  <a:lnTo>
                    <a:pt x="151" y="72"/>
                  </a:lnTo>
                  <a:lnTo>
                    <a:pt x="143" y="72"/>
                  </a:lnTo>
                  <a:lnTo>
                    <a:pt x="135" y="80"/>
                  </a:lnTo>
                  <a:lnTo>
                    <a:pt x="127" y="80"/>
                  </a:lnTo>
                  <a:lnTo>
                    <a:pt x="119" y="87"/>
                  </a:lnTo>
                  <a:lnTo>
                    <a:pt x="103" y="87"/>
                  </a:lnTo>
                  <a:lnTo>
                    <a:pt x="95" y="95"/>
                  </a:lnTo>
                  <a:lnTo>
                    <a:pt x="87" y="95"/>
                  </a:lnTo>
                  <a:lnTo>
                    <a:pt x="79" y="103"/>
                  </a:lnTo>
                  <a:lnTo>
                    <a:pt x="72" y="111"/>
                  </a:lnTo>
                  <a:lnTo>
                    <a:pt x="64" y="111"/>
                  </a:lnTo>
                  <a:lnTo>
                    <a:pt x="48" y="119"/>
                  </a:lnTo>
                  <a:lnTo>
                    <a:pt x="40" y="127"/>
                  </a:lnTo>
                  <a:lnTo>
                    <a:pt x="32" y="135"/>
                  </a:lnTo>
                  <a:lnTo>
                    <a:pt x="24" y="143"/>
                  </a:lnTo>
                  <a:lnTo>
                    <a:pt x="16" y="143"/>
                  </a:lnTo>
                  <a:lnTo>
                    <a:pt x="0" y="151"/>
                  </a:lnTo>
                  <a:lnTo>
                    <a:pt x="16" y="151"/>
                  </a:lnTo>
                  <a:lnTo>
                    <a:pt x="24" y="151"/>
                  </a:lnTo>
                  <a:lnTo>
                    <a:pt x="32" y="151"/>
                  </a:lnTo>
                  <a:lnTo>
                    <a:pt x="40" y="143"/>
                  </a:lnTo>
                  <a:lnTo>
                    <a:pt x="48" y="143"/>
                  </a:lnTo>
                  <a:lnTo>
                    <a:pt x="64" y="143"/>
                  </a:lnTo>
                  <a:lnTo>
                    <a:pt x="72" y="143"/>
                  </a:lnTo>
                  <a:lnTo>
                    <a:pt x="79" y="143"/>
                  </a:lnTo>
                  <a:lnTo>
                    <a:pt x="95" y="143"/>
                  </a:lnTo>
                  <a:lnTo>
                    <a:pt x="103" y="135"/>
                  </a:lnTo>
                  <a:lnTo>
                    <a:pt x="111" y="135"/>
                  </a:lnTo>
                  <a:lnTo>
                    <a:pt x="127" y="135"/>
                  </a:lnTo>
                  <a:lnTo>
                    <a:pt x="135" y="135"/>
                  </a:lnTo>
                  <a:lnTo>
                    <a:pt x="143" y="135"/>
                  </a:lnTo>
                  <a:lnTo>
                    <a:pt x="159" y="135"/>
                  </a:lnTo>
                  <a:lnTo>
                    <a:pt x="167" y="135"/>
                  </a:lnTo>
                  <a:lnTo>
                    <a:pt x="175" y="135"/>
                  </a:lnTo>
                  <a:lnTo>
                    <a:pt x="190" y="135"/>
                  </a:lnTo>
                  <a:lnTo>
                    <a:pt x="198" y="135"/>
                  </a:lnTo>
                  <a:lnTo>
                    <a:pt x="214" y="135"/>
                  </a:lnTo>
                  <a:lnTo>
                    <a:pt x="222" y="135"/>
                  </a:lnTo>
                  <a:lnTo>
                    <a:pt x="230" y="135"/>
                  </a:lnTo>
                  <a:lnTo>
                    <a:pt x="246" y="135"/>
                  </a:lnTo>
                  <a:lnTo>
                    <a:pt x="254" y="135"/>
                  </a:lnTo>
                  <a:lnTo>
                    <a:pt x="278" y="143"/>
                  </a:lnTo>
                  <a:lnTo>
                    <a:pt x="301" y="143"/>
                  </a:lnTo>
                  <a:lnTo>
                    <a:pt x="325" y="143"/>
                  </a:lnTo>
                  <a:lnTo>
                    <a:pt x="349" y="151"/>
                  </a:lnTo>
                  <a:lnTo>
                    <a:pt x="349" y="143"/>
                  </a:lnTo>
                  <a:lnTo>
                    <a:pt x="357" y="135"/>
                  </a:lnTo>
                  <a:lnTo>
                    <a:pt x="365" y="119"/>
                  </a:lnTo>
                  <a:lnTo>
                    <a:pt x="373" y="111"/>
                  </a:lnTo>
                  <a:lnTo>
                    <a:pt x="381" y="103"/>
                  </a:lnTo>
                  <a:lnTo>
                    <a:pt x="397" y="95"/>
                  </a:lnTo>
                  <a:lnTo>
                    <a:pt x="404" y="87"/>
                  </a:lnTo>
                  <a:lnTo>
                    <a:pt x="412" y="72"/>
                  </a:lnTo>
                  <a:lnTo>
                    <a:pt x="428" y="64"/>
                  </a:lnTo>
                  <a:lnTo>
                    <a:pt x="436" y="56"/>
                  </a:lnTo>
                  <a:lnTo>
                    <a:pt x="452" y="48"/>
                  </a:lnTo>
                  <a:lnTo>
                    <a:pt x="460" y="40"/>
                  </a:lnTo>
                  <a:lnTo>
                    <a:pt x="468" y="32"/>
                  </a:lnTo>
                  <a:lnTo>
                    <a:pt x="476" y="32"/>
                  </a:lnTo>
                  <a:lnTo>
                    <a:pt x="476" y="24"/>
                  </a:lnTo>
                  <a:lnTo>
                    <a:pt x="484" y="24"/>
                  </a:lnTo>
                  <a:lnTo>
                    <a:pt x="492" y="16"/>
                  </a:lnTo>
                  <a:lnTo>
                    <a:pt x="500" y="16"/>
                  </a:lnTo>
                  <a:lnTo>
                    <a:pt x="507" y="8"/>
                  </a:lnTo>
                  <a:lnTo>
                    <a:pt x="515" y="8"/>
                  </a:lnTo>
                  <a:close/>
                </a:path>
              </a:pathLst>
            </a:custGeom>
            <a:solidFill>
              <a:srgbClr val="F2BFFF"/>
            </a:solidFill>
            <a:ln w="9525">
              <a:noFill/>
              <a:round/>
              <a:headEnd/>
              <a:tailEnd/>
            </a:ln>
          </p:spPr>
          <p:txBody>
            <a:bodyPr/>
            <a:lstStyle/>
            <a:p>
              <a:endParaRPr lang="cs-CZ"/>
            </a:p>
          </p:txBody>
        </p:sp>
        <p:sp>
          <p:nvSpPr>
            <p:cNvPr id="13" name="Freeform 12"/>
            <p:cNvSpPr>
              <a:spLocks/>
            </p:cNvSpPr>
            <p:nvPr/>
          </p:nvSpPr>
          <p:spPr bwMode="auto">
            <a:xfrm flipH="1">
              <a:off x="2647" y="1963"/>
              <a:ext cx="1268" cy="793"/>
            </a:xfrm>
            <a:custGeom>
              <a:avLst/>
              <a:gdLst/>
              <a:ahLst/>
              <a:cxnLst>
                <a:cxn ang="0">
                  <a:pos x="325" y="87"/>
                </a:cxn>
                <a:cxn ang="0">
                  <a:pos x="293" y="127"/>
                </a:cxn>
                <a:cxn ang="0">
                  <a:pos x="253" y="166"/>
                </a:cxn>
                <a:cxn ang="0">
                  <a:pos x="214" y="206"/>
                </a:cxn>
                <a:cxn ang="0">
                  <a:pos x="174" y="254"/>
                </a:cxn>
                <a:cxn ang="0">
                  <a:pos x="142" y="293"/>
                </a:cxn>
                <a:cxn ang="0">
                  <a:pos x="110" y="341"/>
                </a:cxn>
                <a:cxn ang="0">
                  <a:pos x="79" y="388"/>
                </a:cxn>
                <a:cxn ang="0">
                  <a:pos x="47" y="436"/>
                </a:cxn>
                <a:cxn ang="0">
                  <a:pos x="23" y="484"/>
                </a:cxn>
                <a:cxn ang="0">
                  <a:pos x="0" y="539"/>
                </a:cxn>
                <a:cxn ang="0">
                  <a:pos x="0" y="563"/>
                </a:cxn>
                <a:cxn ang="0">
                  <a:pos x="15" y="603"/>
                </a:cxn>
                <a:cxn ang="0">
                  <a:pos x="39" y="642"/>
                </a:cxn>
                <a:cxn ang="0">
                  <a:pos x="79" y="674"/>
                </a:cxn>
                <a:cxn ang="0">
                  <a:pos x="118" y="706"/>
                </a:cxn>
                <a:cxn ang="0">
                  <a:pos x="166" y="730"/>
                </a:cxn>
                <a:cxn ang="0">
                  <a:pos x="221" y="753"/>
                </a:cxn>
                <a:cxn ang="0">
                  <a:pos x="285" y="769"/>
                </a:cxn>
                <a:cxn ang="0">
                  <a:pos x="348" y="785"/>
                </a:cxn>
                <a:cxn ang="0">
                  <a:pos x="412" y="793"/>
                </a:cxn>
                <a:cxn ang="0">
                  <a:pos x="475" y="793"/>
                </a:cxn>
                <a:cxn ang="0">
                  <a:pos x="539" y="793"/>
                </a:cxn>
                <a:cxn ang="0">
                  <a:pos x="586" y="785"/>
                </a:cxn>
                <a:cxn ang="0">
                  <a:pos x="634" y="769"/>
                </a:cxn>
                <a:cxn ang="0">
                  <a:pos x="681" y="753"/>
                </a:cxn>
                <a:cxn ang="0">
                  <a:pos x="721" y="730"/>
                </a:cxn>
                <a:cxn ang="0">
                  <a:pos x="760" y="706"/>
                </a:cxn>
                <a:cxn ang="0">
                  <a:pos x="800" y="674"/>
                </a:cxn>
                <a:cxn ang="0">
                  <a:pos x="840" y="642"/>
                </a:cxn>
                <a:cxn ang="0">
                  <a:pos x="879" y="611"/>
                </a:cxn>
                <a:cxn ang="0">
                  <a:pos x="911" y="571"/>
                </a:cxn>
                <a:cxn ang="0">
                  <a:pos x="951" y="531"/>
                </a:cxn>
                <a:cxn ang="0">
                  <a:pos x="1228" y="166"/>
                </a:cxn>
                <a:cxn ang="0">
                  <a:pos x="1165" y="127"/>
                </a:cxn>
                <a:cxn ang="0">
                  <a:pos x="1085" y="87"/>
                </a:cxn>
                <a:cxn ang="0">
                  <a:pos x="998" y="55"/>
                </a:cxn>
                <a:cxn ang="0">
                  <a:pos x="895" y="31"/>
                </a:cxn>
                <a:cxn ang="0">
                  <a:pos x="800" y="8"/>
                </a:cxn>
                <a:cxn ang="0">
                  <a:pos x="697" y="0"/>
                </a:cxn>
                <a:cxn ang="0">
                  <a:pos x="594" y="0"/>
                </a:cxn>
                <a:cxn ang="0">
                  <a:pos x="507" y="8"/>
                </a:cxn>
                <a:cxn ang="0">
                  <a:pos x="428" y="31"/>
                </a:cxn>
                <a:cxn ang="0">
                  <a:pos x="356" y="63"/>
                </a:cxn>
              </a:cxnLst>
              <a:rect l="0" t="0" r="r" b="b"/>
              <a:pathLst>
                <a:path w="1268" h="793">
                  <a:moveTo>
                    <a:pt x="356" y="63"/>
                  </a:moveTo>
                  <a:lnTo>
                    <a:pt x="340" y="71"/>
                  </a:lnTo>
                  <a:lnTo>
                    <a:pt x="325" y="87"/>
                  </a:lnTo>
                  <a:lnTo>
                    <a:pt x="317" y="103"/>
                  </a:lnTo>
                  <a:lnTo>
                    <a:pt x="301" y="111"/>
                  </a:lnTo>
                  <a:lnTo>
                    <a:pt x="293" y="127"/>
                  </a:lnTo>
                  <a:lnTo>
                    <a:pt x="277" y="135"/>
                  </a:lnTo>
                  <a:lnTo>
                    <a:pt x="261" y="150"/>
                  </a:lnTo>
                  <a:lnTo>
                    <a:pt x="253" y="166"/>
                  </a:lnTo>
                  <a:lnTo>
                    <a:pt x="237" y="182"/>
                  </a:lnTo>
                  <a:lnTo>
                    <a:pt x="221" y="190"/>
                  </a:lnTo>
                  <a:lnTo>
                    <a:pt x="214" y="206"/>
                  </a:lnTo>
                  <a:lnTo>
                    <a:pt x="198" y="222"/>
                  </a:lnTo>
                  <a:lnTo>
                    <a:pt x="190" y="238"/>
                  </a:lnTo>
                  <a:lnTo>
                    <a:pt x="174" y="254"/>
                  </a:lnTo>
                  <a:lnTo>
                    <a:pt x="166" y="262"/>
                  </a:lnTo>
                  <a:lnTo>
                    <a:pt x="150" y="277"/>
                  </a:lnTo>
                  <a:lnTo>
                    <a:pt x="142" y="293"/>
                  </a:lnTo>
                  <a:lnTo>
                    <a:pt x="126" y="309"/>
                  </a:lnTo>
                  <a:lnTo>
                    <a:pt x="118" y="325"/>
                  </a:lnTo>
                  <a:lnTo>
                    <a:pt x="110" y="341"/>
                  </a:lnTo>
                  <a:lnTo>
                    <a:pt x="95" y="357"/>
                  </a:lnTo>
                  <a:lnTo>
                    <a:pt x="87" y="373"/>
                  </a:lnTo>
                  <a:lnTo>
                    <a:pt x="79" y="388"/>
                  </a:lnTo>
                  <a:lnTo>
                    <a:pt x="71" y="404"/>
                  </a:lnTo>
                  <a:lnTo>
                    <a:pt x="55" y="420"/>
                  </a:lnTo>
                  <a:lnTo>
                    <a:pt x="47" y="436"/>
                  </a:lnTo>
                  <a:lnTo>
                    <a:pt x="39" y="452"/>
                  </a:lnTo>
                  <a:lnTo>
                    <a:pt x="31" y="468"/>
                  </a:lnTo>
                  <a:lnTo>
                    <a:pt x="23" y="484"/>
                  </a:lnTo>
                  <a:lnTo>
                    <a:pt x="15" y="500"/>
                  </a:lnTo>
                  <a:lnTo>
                    <a:pt x="7" y="515"/>
                  </a:lnTo>
                  <a:lnTo>
                    <a:pt x="0" y="539"/>
                  </a:lnTo>
                  <a:lnTo>
                    <a:pt x="0" y="547"/>
                  </a:lnTo>
                  <a:lnTo>
                    <a:pt x="0" y="547"/>
                  </a:lnTo>
                  <a:lnTo>
                    <a:pt x="0" y="563"/>
                  </a:lnTo>
                  <a:lnTo>
                    <a:pt x="7" y="571"/>
                  </a:lnTo>
                  <a:lnTo>
                    <a:pt x="7" y="587"/>
                  </a:lnTo>
                  <a:lnTo>
                    <a:pt x="15" y="603"/>
                  </a:lnTo>
                  <a:lnTo>
                    <a:pt x="23" y="619"/>
                  </a:lnTo>
                  <a:lnTo>
                    <a:pt x="31" y="627"/>
                  </a:lnTo>
                  <a:lnTo>
                    <a:pt x="39" y="642"/>
                  </a:lnTo>
                  <a:lnTo>
                    <a:pt x="55" y="650"/>
                  </a:lnTo>
                  <a:lnTo>
                    <a:pt x="63" y="666"/>
                  </a:lnTo>
                  <a:lnTo>
                    <a:pt x="79" y="674"/>
                  </a:lnTo>
                  <a:lnTo>
                    <a:pt x="87" y="690"/>
                  </a:lnTo>
                  <a:lnTo>
                    <a:pt x="103" y="698"/>
                  </a:lnTo>
                  <a:lnTo>
                    <a:pt x="118" y="706"/>
                  </a:lnTo>
                  <a:lnTo>
                    <a:pt x="134" y="714"/>
                  </a:lnTo>
                  <a:lnTo>
                    <a:pt x="150" y="722"/>
                  </a:lnTo>
                  <a:lnTo>
                    <a:pt x="166" y="730"/>
                  </a:lnTo>
                  <a:lnTo>
                    <a:pt x="190" y="738"/>
                  </a:lnTo>
                  <a:lnTo>
                    <a:pt x="206" y="746"/>
                  </a:lnTo>
                  <a:lnTo>
                    <a:pt x="221" y="753"/>
                  </a:lnTo>
                  <a:lnTo>
                    <a:pt x="245" y="761"/>
                  </a:lnTo>
                  <a:lnTo>
                    <a:pt x="261" y="769"/>
                  </a:lnTo>
                  <a:lnTo>
                    <a:pt x="285" y="769"/>
                  </a:lnTo>
                  <a:lnTo>
                    <a:pt x="309" y="777"/>
                  </a:lnTo>
                  <a:lnTo>
                    <a:pt x="325" y="777"/>
                  </a:lnTo>
                  <a:lnTo>
                    <a:pt x="348" y="785"/>
                  </a:lnTo>
                  <a:lnTo>
                    <a:pt x="372" y="785"/>
                  </a:lnTo>
                  <a:lnTo>
                    <a:pt x="388" y="793"/>
                  </a:lnTo>
                  <a:lnTo>
                    <a:pt x="412" y="793"/>
                  </a:lnTo>
                  <a:lnTo>
                    <a:pt x="435" y="793"/>
                  </a:lnTo>
                  <a:lnTo>
                    <a:pt x="459" y="793"/>
                  </a:lnTo>
                  <a:lnTo>
                    <a:pt x="475" y="793"/>
                  </a:lnTo>
                  <a:lnTo>
                    <a:pt x="499" y="793"/>
                  </a:lnTo>
                  <a:lnTo>
                    <a:pt x="523" y="793"/>
                  </a:lnTo>
                  <a:lnTo>
                    <a:pt x="539" y="793"/>
                  </a:lnTo>
                  <a:lnTo>
                    <a:pt x="554" y="785"/>
                  </a:lnTo>
                  <a:lnTo>
                    <a:pt x="570" y="785"/>
                  </a:lnTo>
                  <a:lnTo>
                    <a:pt x="586" y="785"/>
                  </a:lnTo>
                  <a:lnTo>
                    <a:pt x="602" y="777"/>
                  </a:lnTo>
                  <a:lnTo>
                    <a:pt x="618" y="777"/>
                  </a:lnTo>
                  <a:lnTo>
                    <a:pt x="634" y="769"/>
                  </a:lnTo>
                  <a:lnTo>
                    <a:pt x="649" y="761"/>
                  </a:lnTo>
                  <a:lnTo>
                    <a:pt x="665" y="761"/>
                  </a:lnTo>
                  <a:lnTo>
                    <a:pt x="681" y="753"/>
                  </a:lnTo>
                  <a:lnTo>
                    <a:pt x="697" y="746"/>
                  </a:lnTo>
                  <a:lnTo>
                    <a:pt x="705" y="738"/>
                  </a:lnTo>
                  <a:lnTo>
                    <a:pt x="721" y="730"/>
                  </a:lnTo>
                  <a:lnTo>
                    <a:pt x="737" y="722"/>
                  </a:lnTo>
                  <a:lnTo>
                    <a:pt x="753" y="714"/>
                  </a:lnTo>
                  <a:lnTo>
                    <a:pt x="760" y="706"/>
                  </a:lnTo>
                  <a:lnTo>
                    <a:pt x="776" y="698"/>
                  </a:lnTo>
                  <a:lnTo>
                    <a:pt x="784" y="690"/>
                  </a:lnTo>
                  <a:lnTo>
                    <a:pt x="800" y="674"/>
                  </a:lnTo>
                  <a:lnTo>
                    <a:pt x="816" y="666"/>
                  </a:lnTo>
                  <a:lnTo>
                    <a:pt x="824" y="658"/>
                  </a:lnTo>
                  <a:lnTo>
                    <a:pt x="840" y="642"/>
                  </a:lnTo>
                  <a:lnTo>
                    <a:pt x="848" y="634"/>
                  </a:lnTo>
                  <a:lnTo>
                    <a:pt x="864" y="619"/>
                  </a:lnTo>
                  <a:lnTo>
                    <a:pt x="879" y="611"/>
                  </a:lnTo>
                  <a:lnTo>
                    <a:pt x="887" y="595"/>
                  </a:lnTo>
                  <a:lnTo>
                    <a:pt x="903" y="587"/>
                  </a:lnTo>
                  <a:lnTo>
                    <a:pt x="911" y="571"/>
                  </a:lnTo>
                  <a:lnTo>
                    <a:pt x="927" y="555"/>
                  </a:lnTo>
                  <a:lnTo>
                    <a:pt x="943" y="547"/>
                  </a:lnTo>
                  <a:lnTo>
                    <a:pt x="951" y="531"/>
                  </a:lnTo>
                  <a:lnTo>
                    <a:pt x="1268" y="198"/>
                  </a:lnTo>
                  <a:lnTo>
                    <a:pt x="1252" y="182"/>
                  </a:lnTo>
                  <a:lnTo>
                    <a:pt x="1228" y="166"/>
                  </a:lnTo>
                  <a:lnTo>
                    <a:pt x="1212" y="150"/>
                  </a:lnTo>
                  <a:lnTo>
                    <a:pt x="1188" y="135"/>
                  </a:lnTo>
                  <a:lnTo>
                    <a:pt x="1165" y="127"/>
                  </a:lnTo>
                  <a:lnTo>
                    <a:pt x="1141" y="111"/>
                  </a:lnTo>
                  <a:lnTo>
                    <a:pt x="1117" y="103"/>
                  </a:lnTo>
                  <a:lnTo>
                    <a:pt x="1085" y="87"/>
                  </a:lnTo>
                  <a:lnTo>
                    <a:pt x="1054" y="79"/>
                  </a:lnTo>
                  <a:lnTo>
                    <a:pt x="1030" y="63"/>
                  </a:lnTo>
                  <a:lnTo>
                    <a:pt x="998" y="55"/>
                  </a:lnTo>
                  <a:lnTo>
                    <a:pt x="967" y="47"/>
                  </a:lnTo>
                  <a:lnTo>
                    <a:pt x="935" y="39"/>
                  </a:lnTo>
                  <a:lnTo>
                    <a:pt x="895" y="31"/>
                  </a:lnTo>
                  <a:lnTo>
                    <a:pt x="864" y="23"/>
                  </a:lnTo>
                  <a:lnTo>
                    <a:pt x="832" y="16"/>
                  </a:lnTo>
                  <a:lnTo>
                    <a:pt x="800" y="8"/>
                  </a:lnTo>
                  <a:lnTo>
                    <a:pt x="760" y="8"/>
                  </a:lnTo>
                  <a:lnTo>
                    <a:pt x="729" y="0"/>
                  </a:lnTo>
                  <a:lnTo>
                    <a:pt x="697" y="0"/>
                  </a:lnTo>
                  <a:lnTo>
                    <a:pt x="665" y="0"/>
                  </a:lnTo>
                  <a:lnTo>
                    <a:pt x="634" y="0"/>
                  </a:lnTo>
                  <a:lnTo>
                    <a:pt x="594" y="0"/>
                  </a:lnTo>
                  <a:lnTo>
                    <a:pt x="562" y="0"/>
                  </a:lnTo>
                  <a:lnTo>
                    <a:pt x="539" y="8"/>
                  </a:lnTo>
                  <a:lnTo>
                    <a:pt x="507" y="8"/>
                  </a:lnTo>
                  <a:lnTo>
                    <a:pt x="475" y="16"/>
                  </a:lnTo>
                  <a:lnTo>
                    <a:pt x="451" y="23"/>
                  </a:lnTo>
                  <a:lnTo>
                    <a:pt x="428" y="31"/>
                  </a:lnTo>
                  <a:lnTo>
                    <a:pt x="396" y="39"/>
                  </a:lnTo>
                  <a:lnTo>
                    <a:pt x="380" y="55"/>
                  </a:lnTo>
                  <a:lnTo>
                    <a:pt x="356" y="63"/>
                  </a:lnTo>
                  <a:lnTo>
                    <a:pt x="356" y="63"/>
                  </a:lnTo>
                  <a:close/>
                </a:path>
              </a:pathLst>
            </a:custGeom>
            <a:solidFill>
              <a:srgbClr val="E5E2A0"/>
            </a:solidFill>
            <a:ln w="9525">
              <a:noFill/>
              <a:round/>
              <a:headEnd/>
              <a:tailEnd/>
            </a:ln>
          </p:spPr>
          <p:txBody>
            <a:bodyPr/>
            <a:lstStyle/>
            <a:p>
              <a:endParaRPr lang="cs-CZ"/>
            </a:p>
          </p:txBody>
        </p:sp>
        <p:sp>
          <p:nvSpPr>
            <p:cNvPr id="14" name="Freeform 13"/>
            <p:cNvSpPr>
              <a:spLocks/>
            </p:cNvSpPr>
            <p:nvPr/>
          </p:nvSpPr>
          <p:spPr bwMode="auto">
            <a:xfrm flipH="1">
              <a:off x="3725" y="2518"/>
              <a:ext cx="278" cy="563"/>
            </a:xfrm>
            <a:custGeom>
              <a:avLst/>
              <a:gdLst/>
              <a:ahLst/>
              <a:cxnLst>
                <a:cxn ang="0">
                  <a:pos x="56" y="16"/>
                </a:cxn>
                <a:cxn ang="0">
                  <a:pos x="64" y="40"/>
                </a:cxn>
                <a:cxn ang="0">
                  <a:pos x="72" y="72"/>
                </a:cxn>
                <a:cxn ang="0">
                  <a:pos x="88" y="103"/>
                </a:cxn>
                <a:cxn ang="0">
                  <a:pos x="111" y="135"/>
                </a:cxn>
                <a:cxn ang="0">
                  <a:pos x="135" y="175"/>
                </a:cxn>
                <a:cxn ang="0">
                  <a:pos x="167" y="206"/>
                </a:cxn>
                <a:cxn ang="0">
                  <a:pos x="198" y="246"/>
                </a:cxn>
                <a:cxn ang="0">
                  <a:pos x="151" y="222"/>
                </a:cxn>
                <a:cxn ang="0">
                  <a:pos x="111" y="198"/>
                </a:cxn>
                <a:cxn ang="0">
                  <a:pos x="80" y="175"/>
                </a:cxn>
                <a:cxn ang="0">
                  <a:pos x="95" y="206"/>
                </a:cxn>
                <a:cxn ang="0">
                  <a:pos x="135" y="246"/>
                </a:cxn>
                <a:cxn ang="0">
                  <a:pos x="175" y="286"/>
                </a:cxn>
                <a:cxn ang="0">
                  <a:pos x="214" y="325"/>
                </a:cxn>
                <a:cxn ang="0">
                  <a:pos x="191" y="318"/>
                </a:cxn>
                <a:cxn ang="0">
                  <a:pos x="151" y="294"/>
                </a:cxn>
                <a:cxn ang="0">
                  <a:pos x="119" y="270"/>
                </a:cxn>
                <a:cxn ang="0">
                  <a:pos x="88" y="254"/>
                </a:cxn>
                <a:cxn ang="0">
                  <a:pos x="103" y="278"/>
                </a:cxn>
                <a:cxn ang="0">
                  <a:pos x="143" y="325"/>
                </a:cxn>
                <a:cxn ang="0">
                  <a:pos x="191" y="365"/>
                </a:cxn>
                <a:cxn ang="0">
                  <a:pos x="230" y="405"/>
                </a:cxn>
                <a:cxn ang="0">
                  <a:pos x="206" y="397"/>
                </a:cxn>
                <a:cxn ang="0">
                  <a:pos x="159" y="373"/>
                </a:cxn>
                <a:cxn ang="0">
                  <a:pos x="119" y="349"/>
                </a:cxn>
                <a:cxn ang="0">
                  <a:pos x="88" y="333"/>
                </a:cxn>
                <a:cxn ang="0">
                  <a:pos x="111" y="357"/>
                </a:cxn>
                <a:cxn ang="0">
                  <a:pos x="159" y="405"/>
                </a:cxn>
                <a:cxn ang="0">
                  <a:pos x="206" y="444"/>
                </a:cxn>
                <a:cxn ang="0">
                  <a:pos x="246" y="484"/>
                </a:cxn>
                <a:cxn ang="0">
                  <a:pos x="222" y="476"/>
                </a:cxn>
                <a:cxn ang="0">
                  <a:pos x="175" y="460"/>
                </a:cxn>
                <a:cxn ang="0">
                  <a:pos x="135" y="437"/>
                </a:cxn>
                <a:cxn ang="0">
                  <a:pos x="103" y="421"/>
                </a:cxn>
                <a:cxn ang="0">
                  <a:pos x="127" y="452"/>
                </a:cxn>
                <a:cxn ang="0">
                  <a:pos x="175" y="492"/>
                </a:cxn>
                <a:cxn ang="0">
                  <a:pos x="222" y="532"/>
                </a:cxn>
                <a:cxn ang="0">
                  <a:pos x="270" y="563"/>
                </a:cxn>
                <a:cxn ang="0">
                  <a:pos x="246" y="556"/>
                </a:cxn>
                <a:cxn ang="0">
                  <a:pos x="206" y="548"/>
                </a:cxn>
                <a:cxn ang="0">
                  <a:pos x="167" y="532"/>
                </a:cxn>
                <a:cxn ang="0">
                  <a:pos x="135" y="516"/>
                </a:cxn>
                <a:cxn ang="0">
                  <a:pos x="103" y="500"/>
                </a:cxn>
                <a:cxn ang="0">
                  <a:pos x="80" y="484"/>
                </a:cxn>
                <a:cxn ang="0">
                  <a:pos x="40" y="460"/>
                </a:cxn>
                <a:cxn ang="0">
                  <a:pos x="24" y="405"/>
                </a:cxn>
                <a:cxn ang="0">
                  <a:pos x="8" y="349"/>
                </a:cxn>
                <a:cxn ang="0">
                  <a:pos x="0" y="294"/>
                </a:cxn>
                <a:cxn ang="0">
                  <a:pos x="0" y="238"/>
                </a:cxn>
                <a:cxn ang="0">
                  <a:pos x="8" y="183"/>
                </a:cxn>
                <a:cxn ang="0">
                  <a:pos x="16" y="119"/>
                </a:cxn>
                <a:cxn ang="0">
                  <a:pos x="32" y="64"/>
                </a:cxn>
                <a:cxn ang="0">
                  <a:pos x="48" y="16"/>
                </a:cxn>
              </a:cxnLst>
              <a:rect l="0" t="0" r="r" b="b"/>
              <a:pathLst>
                <a:path w="278" h="563">
                  <a:moveTo>
                    <a:pt x="56" y="0"/>
                  </a:moveTo>
                  <a:lnTo>
                    <a:pt x="56" y="8"/>
                  </a:lnTo>
                  <a:lnTo>
                    <a:pt x="56" y="16"/>
                  </a:lnTo>
                  <a:lnTo>
                    <a:pt x="56" y="16"/>
                  </a:lnTo>
                  <a:lnTo>
                    <a:pt x="56" y="24"/>
                  </a:lnTo>
                  <a:lnTo>
                    <a:pt x="64" y="32"/>
                  </a:lnTo>
                  <a:lnTo>
                    <a:pt x="64" y="40"/>
                  </a:lnTo>
                  <a:lnTo>
                    <a:pt x="64" y="40"/>
                  </a:lnTo>
                  <a:lnTo>
                    <a:pt x="64" y="48"/>
                  </a:lnTo>
                  <a:lnTo>
                    <a:pt x="72" y="56"/>
                  </a:lnTo>
                  <a:lnTo>
                    <a:pt x="72" y="64"/>
                  </a:lnTo>
                  <a:lnTo>
                    <a:pt x="72" y="72"/>
                  </a:lnTo>
                  <a:lnTo>
                    <a:pt x="80" y="79"/>
                  </a:lnTo>
                  <a:lnTo>
                    <a:pt x="80" y="87"/>
                  </a:lnTo>
                  <a:lnTo>
                    <a:pt x="88" y="95"/>
                  </a:lnTo>
                  <a:lnTo>
                    <a:pt x="88" y="103"/>
                  </a:lnTo>
                  <a:lnTo>
                    <a:pt x="95" y="111"/>
                  </a:lnTo>
                  <a:lnTo>
                    <a:pt x="95" y="119"/>
                  </a:lnTo>
                  <a:lnTo>
                    <a:pt x="103" y="127"/>
                  </a:lnTo>
                  <a:lnTo>
                    <a:pt x="111" y="135"/>
                  </a:lnTo>
                  <a:lnTo>
                    <a:pt x="111" y="143"/>
                  </a:lnTo>
                  <a:lnTo>
                    <a:pt x="119" y="151"/>
                  </a:lnTo>
                  <a:lnTo>
                    <a:pt x="127" y="167"/>
                  </a:lnTo>
                  <a:lnTo>
                    <a:pt x="135" y="175"/>
                  </a:lnTo>
                  <a:lnTo>
                    <a:pt x="143" y="183"/>
                  </a:lnTo>
                  <a:lnTo>
                    <a:pt x="151" y="191"/>
                  </a:lnTo>
                  <a:lnTo>
                    <a:pt x="159" y="198"/>
                  </a:lnTo>
                  <a:lnTo>
                    <a:pt x="167" y="206"/>
                  </a:lnTo>
                  <a:lnTo>
                    <a:pt x="175" y="214"/>
                  </a:lnTo>
                  <a:lnTo>
                    <a:pt x="183" y="222"/>
                  </a:lnTo>
                  <a:lnTo>
                    <a:pt x="191" y="230"/>
                  </a:lnTo>
                  <a:lnTo>
                    <a:pt x="198" y="246"/>
                  </a:lnTo>
                  <a:lnTo>
                    <a:pt x="206" y="254"/>
                  </a:lnTo>
                  <a:lnTo>
                    <a:pt x="191" y="238"/>
                  </a:lnTo>
                  <a:lnTo>
                    <a:pt x="167" y="230"/>
                  </a:lnTo>
                  <a:lnTo>
                    <a:pt x="151" y="222"/>
                  </a:lnTo>
                  <a:lnTo>
                    <a:pt x="135" y="214"/>
                  </a:lnTo>
                  <a:lnTo>
                    <a:pt x="127" y="206"/>
                  </a:lnTo>
                  <a:lnTo>
                    <a:pt x="119" y="198"/>
                  </a:lnTo>
                  <a:lnTo>
                    <a:pt x="111" y="198"/>
                  </a:lnTo>
                  <a:lnTo>
                    <a:pt x="103" y="191"/>
                  </a:lnTo>
                  <a:lnTo>
                    <a:pt x="95" y="191"/>
                  </a:lnTo>
                  <a:lnTo>
                    <a:pt x="88" y="183"/>
                  </a:lnTo>
                  <a:lnTo>
                    <a:pt x="80" y="175"/>
                  </a:lnTo>
                  <a:lnTo>
                    <a:pt x="80" y="175"/>
                  </a:lnTo>
                  <a:lnTo>
                    <a:pt x="88" y="183"/>
                  </a:lnTo>
                  <a:lnTo>
                    <a:pt x="88" y="191"/>
                  </a:lnTo>
                  <a:lnTo>
                    <a:pt x="95" y="206"/>
                  </a:lnTo>
                  <a:lnTo>
                    <a:pt x="103" y="214"/>
                  </a:lnTo>
                  <a:lnTo>
                    <a:pt x="111" y="222"/>
                  </a:lnTo>
                  <a:lnTo>
                    <a:pt x="127" y="230"/>
                  </a:lnTo>
                  <a:lnTo>
                    <a:pt x="135" y="246"/>
                  </a:lnTo>
                  <a:lnTo>
                    <a:pt x="143" y="254"/>
                  </a:lnTo>
                  <a:lnTo>
                    <a:pt x="151" y="262"/>
                  </a:lnTo>
                  <a:lnTo>
                    <a:pt x="167" y="278"/>
                  </a:lnTo>
                  <a:lnTo>
                    <a:pt x="175" y="286"/>
                  </a:lnTo>
                  <a:lnTo>
                    <a:pt x="183" y="294"/>
                  </a:lnTo>
                  <a:lnTo>
                    <a:pt x="191" y="302"/>
                  </a:lnTo>
                  <a:lnTo>
                    <a:pt x="206" y="310"/>
                  </a:lnTo>
                  <a:lnTo>
                    <a:pt x="214" y="325"/>
                  </a:lnTo>
                  <a:lnTo>
                    <a:pt x="222" y="333"/>
                  </a:lnTo>
                  <a:lnTo>
                    <a:pt x="214" y="325"/>
                  </a:lnTo>
                  <a:lnTo>
                    <a:pt x="206" y="318"/>
                  </a:lnTo>
                  <a:lnTo>
                    <a:pt x="191" y="318"/>
                  </a:lnTo>
                  <a:lnTo>
                    <a:pt x="183" y="310"/>
                  </a:lnTo>
                  <a:lnTo>
                    <a:pt x="175" y="302"/>
                  </a:lnTo>
                  <a:lnTo>
                    <a:pt x="159" y="302"/>
                  </a:lnTo>
                  <a:lnTo>
                    <a:pt x="151" y="294"/>
                  </a:lnTo>
                  <a:lnTo>
                    <a:pt x="143" y="286"/>
                  </a:lnTo>
                  <a:lnTo>
                    <a:pt x="135" y="286"/>
                  </a:lnTo>
                  <a:lnTo>
                    <a:pt x="127" y="278"/>
                  </a:lnTo>
                  <a:lnTo>
                    <a:pt x="119" y="270"/>
                  </a:lnTo>
                  <a:lnTo>
                    <a:pt x="111" y="270"/>
                  </a:lnTo>
                  <a:lnTo>
                    <a:pt x="103" y="262"/>
                  </a:lnTo>
                  <a:lnTo>
                    <a:pt x="95" y="254"/>
                  </a:lnTo>
                  <a:lnTo>
                    <a:pt x="88" y="254"/>
                  </a:lnTo>
                  <a:lnTo>
                    <a:pt x="80" y="246"/>
                  </a:lnTo>
                  <a:lnTo>
                    <a:pt x="88" y="254"/>
                  </a:lnTo>
                  <a:lnTo>
                    <a:pt x="95" y="270"/>
                  </a:lnTo>
                  <a:lnTo>
                    <a:pt x="103" y="278"/>
                  </a:lnTo>
                  <a:lnTo>
                    <a:pt x="119" y="286"/>
                  </a:lnTo>
                  <a:lnTo>
                    <a:pt x="127" y="302"/>
                  </a:lnTo>
                  <a:lnTo>
                    <a:pt x="135" y="310"/>
                  </a:lnTo>
                  <a:lnTo>
                    <a:pt x="143" y="325"/>
                  </a:lnTo>
                  <a:lnTo>
                    <a:pt x="159" y="333"/>
                  </a:lnTo>
                  <a:lnTo>
                    <a:pt x="167" y="341"/>
                  </a:lnTo>
                  <a:lnTo>
                    <a:pt x="175" y="357"/>
                  </a:lnTo>
                  <a:lnTo>
                    <a:pt x="191" y="365"/>
                  </a:lnTo>
                  <a:lnTo>
                    <a:pt x="198" y="373"/>
                  </a:lnTo>
                  <a:lnTo>
                    <a:pt x="214" y="381"/>
                  </a:lnTo>
                  <a:lnTo>
                    <a:pt x="222" y="397"/>
                  </a:lnTo>
                  <a:lnTo>
                    <a:pt x="230" y="405"/>
                  </a:lnTo>
                  <a:lnTo>
                    <a:pt x="246" y="413"/>
                  </a:lnTo>
                  <a:lnTo>
                    <a:pt x="230" y="405"/>
                  </a:lnTo>
                  <a:lnTo>
                    <a:pt x="214" y="397"/>
                  </a:lnTo>
                  <a:lnTo>
                    <a:pt x="206" y="397"/>
                  </a:lnTo>
                  <a:lnTo>
                    <a:pt x="198" y="389"/>
                  </a:lnTo>
                  <a:lnTo>
                    <a:pt x="183" y="389"/>
                  </a:lnTo>
                  <a:lnTo>
                    <a:pt x="175" y="381"/>
                  </a:lnTo>
                  <a:lnTo>
                    <a:pt x="159" y="373"/>
                  </a:lnTo>
                  <a:lnTo>
                    <a:pt x="151" y="373"/>
                  </a:lnTo>
                  <a:lnTo>
                    <a:pt x="143" y="365"/>
                  </a:lnTo>
                  <a:lnTo>
                    <a:pt x="127" y="357"/>
                  </a:lnTo>
                  <a:lnTo>
                    <a:pt x="119" y="349"/>
                  </a:lnTo>
                  <a:lnTo>
                    <a:pt x="111" y="349"/>
                  </a:lnTo>
                  <a:lnTo>
                    <a:pt x="103" y="341"/>
                  </a:lnTo>
                  <a:lnTo>
                    <a:pt x="95" y="333"/>
                  </a:lnTo>
                  <a:lnTo>
                    <a:pt x="88" y="333"/>
                  </a:lnTo>
                  <a:lnTo>
                    <a:pt x="80" y="325"/>
                  </a:lnTo>
                  <a:lnTo>
                    <a:pt x="95" y="341"/>
                  </a:lnTo>
                  <a:lnTo>
                    <a:pt x="103" y="349"/>
                  </a:lnTo>
                  <a:lnTo>
                    <a:pt x="111" y="357"/>
                  </a:lnTo>
                  <a:lnTo>
                    <a:pt x="127" y="373"/>
                  </a:lnTo>
                  <a:lnTo>
                    <a:pt x="135" y="381"/>
                  </a:lnTo>
                  <a:lnTo>
                    <a:pt x="143" y="397"/>
                  </a:lnTo>
                  <a:lnTo>
                    <a:pt x="159" y="405"/>
                  </a:lnTo>
                  <a:lnTo>
                    <a:pt x="167" y="421"/>
                  </a:lnTo>
                  <a:lnTo>
                    <a:pt x="183" y="429"/>
                  </a:lnTo>
                  <a:lnTo>
                    <a:pt x="191" y="437"/>
                  </a:lnTo>
                  <a:lnTo>
                    <a:pt x="206" y="444"/>
                  </a:lnTo>
                  <a:lnTo>
                    <a:pt x="214" y="460"/>
                  </a:lnTo>
                  <a:lnTo>
                    <a:pt x="230" y="468"/>
                  </a:lnTo>
                  <a:lnTo>
                    <a:pt x="238" y="476"/>
                  </a:lnTo>
                  <a:lnTo>
                    <a:pt x="246" y="484"/>
                  </a:lnTo>
                  <a:lnTo>
                    <a:pt x="262" y="492"/>
                  </a:lnTo>
                  <a:lnTo>
                    <a:pt x="246" y="484"/>
                  </a:lnTo>
                  <a:lnTo>
                    <a:pt x="238" y="484"/>
                  </a:lnTo>
                  <a:lnTo>
                    <a:pt x="222" y="476"/>
                  </a:lnTo>
                  <a:lnTo>
                    <a:pt x="206" y="476"/>
                  </a:lnTo>
                  <a:lnTo>
                    <a:pt x="198" y="468"/>
                  </a:lnTo>
                  <a:lnTo>
                    <a:pt x="191" y="460"/>
                  </a:lnTo>
                  <a:lnTo>
                    <a:pt x="175" y="460"/>
                  </a:lnTo>
                  <a:lnTo>
                    <a:pt x="167" y="452"/>
                  </a:lnTo>
                  <a:lnTo>
                    <a:pt x="151" y="452"/>
                  </a:lnTo>
                  <a:lnTo>
                    <a:pt x="143" y="444"/>
                  </a:lnTo>
                  <a:lnTo>
                    <a:pt x="135" y="437"/>
                  </a:lnTo>
                  <a:lnTo>
                    <a:pt x="127" y="437"/>
                  </a:lnTo>
                  <a:lnTo>
                    <a:pt x="119" y="429"/>
                  </a:lnTo>
                  <a:lnTo>
                    <a:pt x="111" y="421"/>
                  </a:lnTo>
                  <a:lnTo>
                    <a:pt x="103" y="421"/>
                  </a:lnTo>
                  <a:lnTo>
                    <a:pt x="95" y="413"/>
                  </a:lnTo>
                  <a:lnTo>
                    <a:pt x="103" y="429"/>
                  </a:lnTo>
                  <a:lnTo>
                    <a:pt x="119" y="437"/>
                  </a:lnTo>
                  <a:lnTo>
                    <a:pt x="127" y="452"/>
                  </a:lnTo>
                  <a:lnTo>
                    <a:pt x="143" y="460"/>
                  </a:lnTo>
                  <a:lnTo>
                    <a:pt x="151" y="468"/>
                  </a:lnTo>
                  <a:lnTo>
                    <a:pt x="167" y="484"/>
                  </a:lnTo>
                  <a:lnTo>
                    <a:pt x="175" y="492"/>
                  </a:lnTo>
                  <a:lnTo>
                    <a:pt x="191" y="500"/>
                  </a:lnTo>
                  <a:lnTo>
                    <a:pt x="198" y="516"/>
                  </a:lnTo>
                  <a:lnTo>
                    <a:pt x="214" y="524"/>
                  </a:lnTo>
                  <a:lnTo>
                    <a:pt x="222" y="532"/>
                  </a:lnTo>
                  <a:lnTo>
                    <a:pt x="238" y="540"/>
                  </a:lnTo>
                  <a:lnTo>
                    <a:pt x="246" y="548"/>
                  </a:lnTo>
                  <a:lnTo>
                    <a:pt x="254" y="556"/>
                  </a:lnTo>
                  <a:lnTo>
                    <a:pt x="270" y="563"/>
                  </a:lnTo>
                  <a:lnTo>
                    <a:pt x="278" y="563"/>
                  </a:lnTo>
                  <a:lnTo>
                    <a:pt x="262" y="563"/>
                  </a:lnTo>
                  <a:lnTo>
                    <a:pt x="254" y="563"/>
                  </a:lnTo>
                  <a:lnTo>
                    <a:pt x="246" y="556"/>
                  </a:lnTo>
                  <a:lnTo>
                    <a:pt x="230" y="556"/>
                  </a:lnTo>
                  <a:lnTo>
                    <a:pt x="222" y="556"/>
                  </a:lnTo>
                  <a:lnTo>
                    <a:pt x="214" y="548"/>
                  </a:lnTo>
                  <a:lnTo>
                    <a:pt x="206" y="548"/>
                  </a:lnTo>
                  <a:lnTo>
                    <a:pt x="191" y="540"/>
                  </a:lnTo>
                  <a:lnTo>
                    <a:pt x="183" y="540"/>
                  </a:lnTo>
                  <a:lnTo>
                    <a:pt x="175" y="540"/>
                  </a:lnTo>
                  <a:lnTo>
                    <a:pt x="167" y="532"/>
                  </a:lnTo>
                  <a:lnTo>
                    <a:pt x="159" y="532"/>
                  </a:lnTo>
                  <a:lnTo>
                    <a:pt x="151" y="524"/>
                  </a:lnTo>
                  <a:lnTo>
                    <a:pt x="143" y="524"/>
                  </a:lnTo>
                  <a:lnTo>
                    <a:pt x="135" y="516"/>
                  </a:lnTo>
                  <a:lnTo>
                    <a:pt x="127" y="516"/>
                  </a:lnTo>
                  <a:lnTo>
                    <a:pt x="119" y="508"/>
                  </a:lnTo>
                  <a:lnTo>
                    <a:pt x="111" y="508"/>
                  </a:lnTo>
                  <a:lnTo>
                    <a:pt x="103" y="500"/>
                  </a:lnTo>
                  <a:lnTo>
                    <a:pt x="95" y="500"/>
                  </a:lnTo>
                  <a:lnTo>
                    <a:pt x="95" y="492"/>
                  </a:lnTo>
                  <a:lnTo>
                    <a:pt x="88" y="492"/>
                  </a:lnTo>
                  <a:lnTo>
                    <a:pt x="80" y="484"/>
                  </a:lnTo>
                  <a:lnTo>
                    <a:pt x="72" y="484"/>
                  </a:lnTo>
                  <a:lnTo>
                    <a:pt x="64" y="476"/>
                  </a:lnTo>
                  <a:lnTo>
                    <a:pt x="56" y="468"/>
                  </a:lnTo>
                  <a:lnTo>
                    <a:pt x="40" y="460"/>
                  </a:lnTo>
                  <a:lnTo>
                    <a:pt x="32" y="452"/>
                  </a:lnTo>
                  <a:lnTo>
                    <a:pt x="32" y="437"/>
                  </a:lnTo>
                  <a:lnTo>
                    <a:pt x="24" y="421"/>
                  </a:lnTo>
                  <a:lnTo>
                    <a:pt x="24" y="405"/>
                  </a:lnTo>
                  <a:lnTo>
                    <a:pt x="16" y="397"/>
                  </a:lnTo>
                  <a:lnTo>
                    <a:pt x="16" y="381"/>
                  </a:lnTo>
                  <a:lnTo>
                    <a:pt x="8" y="365"/>
                  </a:lnTo>
                  <a:lnTo>
                    <a:pt x="8" y="349"/>
                  </a:lnTo>
                  <a:lnTo>
                    <a:pt x="8" y="341"/>
                  </a:lnTo>
                  <a:lnTo>
                    <a:pt x="0" y="325"/>
                  </a:lnTo>
                  <a:lnTo>
                    <a:pt x="0" y="310"/>
                  </a:lnTo>
                  <a:lnTo>
                    <a:pt x="0" y="294"/>
                  </a:lnTo>
                  <a:lnTo>
                    <a:pt x="0" y="278"/>
                  </a:lnTo>
                  <a:lnTo>
                    <a:pt x="0" y="262"/>
                  </a:lnTo>
                  <a:lnTo>
                    <a:pt x="0" y="254"/>
                  </a:lnTo>
                  <a:lnTo>
                    <a:pt x="0" y="238"/>
                  </a:lnTo>
                  <a:lnTo>
                    <a:pt x="0" y="222"/>
                  </a:lnTo>
                  <a:lnTo>
                    <a:pt x="0" y="206"/>
                  </a:lnTo>
                  <a:lnTo>
                    <a:pt x="0" y="191"/>
                  </a:lnTo>
                  <a:lnTo>
                    <a:pt x="8" y="183"/>
                  </a:lnTo>
                  <a:lnTo>
                    <a:pt x="8" y="167"/>
                  </a:lnTo>
                  <a:lnTo>
                    <a:pt x="8" y="151"/>
                  </a:lnTo>
                  <a:lnTo>
                    <a:pt x="16" y="135"/>
                  </a:lnTo>
                  <a:lnTo>
                    <a:pt x="16" y="119"/>
                  </a:lnTo>
                  <a:lnTo>
                    <a:pt x="16" y="111"/>
                  </a:lnTo>
                  <a:lnTo>
                    <a:pt x="24" y="95"/>
                  </a:lnTo>
                  <a:lnTo>
                    <a:pt x="24" y="79"/>
                  </a:lnTo>
                  <a:lnTo>
                    <a:pt x="32" y="64"/>
                  </a:lnTo>
                  <a:lnTo>
                    <a:pt x="40" y="56"/>
                  </a:lnTo>
                  <a:lnTo>
                    <a:pt x="40" y="40"/>
                  </a:lnTo>
                  <a:lnTo>
                    <a:pt x="48" y="24"/>
                  </a:lnTo>
                  <a:lnTo>
                    <a:pt x="48" y="16"/>
                  </a:lnTo>
                  <a:lnTo>
                    <a:pt x="56" y="0"/>
                  </a:lnTo>
                  <a:close/>
                </a:path>
              </a:pathLst>
            </a:custGeom>
            <a:solidFill>
              <a:srgbClr val="000000"/>
            </a:solidFill>
            <a:ln w="9525">
              <a:noFill/>
              <a:round/>
              <a:headEnd/>
              <a:tailEnd/>
            </a:ln>
          </p:spPr>
          <p:txBody>
            <a:bodyPr/>
            <a:lstStyle/>
            <a:p>
              <a:endParaRPr lang="cs-CZ"/>
            </a:p>
          </p:txBody>
        </p:sp>
        <p:sp>
          <p:nvSpPr>
            <p:cNvPr id="15" name="Freeform 14"/>
            <p:cNvSpPr>
              <a:spLocks/>
            </p:cNvSpPr>
            <p:nvPr/>
          </p:nvSpPr>
          <p:spPr bwMode="auto">
            <a:xfrm flipH="1">
              <a:off x="2584" y="2169"/>
              <a:ext cx="428" cy="817"/>
            </a:xfrm>
            <a:custGeom>
              <a:avLst/>
              <a:gdLst/>
              <a:ahLst/>
              <a:cxnLst>
                <a:cxn ang="0">
                  <a:pos x="40" y="555"/>
                </a:cxn>
                <a:cxn ang="0">
                  <a:pos x="64" y="516"/>
                </a:cxn>
                <a:cxn ang="0">
                  <a:pos x="119" y="436"/>
                </a:cxn>
                <a:cxn ang="0">
                  <a:pos x="222" y="302"/>
                </a:cxn>
                <a:cxn ang="0">
                  <a:pos x="293" y="190"/>
                </a:cxn>
                <a:cxn ang="0">
                  <a:pos x="341" y="127"/>
                </a:cxn>
                <a:cxn ang="0">
                  <a:pos x="48" y="444"/>
                </a:cxn>
                <a:cxn ang="0">
                  <a:pos x="428" y="143"/>
                </a:cxn>
                <a:cxn ang="0">
                  <a:pos x="365" y="246"/>
                </a:cxn>
                <a:cxn ang="0">
                  <a:pos x="301" y="349"/>
                </a:cxn>
                <a:cxn ang="0">
                  <a:pos x="246" y="444"/>
                </a:cxn>
                <a:cxn ang="0">
                  <a:pos x="198" y="532"/>
                </a:cxn>
                <a:cxn ang="0">
                  <a:pos x="175" y="571"/>
                </a:cxn>
                <a:cxn ang="0">
                  <a:pos x="151" y="611"/>
                </a:cxn>
                <a:cxn ang="0">
                  <a:pos x="127" y="643"/>
                </a:cxn>
                <a:cxn ang="0">
                  <a:pos x="95" y="682"/>
                </a:cxn>
                <a:cxn ang="0">
                  <a:pos x="71" y="714"/>
                </a:cxn>
                <a:cxn ang="0">
                  <a:pos x="48" y="754"/>
                </a:cxn>
                <a:cxn ang="0">
                  <a:pos x="24" y="786"/>
                </a:cxn>
                <a:cxn ang="0">
                  <a:pos x="0" y="817"/>
                </a:cxn>
                <a:cxn ang="0">
                  <a:pos x="32" y="762"/>
                </a:cxn>
                <a:cxn ang="0">
                  <a:pos x="64" y="706"/>
                </a:cxn>
                <a:cxn ang="0">
                  <a:pos x="135" y="587"/>
                </a:cxn>
                <a:cxn ang="0">
                  <a:pos x="214" y="444"/>
                </a:cxn>
                <a:cxn ang="0">
                  <a:pos x="309" y="294"/>
                </a:cxn>
                <a:cxn ang="0">
                  <a:pos x="262" y="349"/>
                </a:cxn>
                <a:cxn ang="0">
                  <a:pos x="222" y="413"/>
                </a:cxn>
                <a:cxn ang="0">
                  <a:pos x="182" y="468"/>
                </a:cxn>
                <a:cxn ang="0">
                  <a:pos x="143" y="524"/>
                </a:cxn>
                <a:cxn ang="0">
                  <a:pos x="111" y="571"/>
                </a:cxn>
                <a:cxn ang="0">
                  <a:pos x="71" y="619"/>
                </a:cxn>
                <a:cxn ang="0">
                  <a:pos x="40" y="659"/>
                </a:cxn>
                <a:cxn ang="0">
                  <a:pos x="16" y="690"/>
                </a:cxn>
                <a:cxn ang="0">
                  <a:pos x="40" y="651"/>
                </a:cxn>
                <a:cxn ang="0">
                  <a:pos x="71" y="603"/>
                </a:cxn>
                <a:cxn ang="0">
                  <a:pos x="151" y="476"/>
                </a:cxn>
                <a:cxn ang="0">
                  <a:pos x="246" y="333"/>
                </a:cxn>
                <a:cxn ang="0">
                  <a:pos x="293" y="262"/>
                </a:cxn>
                <a:cxn ang="0">
                  <a:pos x="333" y="190"/>
                </a:cxn>
                <a:cxn ang="0">
                  <a:pos x="293" y="246"/>
                </a:cxn>
                <a:cxn ang="0">
                  <a:pos x="246" y="302"/>
                </a:cxn>
                <a:cxn ang="0">
                  <a:pos x="206" y="357"/>
                </a:cxn>
                <a:cxn ang="0">
                  <a:pos x="159" y="413"/>
                </a:cxn>
                <a:cxn ang="0">
                  <a:pos x="79" y="508"/>
                </a:cxn>
                <a:cxn ang="0">
                  <a:pos x="32" y="563"/>
                </a:cxn>
              </a:cxnLst>
              <a:rect l="0" t="0" r="r" b="b"/>
              <a:pathLst>
                <a:path w="428" h="817">
                  <a:moveTo>
                    <a:pt x="32" y="563"/>
                  </a:moveTo>
                  <a:lnTo>
                    <a:pt x="40" y="555"/>
                  </a:lnTo>
                  <a:lnTo>
                    <a:pt x="48" y="540"/>
                  </a:lnTo>
                  <a:lnTo>
                    <a:pt x="64" y="516"/>
                  </a:lnTo>
                  <a:lnTo>
                    <a:pt x="79" y="492"/>
                  </a:lnTo>
                  <a:lnTo>
                    <a:pt x="119" y="436"/>
                  </a:lnTo>
                  <a:lnTo>
                    <a:pt x="167" y="373"/>
                  </a:lnTo>
                  <a:lnTo>
                    <a:pt x="222" y="302"/>
                  </a:lnTo>
                  <a:lnTo>
                    <a:pt x="270" y="230"/>
                  </a:lnTo>
                  <a:lnTo>
                    <a:pt x="293" y="190"/>
                  </a:lnTo>
                  <a:lnTo>
                    <a:pt x="317" y="159"/>
                  </a:lnTo>
                  <a:lnTo>
                    <a:pt x="341" y="127"/>
                  </a:lnTo>
                  <a:lnTo>
                    <a:pt x="365" y="95"/>
                  </a:lnTo>
                  <a:lnTo>
                    <a:pt x="48" y="444"/>
                  </a:lnTo>
                  <a:lnTo>
                    <a:pt x="389" y="0"/>
                  </a:lnTo>
                  <a:lnTo>
                    <a:pt x="428" y="143"/>
                  </a:lnTo>
                  <a:lnTo>
                    <a:pt x="396" y="198"/>
                  </a:lnTo>
                  <a:lnTo>
                    <a:pt x="365" y="246"/>
                  </a:lnTo>
                  <a:lnTo>
                    <a:pt x="333" y="302"/>
                  </a:lnTo>
                  <a:lnTo>
                    <a:pt x="301" y="349"/>
                  </a:lnTo>
                  <a:lnTo>
                    <a:pt x="278" y="397"/>
                  </a:lnTo>
                  <a:lnTo>
                    <a:pt x="246" y="444"/>
                  </a:lnTo>
                  <a:lnTo>
                    <a:pt x="222" y="484"/>
                  </a:lnTo>
                  <a:lnTo>
                    <a:pt x="198" y="532"/>
                  </a:lnTo>
                  <a:lnTo>
                    <a:pt x="182" y="547"/>
                  </a:lnTo>
                  <a:lnTo>
                    <a:pt x="175" y="571"/>
                  </a:lnTo>
                  <a:lnTo>
                    <a:pt x="159" y="587"/>
                  </a:lnTo>
                  <a:lnTo>
                    <a:pt x="151" y="611"/>
                  </a:lnTo>
                  <a:lnTo>
                    <a:pt x="135" y="627"/>
                  </a:lnTo>
                  <a:lnTo>
                    <a:pt x="127" y="643"/>
                  </a:lnTo>
                  <a:lnTo>
                    <a:pt x="111" y="667"/>
                  </a:lnTo>
                  <a:lnTo>
                    <a:pt x="95" y="682"/>
                  </a:lnTo>
                  <a:lnTo>
                    <a:pt x="87" y="698"/>
                  </a:lnTo>
                  <a:lnTo>
                    <a:pt x="71" y="714"/>
                  </a:lnTo>
                  <a:lnTo>
                    <a:pt x="64" y="730"/>
                  </a:lnTo>
                  <a:lnTo>
                    <a:pt x="48" y="754"/>
                  </a:lnTo>
                  <a:lnTo>
                    <a:pt x="32" y="770"/>
                  </a:lnTo>
                  <a:lnTo>
                    <a:pt x="24" y="786"/>
                  </a:lnTo>
                  <a:lnTo>
                    <a:pt x="8" y="801"/>
                  </a:lnTo>
                  <a:lnTo>
                    <a:pt x="0" y="817"/>
                  </a:lnTo>
                  <a:lnTo>
                    <a:pt x="16" y="786"/>
                  </a:lnTo>
                  <a:lnTo>
                    <a:pt x="32" y="762"/>
                  </a:lnTo>
                  <a:lnTo>
                    <a:pt x="48" y="738"/>
                  </a:lnTo>
                  <a:lnTo>
                    <a:pt x="64" y="706"/>
                  </a:lnTo>
                  <a:lnTo>
                    <a:pt x="95" y="651"/>
                  </a:lnTo>
                  <a:lnTo>
                    <a:pt x="135" y="587"/>
                  </a:lnTo>
                  <a:lnTo>
                    <a:pt x="175" y="516"/>
                  </a:lnTo>
                  <a:lnTo>
                    <a:pt x="214" y="444"/>
                  </a:lnTo>
                  <a:lnTo>
                    <a:pt x="262" y="373"/>
                  </a:lnTo>
                  <a:lnTo>
                    <a:pt x="309" y="294"/>
                  </a:lnTo>
                  <a:lnTo>
                    <a:pt x="285" y="325"/>
                  </a:lnTo>
                  <a:lnTo>
                    <a:pt x="262" y="349"/>
                  </a:lnTo>
                  <a:lnTo>
                    <a:pt x="246" y="381"/>
                  </a:lnTo>
                  <a:lnTo>
                    <a:pt x="222" y="413"/>
                  </a:lnTo>
                  <a:lnTo>
                    <a:pt x="206" y="436"/>
                  </a:lnTo>
                  <a:lnTo>
                    <a:pt x="182" y="468"/>
                  </a:lnTo>
                  <a:lnTo>
                    <a:pt x="167" y="492"/>
                  </a:lnTo>
                  <a:lnTo>
                    <a:pt x="143" y="524"/>
                  </a:lnTo>
                  <a:lnTo>
                    <a:pt x="127" y="547"/>
                  </a:lnTo>
                  <a:lnTo>
                    <a:pt x="111" y="571"/>
                  </a:lnTo>
                  <a:lnTo>
                    <a:pt x="87" y="595"/>
                  </a:lnTo>
                  <a:lnTo>
                    <a:pt x="71" y="619"/>
                  </a:lnTo>
                  <a:lnTo>
                    <a:pt x="56" y="635"/>
                  </a:lnTo>
                  <a:lnTo>
                    <a:pt x="40" y="659"/>
                  </a:lnTo>
                  <a:lnTo>
                    <a:pt x="24" y="674"/>
                  </a:lnTo>
                  <a:lnTo>
                    <a:pt x="16" y="690"/>
                  </a:lnTo>
                  <a:lnTo>
                    <a:pt x="24" y="674"/>
                  </a:lnTo>
                  <a:lnTo>
                    <a:pt x="40" y="651"/>
                  </a:lnTo>
                  <a:lnTo>
                    <a:pt x="56" y="627"/>
                  </a:lnTo>
                  <a:lnTo>
                    <a:pt x="71" y="603"/>
                  </a:lnTo>
                  <a:lnTo>
                    <a:pt x="111" y="540"/>
                  </a:lnTo>
                  <a:lnTo>
                    <a:pt x="151" y="476"/>
                  </a:lnTo>
                  <a:lnTo>
                    <a:pt x="198" y="405"/>
                  </a:lnTo>
                  <a:lnTo>
                    <a:pt x="246" y="333"/>
                  </a:lnTo>
                  <a:lnTo>
                    <a:pt x="270" y="302"/>
                  </a:lnTo>
                  <a:lnTo>
                    <a:pt x="293" y="262"/>
                  </a:lnTo>
                  <a:lnTo>
                    <a:pt x="317" y="222"/>
                  </a:lnTo>
                  <a:lnTo>
                    <a:pt x="333" y="190"/>
                  </a:lnTo>
                  <a:lnTo>
                    <a:pt x="317" y="214"/>
                  </a:lnTo>
                  <a:lnTo>
                    <a:pt x="293" y="246"/>
                  </a:lnTo>
                  <a:lnTo>
                    <a:pt x="270" y="270"/>
                  </a:lnTo>
                  <a:lnTo>
                    <a:pt x="246" y="302"/>
                  </a:lnTo>
                  <a:lnTo>
                    <a:pt x="222" y="333"/>
                  </a:lnTo>
                  <a:lnTo>
                    <a:pt x="206" y="357"/>
                  </a:lnTo>
                  <a:lnTo>
                    <a:pt x="182" y="389"/>
                  </a:lnTo>
                  <a:lnTo>
                    <a:pt x="159" y="413"/>
                  </a:lnTo>
                  <a:lnTo>
                    <a:pt x="119" y="468"/>
                  </a:lnTo>
                  <a:lnTo>
                    <a:pt x="79" y="508"/>
                  </a:lnTo>
                  <a:lnTo>
                    <a:pt x="48" y="547"/>
                  </a:lnTo>
                  <a:lnTo>
                    <a:pt x="32" y="563"/>
                  </a:lnTo>
                  <a:close/>
                </a:path>
              </a:pathLst>
            </a:custGeom>
            <a:solidFill>
              <a:srgbClr val="000000"/>
            </a:solidFill>
            <a:ln w="9525">
              <a:noFill/>
              <a:round/>
              <a:headEnd/>
              <a:tailEnd/>
            </a:ln>
          </p:spPr>
          <p:txBody>
            <a:bodyPr/>
            <a:lstStyle/>
            <a:p>
              <a:endParaRPr lang="cs-CZ"/>
            </a:p>
          </p:txBody>
        </p:sp>
      </p:grpSp>
      <p:sp>
        <p:nvSpPr>
          <p:cNvPr id="16" name="AutoShape 15"/>
          <p:cNvSpPr>
            <a:spLocks noChangeArrowheads="1"/>
          </p:cNvSpPr>
          <p:nvPr/>
        </p:nvSpPr>
        <p:spPr bwMode="auto">
          <a:xfrm>
            <a:off x="5095888" y="5210188"/>
            <a:ext cx="1143000" cy="1452563"/>
          </a:xfrm>
          <a:prstGeom prst="wedgeRoundRectCallout">
            <a:avLst>
              <a:gd name="adj1" fmla="val 76111"/>
              <a:gd name="adj2" fmla="val -33171"/>
              <a:gd name="adj3" fmla="val 16667"/>
            </a:avLst>
          </a:prstGeom>
          <a:solidFill>
            <a:srgbClr val="FFFFFF"/>
          </a:solidFill>
          <a:ln w="9525">
            <a:solidFill>
              <a:srgbClr val="000000"/>
            </a:solidFill>
            <a:miter lim="800000"/>
            <a:headEnd/>
            <a:tailEnd/>
          </a:ln>
        </p:spPr>
        <p:txBody>
          <a:bodyPr/>
          <a:lstStyle/>
          <a:p>
            <a:pPr algn="ctr"/>
            <a:r>
              <a:rPr lang="cs-CZ" sz="1200" dirty="0"/>
              <a:t>Levé tlačítko slouží nejčastěji k potvrzení akce nebo spuštění  programu.</a:t>
            </a:r>
            <a:endParaRPr lang="cs-CZ" dirty="0"/>
          </a:p>
        </p:txBody>
      </p:sp>
      <p:sp>
        <p:nvSpPr>
          <p:cNvPr id="17" name="AutoShape 16"/>
          <p:cNvSpPr>
            <a:spLocks noChangeArrowheads="1"/>
          </p:cNvSpPr>
          <p:nvPr/>
        </p:nvSpPr>
        <p:spPr bwMode="auto">
          <a:xfrm>
            <a:off x="7799400" y="4565663"/>
            <a:ext cx="1225550" cy="1143000"/>
          </a:xfrm>
          <a:prstGeom prst="wedgeRoundRectCallout">
            <a:avLst>
              <a:gd name="adj1" fmla="val -131866"/>
              <a:gd name="adj2" fmla="val 25556"/>
              <a:gd name="adj3" fmla="val 16667"/>
            </a:avLst>
          </a:prstGeom>
          <a:solidFill>
            <a:srgbClr val="FFFFFF"/>
          </a:solidFill>
          <a:ln w="9525">
            <a:solidFill>
              <a:srgbClr val="000000"/>
            </a:solidFill>
            <a:miter lim="800000"/>
            <a:headEnd/>
            <a:tailEnd/>
          </a:ln>
        </p:spPr>
        <p:txBody>
          <a:bodyPr/>
          <a:lstStyle/>
          <a:p>
            <a:pPr algn="ctr"/>
            <a:r>
              <a:rPr lang="cs-CZ" sz="1200"/>
              <a:t>Pravé tlačítko vyvolá pomocné menu.</a:t>
            </a:r>
            <a:endParaRPr lang="cs-CZ"/>
          </a:p>
        </p:txBody>
      </p:sp>
      <p:sp>
        <p:nvSpPr>
          <p:cNvPr id="19" name="Volný tvar 18"/>
          <p:cNvSpPr/>
          <p:nvPr/>
        </p:nvSpPr>
        <p:spPr bwMode="auto">
          <a:xfrm>
            <a:off x="6480202" y="3934225"/>
            <a:ext cx="673633" cy="1436914"/>
          </a:xfrm>
          <a:custGeom>
            <a:avLst/>
            <a:gdLst>
              <a:gd name="connsiteX0" fmla="*/ 673633 w 673633"/>
              <a:gd name="connsiteY0" fmla="*/ 0 h 1436914"/>
              <a:gd name="connsiteX1" fmla="*/ 358588 w 673633"/>
              <a:gd name="connsiteY1" fmla="*/ 683879 h 1436914"/>
              <a:gd name="connsiteX2" fmla="*/ 35859 w 673633"/>
              <a:gd name="connsiteY2" fmla="*/ 1183341 h 1436914"/>
              <a:gd name="connsiteX3" fmla="*/ 143435 w 673633"/>
              <a:gd name="connsiteY3" fmla="*/ 1436914 h 1436914"/>
              <a:gd name="connsiteX4" fmla="*/ 143435 w 673633"/>
              <a:gd name="connsiteY4" fmla="*/ 1436914 h 1436914"/>
              <a:gd name="connsiteX5" fmla="*/ 120383 w 673633"/>
              <a:gd name="connsiteY5" fmla="*/ 1413862 h 1436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3633" h="1436914">
                <a:moveTo>
                  <a:pt x="673633" y="0"/>
                </a:moveTo>
                <a:cubicBezTo>
                  <a:pt x="569258" y="243328"/>
                  <a:pt x="464884" y="486656"/>
                  <a:pt x="358588" y="683879"/>
                </a:cubicBezTo>
                <a:cubicBezTo>
                  <a:pt x="252292" y="881102"/>
                  <a:pt x="71718" y="1057835"/>
                  <a:pt x="35859" y="1183341"/>
                </a:cubicBezTo>
                <a:cubicBezTo>
                  <a:pt x="0" y="1308847"/>
                  <a:pt x="143435" y="1436914"/>
                  <a:pt x="143435" y="1436914"/>
                </a:cubicBezTo>
                <a:lnTo>
                  <a:pt x="143435" y="1436914"/>
                </a:lnTo>
                <a:lnTo>
                  <a:pt x="120383" y="1413862"/>
                </a:lnTo>
              </a:path>
            </a:pathLst>
          </a:custGeom>
          <a:noFill/>
          <a:ln w="22225"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cs-CZ" sz="2400" b="0" i="0" u="none" strike="noStrike" cap="none" normalizeH="0" baseline="0" smtClean="0">
              <a:ln>
                <a:noFill/>
              </a:ln>
              <a:solidFill>
                <a:schemeClr val="tx1"/>
              </a:solidFill>
              <a:effectLst/>
              <a:latin typeface="Times New Roman" pitchFamily="18" charset="0"/>
            </a:endParaRPr>
          </a:p>
        </p:txBody>
      </p:sp>
      <p:sp>
        <p:nvSpPr>
          <p:cNvPr id="20" name="AutoShape 16"/>
          <p:cNvSpPr>
            <a:spLocks noChangeArrowheads="1"/>
          </p:cNvSpPr>
          <p:nvPr/>
        </p:nvSpPr>
        <p:spPr bwMode="auto">
          <a:xfrm>
            <a:off x="6715140" y="2428868"/>
            <a:ext cx="1785950" cy="1214446"/>
          </a:xfrm>
          <a:prstGeom prst="wedgeRoundRectCallout">
            <a:avLst>
              <a:gd name="adj1" fmla="val -105190"/>
              <a:gd name="adj2" fmla="val 83737"/>
              <a:gd name="adj3" fmla="val 16667"/>
            </a:avLst>
          </a:prstGeom>
          <a:solidFill>
            <a:srgbClr val="FFFFFF"/>
          </a:solidFill>
          <a:ln w="9525">
            <a:solidFill>
              <a:srgbClr val="000000"/>
            </a:solidFill>
            <a:miter lim="800000"/>
            <a:headEnd/>
            <a:tailEnd/>
          </a:ln>
        </p:spPr>
        <p:txBody>
          <a:bodyPr/>
          <a:lstStyle/>
          <a:p>
            <a:pPr algn="ctr"/>
            <a:r>
              <a:rPr lang="cs-CZ" sz="1600" dirty="0" smtClean="0"/>
              <a:t>Numerická část, slouží k rychlému  zadávání čísel a znamének</a:t>
            </a:r>
            <a:endParaRPr lang="cs-CZ" sz="1600" dirty="0"/>
          </a:p>
        </p:txBody>
      </p:sp>
      <p:sp>
        <p:nvSpPr>
          <p:cNvPr id="21" name="AutoShape 16"/>
          <p:cNvSpPr>
            <a:spLocks noChangeArrowheads="1"/>
          </p:cNvSpPr>
          <p:nvPr/>
        </p:nvSpPr>
        <p:spPr bwMode="auto">
          <a:xfrm>
            <a:off x="571472" y="4929198"/>
            <a:ext cx="1225550" cy="1143000"/>
          </a:xfrm>
          <a:prstGeom prst="wedgeRoundRectCallout">
            <a:avLst>
              <a:gd name="adj1" fmla="val 82564"/>
              <a:gd name="adj2" fmla="val -108226"/>
              <a:gd name="adj3" fmla="val 16667"/>
            </a:avLst>
          </a:prstGeom>
          <a:solidFill>
            <a:srgbClr val="FFFFFF"/>
          </a:solidFill>
          <a:ln w="9525">
            <a:solidFill>
              <a:srgbClr val="000000"/>
            </a:solidFill>
            <a:miter lim="800000"/>
            <a:headEnd/>
            <a:tailEnd/>
          </a:ln>
        </p:spPr>
        <p:txBody>
          <a:bodyPr/>
          <a:lstStyle/>
          <a:p>
            <a:pPr algn="ctr"/>
            <a:r>
              <a:rPr lang="cs-CZ" sz="1800" dirty="0" smtClean="0"/>
              <a:t>Písmena a znaky</a:t>
            </a:r>
            <a:endParaRPr lang="cs-CZ" sz="1800" dirty="0"/>
          </a:p>
        </p:txBody>
      </p:sp>
      <p:sp>
        <p:nvSpPr>
          <p:cNvPr id="22" name="AutoShape 16"/>
          <p:cNvSpPr>
            <a:spLocks noChangeArrowheads="1"/>
          </p:cNvSpPr>
          <p:nvPr/>
        </p:nvSpPr>
        <p:spPr bwMode="auto">
          <a:xfrm>
            <a:off x="2786050" y="5072074"/>
            <a:ext cx="1439864" cy="785818"/>
          </a:xfrm>
          <a:prstGeom prst="wedgeRoundRectCallout">
            <a:avLst>
              <a:gd name="adj1" fmla="val 82564"/>
              <a:gd name="adj2" fmla="val -133650"/>
              <a:gd name="adj3" fmla="val 16667"/>
            </a:avLst>
          </a:prstGeom>
          <a:solidFill>
            <a:srgbClr val="FFFFFF"/>
          </a:solidFill>
          <a:ln w="9525">
            <a:solidFill>
              <a:srgbClr val="000000"/>
            </a:solidFill>
            <a:miter lim="800000"/>
            <a:headEnd/>
            <a:tailEnd/>
          </a:ln>
        </p:spPr>
        <p:txBody>
          <a:bodyPr/>
          <a:lstStyle/>
          <a:p>
            <a:pPr algn="ctr"/>
            <a:r>
              <a:rPr lang="cs-CZ" sz="1800" dirty="0" smtClean="0"/>
              <a:t>Kurzorové klávesy</a:t>
            </a:r>
            <a:endParaRPr lang="cs-CZ" sz="1800" dirty="0"/>
          </a:p>
        </p:txBody>
      </p:sp>
      <p:sp>
        <p:nvSpPr>
          <p:cNvPr id="23" name="AutoShape 16"/>
          <p:cNvSpPr>
            <a:spLocks noChangeArrowheads="1"/>
          </p:cNvSpPr>
          <p:nvPr/>
        </p:nvSpPr>
        <p:spPr bwMode="auto">
          <a:xfrm>
            <a:off x="1285852" y="2071678"/>
            <a:ext cx="2714644" cy="785818"/>
          </a:xfrm>
          <a:prstGeom prst="wedgeRoundRectCallout">
            <a:avLst>
              <a:gd name="adj1" fmla="val -35754"/>
              <a:gd name="adj2" fmla="val 116677"/>
              <a:gd name="adj3" fmla="val 16667"/>
            </a:avLst>
          </a:prstGeom>
          <a:solidFill>
            <a:srgbClr val="FFFFFF"/>
          </a:solidFill>
          <a:ln w="9525">
            <a:solidFill>
              <a:srgbClr val="000000"/>
            </a:solidFill>
            <a:miter lim="800000"/>
            <a:headEnd/>
            <a:tailEnd/>
          </a:ln>
        </p:spPr>
        <p:txBody>
          <a:bodyPr/>
          <a:lstStyle/>
          <a:p>
            <a:pPr algn="l"/>
            <a:r>
              <a:rPr lang="cs-CZ" sz="1800" dirty="0" smtClean="0"/>
              <a:t>Funkční klávesy</a:t>
            </a:r>
            <a:br>
              <a:rPr lang="cs-CZ" sz="1800" dirty="0" smtClean="0"/>
            </a:br>
            <a:r>
              <a:rPr lang="cs-CZ" sz="1400" dirty="0" smtClean="0"/>
              <a:t>např.: F1 pomoc,  F3 vyhledávání</a:t>
            </a:r>
            <a:endParaRPr lang="cs-CZ" sz="1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r>
              <a:rPr lang="cs-CZ"/>
              <a:t>Spuštění programu</a:t>
            </a:r>
          </a:p>
        </p:txBody>
      </p:sp>
      <p:sp>
        <p:nvSpPr>
          <p:cNvPr id="140306" name="Oval 18"/>
          <p:cNvSpPr>
            <a:spLocks noChangeArrowheads="1"/>
          </p:cNvSpPr>
          <p:nvPr/>
        </p:nvSpPr>
        <p:spPr bwMode="auto">
          <a:xfrm>
            <a:off x="179388" y="1844675"/>
            <a:ext cx="342900" cy="342900"/>
          </a:xfrm>
          <a:prstGeom prst="ellipse">
            <a:avLst/>
          </a:prstGeom>
          <a:solidFill>
            <a:srgbClr val="FFFFFF"/>
          </a:solidFill>
          <a:ln w="9525">
            <a:solidFill>
              <a:srgbClr val="000000"/>
            </a:solidFill>
            <a:round/>
            <a:headEnd/>
            <a:tailEnd/>
          </a:ln>
        </p:spPr>
        <p:txBody>
          <a:bodyPr/>
          <a:lstStyle/>
          <a:p>
            <a:endParaRPr lang="cs-CZ"/>
          </a:p>
        </p:txBody>
      </p:sp>
      <p:sp>
        <p:nvSpPr>
          <p:cNvPr id="140307" name="Text Box 19"/>
          <p:cNvSpPr txBox="1">
            <a:spLocks noChangeArrowheads="1"/>
          </p:cNvSpPr>
          <p:nvPr/>
        </p:nvSpPr>
        <p:spPr bwMode="auto">
          <a:xfrm>
            <a:off x="179388" y="1844675"/>
            <a:ext cx="342900" cy="342900"/>
          </a:xfrm>
          <a:prstGeom prst="rect">
            <a:avLst/>
          </a:prstGeom>
          <a:noFill/>
          <a:ln w="9525">
            <a:noFill/>
            <a:miter lim="800000"/>
            <a:headEnd/>
            <a:tailEnd/>
          </a:ln>
        </p:spPr>
        <p:txBody>
          <a:bodyPr/>
          <a:lstStyle/>
          <a:p>
            <a:pPr algn="l"/>
            <a:r>
              <a:rPr lang="cs-CZ" sz="1400" b="1"/>
              <a:t>1</a:t>
            </a:r>
            <a:endParaRPr lang="cs-CZ"/>
          </a:p>
        </p:txBody>
      </p:sp>
      <p:sp>
        <p:nvSpPr>
          <p:cNvPr id="140308" name="Oval 20"/>
          <p:cNvSpPr>
            <a:spLocks noChangeArrowheads="1"/>
          </p:cNvSpPr>
          <p:nvPr/>
        </p:nvSpPr>
        <p:spPr bwMode="auto">
          <a:xfrm>
            <a:off x="4929188" y="4067175"/>
            <a:ext cx="342900" cy="342900"/>
          </a:xfrm>
          <a:prstGeom prst="ellipse">
            <a:avLst/>
          </a:prstGeom>
          <a:solidFill>
            <a:srgbClr val="FFFFFF"/>
          </a:solidFill>
          <a:ln w="9525">
            <a:solidFill>
              <a:srgbClr val="000000"/>
            </a:solidFill>
            <a:round/>
            <a:headEnd/>
            <a:tailEnd/>
          </a:ln>
        </p:spPr>
        <p:txBody>
          <a:bodyPr/>
          <a:lstStyle/>
          <a:p>
            <a:endParaRPr lang="cs-CZ"/>
          </a:p>
        </p:txBody>
      </p:sp>
      <p:sp>
        <p:nvSpPr>
          <p:cNvPr id="140309" name="Oval 21"/>
          <p:cNvSpPr>
            <a:spLocks noChangeArrowheads="1"/>
          </p:cNvSpPr>
          <p:nvPr/>
        </p:nvSpPr>
        <p:spPr bwMode="auto">
          <a:xfrm>
            <a:off x="6186488" y="2809875"/>
            <a:ext cx="342900" cy="342900"/>
          </a:xfrm>
          <a:prstGeom prst="ellipse">
            <a:avLst/>
          </a:prstGeom>
          <a:solidFill>
            <a:srgbClr val="FFFFFF"/>
          </a:solidFill>
          <a:ln w="9525">
            <a:solidFill>
              <a:srgbClr val="000000"/>
            </a:solidFill>
            <a:round/>
            <a:headEnd/>
            <a:tailEnd/>
          </a:ln>
        </p:spPr>
        <p:txBody>
          <a:bodyPr/>
          <a:lstStyle/>
          <a:p>
            <a:endParaRPr lang="cs-CZ"/>
          </a:p>
        </p:txBody>
      </p:sp>
      <p:sp>
        <p:nvSpPr>
          <p:cNvPr id="140310" name="Oval 22"/>
          <p:cNvSpPr>
            <a:spLocks noChangeArrowheads="1"/>
          </p:cNvSpPr>
          <p:nvPr/>
        </p:nvSpPr>
        <p:spPr bwMode="auto">
          <a:xfrm>
            <a:off x="7100888" y="3381375"/>
            <a:ext cx="342900" cy="342900"/>
          </a:xfrm>
          <a:prstGeom prst="ellipse">
            <a:avLst/>
          </a:prstGeom>
          <a:solidFill>
            <a:srgbClr val="FFFFFF"/>
          </a:solidFill>
          <a:ln w="9525">
            <a:solidFill>
              <a:srgbClr val="000000"/>
            </a:solidFill>
            <a:round/>
            <a:headEnd/>
            <a:tailEnd/>
          </a:ln>
        </p:spPr>
        <p:txBody>
          <a:bodyPr/>
          <a:lstStyle/>
          <a:p>
            <a:endParaRPr lang="cs-CZ"/>
          </a:p>
        </p:txBody>
      </p:sp>
      <p:sp>
        <p:nvSpPr>
          <p:cNvPr id="140311" name="Text Box 23"/>
          <p:cNvSpPr txBox="1">
            <a:spLocks noChangeArrowheads="1"/>
          </p:cNvSpPr>
          <p:nvPr/>
        </p:nvSpPr>
        <p:spPr bwMode="auto">
          <a:xfrm>
            <a:off x="4929188" y="4067175"/>
            <a:ext cx="342900" cy="342900"/>
          </a:xfrm>
          <a:prstGeom prst="rect">
            <a:avLst/>
          </a:prstGeom>
          <a:noFill/>
          <a:ln w="9525">
            <a:noFill/>
            <a:miter lim="800000"/>
            <a:headEnd/>
            <a:tailEnd/>
          </a:ln>
        </p:spPr>
        <p:txBody>
          <a:bodyPr/>
          <a:lstStyle/>
          <a:p>
            <a:pPr algn="l"/>
            <a:r>
              <a:rPr lang="cs-CZ" sz="1400" b="1"/>
              <a:t>2</a:t>
            </a:r>
            <a:endParaRPr lang="cs-CZ"/>
          </a:p>
        </p:txBody>
      </p:sp>
      <p:sp>
        <p:nvSpPr>
          <p:cNvPr id="140312" name="Text Box 24"/>
          <p:cNvSpPr txBox="1">
            <a:spLocks noChangeArrowheads="1"/>
          </p:cNvSpPr>
          <p:nvPr/>
        </p:nvSpPr>
        <p:spPr bwMode="auto">
          <a:xfrm>
            <a:off x="6186488" y="2767013"/>
            <a:ext cx="342900" cy="342900"/>
          </a:xfrm>
          <a:prstGeom prst="rect">
            <a:avLst/>
          </a:prstGeom>
          <a:noFill/>
          <a:ln w="9525">
            <a:noFill/>
            <a:miter lim="800000"/>
            <a:headEnd/>
            <a:tailEnd/>
          </a:ln>
        </p:spPr>
        <p:txBody>
          <a:bodyPr/>
          <a:lstStyle/>
          <a:p>
            <a:pPr algn="l"/>
            <a:r>
              <a:rPr lang="cs-CZ" sz="1400" b="1"/>
              <a:t>3</a:t>
            </a:r>
            <a:endParaRPr lang="cs-CZ"/>
          </a:p>
        </p:txBody>
      </p:sp>
      <p:sp>
        <p:nvSpPr>
          <p:cNvPr id="140313" name="Text Box 25"/>
          <p:cNvSpPr txBox="1">
            <a:spLocks noChangeArrowheads="1"/>
          </p:cNvSpPr>
          <p:nvPr/>
        </p:nvSpPr>
        <p:spPr bwMode="auto">
          <a:xfrm>
            <a:off x="7100888" y="3338513"/>
            <a:ext cx="342900" cy="342900"/>
          </a:xfrm>
          <a:prstGeom prst="rect">
            <a:avLst/>
          </a:prstGeom>
          <a:noFill/>
          <a:ln w="9525">
            <a:noFill/>
            <a:miter lim="800000"/>
            <a:headEnd/>
            <a:tailEnd/>
          </a:ln>
        </p:spPr>
        <p:txBody>
          <a:bodyPr/>
          <a:lstStyle/>
          <a:p>
            <a:pPr algn="l"/>
            <a:r>
              <a:rPr lang="cs-CZ" sz="1400" b="1"/>
              <a:t>4</a:t>
            </a:r>
            <a:endParaRPr lang="cs-CZ"/>
          </a:p>
        </p:txBody>
      </p:sp>
      <p:sp>
        <p:nvSpPr>
          <p:cNvPr id="140314" name="AutoShape 26"/>
          <p:cNvSpPr>
            <a:spLocks noChangeArrowheads="1"/>
          </p:cNvSpPr>
          <p:nvPr/>
        </p:nvSpPr>
        <p:spPr bwMode="auto">
          <a:xfrm>
            <a:off x="5729288" y="4481513"/>
            <a:ext cx="1028700" cy="685800"/>
          </a:xfrm>
          <a:prstGeom prst="wedgeRoundRectCallout">
            <a:avLst>
              <a:gd name="adj1" fmla="val 69199"/>
              <a:gd name="adj2" fmla="val -196389"/>
              <a:gd name="adj3" fmla="val 16667"/>
            </a:avLst>
          </a:prstGeom>
          <a:solidFill>
            <a:srgbClr val="FFFFFF"/>
          </a:solidFill>
          <a:ln w="9525">
            <a:solidFill>
              <a:srgbClr val="000000"/>
            </a:solidFill>
            <a:miter lim="800000"/>
            <a:headEnd/>
            <a:tailEnd/>
          </a:ln>
        </p:spPr>
        <p:txBody>
          <a:bodyPr/>
          <a:lstStyle/>
          <a:p>
            <a:pPr algn="l"/>
            <a:r>
              <a:rPr lang="cs-CZ" sz="1200" b="1">
                <a:latin typeface="Tahoma" pitchFamily="34" charset="0"/>
              </a:rPr>
              <a:t>program, který chci spustit</a:t>
            </a:r>
            <a:endParaRPr lang="cs-CZ"/>
          </a:p>
        </p:txBody>
      </p:sp>
      <p:pic>
        <p:nvPicPr>
          <p:cNvPr id="140315" name="Picture 27" descr="menu1"/>
          <p:cNvPicPr>
            <a:picLocks noChangeAspect="1" noChangeArrowheads="1"/>
          </p:cNvPicPr>
          <p:nvPr/>
        </p:nvPicPr>
        <p:blipFill>
          <a:blip r:embed="rId2"/>
          <a:srcRect/>
          <a:stretch>
            <a:fillRect/>
          </a:stretch>
        </p:blipFill>
        <p:spPr bwMode="auto">
          <a:xfrm>
            <a:off x="4356100" y="2420938"/>
            <a:ext cx="4103688" cy="4054475"/>
          </a:xfrm>
          <a:prstGeom prst="rect">
            <a:avLst/>
          </a:prstGeom>
          <a:noFill/>
          <a:ln w="9525">
            <a:noFill/>
            <a:miter lim="800000"/>
            <a:headEnd/>
            <a:tailEnd/>
          </a:ln>
        </p:spPr>
      </p:pic>
      <p:sp>
        <p:nvSpPr>
          <p:cNvPr id="140338" name="AutoShape 50"/>
          <p:cNvSpPr>
            <a:spLocks noChangeArrowheads="1"/>
          </p:cNvSpPr>
          <p:nvPr/>
        </p:nvSpPr>
        <p:spPr bwMode="auto">
          <a:xfrm>
            <a:off x="684213" y="1773238"/>
            <a:ext cx="3095625" cy="2016125"/>
          </a:xfrm>
          <a:prstGeom prst="wedgeRoundRectCallout">
            <a:avLst>
              <a:gd name="adj1" fmla="val 73745"/>
              <a:gd name="adj2" fmla="val 91731"/>
              <a:gd name="adj3" fmla="val 16667"/>
            </a:avLst>
          </a:prstGeom>
          <a:solidFill>
            <a:srgbClr val="FFFFFF"/>
          </a:solidFill>
          <a:ln w="9525">
            <a:solidFill>
              <a:srgbClr val="000000"/>
            </a:solidFill>
            <a:miter lim="800000"/>
            <a:headEnd/>
            <a:tailEnd/>
          </a:ln>
        </p:spPr>
        <p:txBody>
          <a:bodyPr/>
          <a:lstStyle/>
          <a:p>
            <a:pPr algn="l"/>
            <a:r>
              <a:rPr lang="cs-CZ" sz="1600"/>
              <a:t>Rozbalená nabídka start, která se otevře, když kliknete na tlačítko START, pro spuštění programu postupujte jednoduše až k žádanému programu a po té klikněte na levé tlačítko myši</a:t>
            </a:r>
          </a:p>
        </p:txBody>
      </p:sp>
      <p:sp>
        <p:nvSpPr>
          <p:cNvPr id="140339" name="Oval 51"/>
          <p:cNvSpPr>
            <a:spLocks noChangeArrowheads="1"/>
          </p:cNvSpPr>
          <p:nvPr/>
        </p:nvSpPr>
        <p:spPr bwMode="auto">
          <a:xfrm>
            <a:off x="250825" y="4365625"/>
            <a:ext cx="342900" cy="342900"/>
          </a:xfrm>
          <a:prstGeom prst="ellipse">
            <a:avLst/>
          </a:prstGeom>
          <a:solidFill>
            <a:srgbClr val="FFFFFF"/>
          </a:solidFill>
          <a:ln w="9525">
            <a:solidFill>
              <a:srgbClr val="000000"/>
            </a:solidFill>
            <a:round/>
            <a:headEnd/>
            <a:tailEnd/>
          </a:ln>
        </p:spPr>
        <p:txBody>
          <a:bodyPr/>
          <a:lstStyle/>
          <a:p>
            <a:endParaRPr lang="cs-CZ"/>
          </a:p>
        </p:txBody>
      </p:sp>
      <p:sp>
        <p:nvSpPr>
          <p:cNvPr id="140340" name="Text Box 52"/>
          <p:cNvSpPr txBox="1">
            <a:spLocks noChangeArrowheads="1"/>
          </p:cNvSpPr>
          <p:nvPr/>
        </p:nvSpPr>
        <p:spPr bwMode="auto">
          <a:xfrm>
            <a:off x="250825" y="4365625"/>
            <a:ext cx="342900" cy="342900"/>
          </a:xfrm>
          <a:prstGeom prst="rect">
            <a:avLst/>
          </a:prstGeom>
          <a:noFill/>
          <a:ln w="9525">
            <a:noFill/>
            <a:miter lim="800000"/>
            <a:headEnd/>
            <a:tailEnd/>
          </a:ln>
        </p:spPr>
        <p:txBody>
          <a:bodyPr/>
          <a:lstStyle/>
          <a:p>
            <a:pPr algn="l"/>
            <a:r>
              <a:rPr lang="cs-CZ" sz="1400" b="1"/>
              <a:t>2</a:t>
            </a:r>
            <a:endParaRPr lang="cs-CZ"/>
          </a:p>
        </p:txBody>
      </p:sp>
      <p:sp>
        <p:nvSpPr>
          <p:cNvPr id="140341" name="Text Box 53"/>
          <p:cNvSpPr txBox="1">
            <a:spLocks noChangeArrowheads="1"/>
          </p:cNvSpPr>
          <p:nvPr/>
        </p:nvSpPr>
        <p:spPr bwMode="auto">
          <a:xfrm>
            <a:off x="827088" y="4437063"/>
            <a:ext cx="3167062" cy="2000548"/>
          </a:xfrm>
          <a:prstGeom prst="rect">
            <a:avLst/>
          </a:prstGeom>
          <a:solidFill>
            <a:schemeClr val="bg1"/>
          </a:solidFill>
          <a:ln w="12700" cap="sq">
            <a:noFill/>
            <a:miter lim="800000"/>
            <a:headEnd type="none" w="sm" len="sm"/>
            <a:tailEnd type="none" w="sm" len="sm"/>
          </a:ln>
          <a:effectLst/>
        </p:spPr>
        <p:txBody>
          <a:bodyPr>
            <a:spAutoFit/>
          </a:bodyPr>
          <a:lstStyle/>
          <a:p>
            <a:pPr>
              <a:spcBef>
                <a:spcPct val="50000"/>
              </a:spcBef>
            </a:pPr>
            <a:r>
              <a:rPr lang="cs-CZ" sz="1600" dirty="0"/>
              <a:t>V příkazové řádce napište:</a:t>
            </a:r>
          </a:p>
          <a:p>
            <a:pPr>
              <a:spcBef>
                <a:spcPct val="50000"/>
              </a:spcBef>
            </a:pPr>
            <a:r>
              <a:rPr lang="cs-CZ" dirty="0" err="1"/>
              <a:t>calc</a:t>
            </a:r>
            <a:r>
              <a:rPr lang="cs-CZ" dirty="0"/>
              <a:t>.</a:t>
            </a:r>
            <a:r>
              <a:rPr lang="cs-CZ" dirty="0" err="1"/>
              <a:t>exe</a:t>
            </a:r>
            <a:r>
              <a:rPr lang="cs-CZ" dirty="0"/>
              <a:t> </a:t>
            </a:r>
          </a:p>
          <a:p>
            <a:pPr>
              <a:spcBef>
                <a:spcPct val="50000"/>
              </a:spcBef>
            </a:pPr>
            <a:r>
              <a:rPr lang="cs-CZ" dirty="0" err="1"/>
              <a:t>notepad</a:t>
            </a:r>
            <a:r>
              <a:rPr lang="cs-CZ" dirty="0"/>
              <a:t>.</a:t>
            </a:r>
            <a:r>
              <a:rPr lang="cs-CZ" dirty="0" err="1"/>
              <a:t>exe</a:t>
            </a:r>
            <a:endParaRPr lang="cs-CZ" dirty="0"/>
          </a:p>
          <a:p>
            <a:pPr>
              <a:spcBef>
                <a:spcPct val="50000"/>
              </a:spcBef>
            </a:pPr>
            <a:r>
              <a:rPr lang="cs-CZ" dirty="0" err="1" smtClean="0"/>
              <a:t>cmd</a:t>
            </a:r>
            <a:r>
              <a:rPr lang="cs-CZ" dirty="0" smtClean="0"/>
              <a:t>  </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r>
              <a:rPr lang="cs-CZ"/>
              <a:t>Okno programu: </a:t>
            </a:r>
          </a:p>
        </p:txBody>
      </p:sp>
      <p:sp>
        <p:nvSpPr>
          <p:cNvPr id="141315" name="Rectangle 3"/>
          <p:cNvSpPr>
            <a:spLocks noGrp="1" noChangeArrowheads="1"/>
          </p:cNvSpPr>
          <p:nvPr>
            <p:ph type="body" idx="1"/>
          </p:nvPr>
        </p:nvSpPr>
        <p:spPr/>
        <p:txBody>
          <a:bodyPr/>
          <a:lstStyle/>
          <a:p>
            <a:r>
              <a:rPr lang="cs-CZ">
                <a:solidFill>
                  <a:schemeClr val="bg1"/>
                </a:solidFill>
              </a:rPr>
              <a:t>Okno je základní stavební jednotka operačního systému Windows. Pro správné používání Windows je tedy důležité zvládat ovládání oken programů. Na obrázku uvidíte okno Tento počítač. Můžete zde přistupovat k souborům, adresářům, diskům a dalším systémovým zdrojům.</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55" name="Picture 19" descr="oknoprogramu"/>
          <p:cNvPicPr>
            <a:picLocks noChangeAspect="1" noChangeArrowheads="1"/>
          </p:cNvPicPr>
          <p:nvPr/>
        </p:nvPicPr>
        <p:blipFill>
          <a:blip r:embed="rId2"/>
          <a:srcRect/>
          <a:stretch>
            <a:fillRect/>
          </a:stretch>
        </p:blipFill>
        <p:spPr bwMode="auto">
          <a:xfrm>
            <a:off x="1116013" y="2133600"/>
            <a:ext cx="6781800" cy="3876675"/>
          </a:xfrm>
          <a:prstGeom prst="rect">
            <a:avLst/>
          </a:prstGeom>
          <a:noFill/>
          <a:ln w="9525">
            <a:noFill/>
            <a:miter lim="800000"/>
            <a:headEnd/>
            <a:tailEnd/>
          </a:ln>
        </p:spPr>
      </p:pic>
      <p:sp>
        <p:nvSpPr>
          <p:cNvPr id="142338" name="Rectangle 2"/>
          <p:cNvSpPr>
            <a:spLocks noGrp="1" noChangeArrowheads="1"/>
          </p:cNvSpPr>
          <p:nvPr>
            <p:ph type="title"/>
          </p:nvPr>
        </p:nvSpPr>
        <p:spPr/>
        <p:txBody>
          <a:bodyPr/>
          <a:lstStyle/>
          <a:p>
            <a:r>
              <a:rPr lang="cs-CZ"/>
              <a:t>Okno programu:</a:t>
            </a:r>
          </a:p>
        </p:txBody>
      </p:sp>
      <p:sp>
        <p:nvSpPr>
          <p:cNvPr id="142340" name="AutoShape 4"/>
          <p:cNvSpPr>
            <a:spLocks noChangeArrowheads="1"/>
          </p:cNvSpPr>
          <p:nvPr/>
        </p:nvSpPr>
        <p:spPr bwMode="auto">
          <a:xfrm>
            <a:off x="6030913" y="3727450"/>
            <a:ext cx="800100" cy="342900"/>
          </a:xfrm>
          <a:prstGeom prst="wedgeRoundRectCallout">
            <a:avLst>
              <a:gd name="adj1" fmla="val -51111"/>
              <a:gd name="adj2" fmla="val -178333"/>
              <a:gd name="adj3" fmla="val 16667"/>
            </a:avLst>
          </a:prstGeom>
          <a:solidFill>
            <a:srgbClr val="FFFFFF"/>
          </a:solidFill>
          <a:ln w="9525">
            <a:solidFill>
              <a:srgbClr val="000000"/>
            </a:solidFill>
            <a:miter lim="800000"/>
            <a:headEnd/>
            <a:tailEnd/>
          </a:ln>
        </p:spPr>
        <p:txBody>
          <a:bodyPr/>
          <a:lstStyle/>
          <a:p>
            <a:pPr algn="l"/>
            <a:r>
              <a:rPr lang="cs-CZ" sz="1200"/>
              <a:t>adresář</a:t>
            </a:r>
            <a:endParaRPr lang="cs-CZ"/>
          </a:p>
        </p:txBody>
      </p:sp>
      <p:sp>
        <p:nvSpPr>
          <p:cNvPr id="142341" name="AutoShape 5"/>
          <p:cNvSpPr>
            <a:spLocks noChangeArrowheads="1"/>
          </p:cNvSpPr>
          <p:nvPr/>
        </p:nvSpPr>
        <p:spPr bwMode="auto">
          <a:xfrm>
            <a:off x="6945313" y="1257300"/>
            <a:ext cx="1028700" cy="571500"/>
          </a:xfrm>
          <a:prstGeom prst="wedgeRoundRectCallout">
            <a:avLst>
              <a:gd name="adj1" fmla="val 29384"/>
              <a:gd name="adj2" fmla="val 110778"/>
              <a:gd name="adj3" fmla="val 16667"/>
            </a:avLst>
          </a:prstGeom>
          <a:solidFill>
            <a:srgbClr val="FFFFFF"/>
          </a:solidFill>
          <a:ln w="9525">
            <a:solidFill>
              <a:srgbClr val="000000"/>
            </a:solidFill>
            <a:miter lim="800000"/>
            <a:headEnd/>
            <a:tailEnd/>
          </a:ln>
        </p:spPr>
        <p:txBody>
          <a:bodyPr/>
          <a:lstStyle/>
          <a:p>
            <a:pPr algn="l"/>
            <a:r>
              <a:rPr lang="cs-CZ" sz="1200"/>
              <a:t>zavře okno</a:t>
            </a:r>
            <a:br>
              <a:rPr lang="cs-CZ" sz="1200"/>
            </a:br>
            <a:r>
              <a:rPr lang="cs-CZ" sz="1200"/>
              <a:t> / program</a:t>
            </a:r>
            <a:endParaRPr lang="cs-CZ"/>
          </a:p>
        </p:txBody>
      </p:sp>
      <p:sp>
        <p:nvSpPr>
          <p:cNvPr id="142342" name="AutoShape 6"/>
          <p:cNvSpPr>
            <a:spLocks noChangeArrowheads="1"/>
          </p:cNvSpPr>
          <p:nvPr/>
        </p:nvSpPr>
        <p:spPr bwMode="auto">
          <a:xfrm>
            <a:off x="5345113" y="1371600"/>
            <a:ext cx="1485900" cy="457200"/>
          </a:xfrm>
          <a:prstGeom prst="wedgeRoundRectCallout">
            <a:avLst>
              <a:gd name="adj1" fmla="val 98972"/>
              <a:gd name="adj2" fmla="val 123194"/>
              <a:gd name="adj3" fmla="val 16667"/>
            </a:avLst>
          </a:prstGeom>
          <a:solidFill>
            <a:srgbClr val="FFFFFF"/>
          </a:solidFill>
          <a:ln w="9525">
            <a:solidFill>
              <a:srgbClr val="000000"/>
            </a:solidFill>
            <a:miter lim="800000"/>
            <a:headEnd/>
            <a:tailEnd/>
          </a:ln>
        </p:spPr>
        <p:txBody>
          <a:bodyPr/>
          <a:lstStyle/>
          <a:p>
            <a:pPr algn="l"/>
            <a:r>
              <a:rPr lang="cs-CZ" sz="1200"/>
              <a:t>maximalizuje okno na celý monitor</a:t>
            </a:r>
            <a:endParaRPr lang="cs-CZ"/>
          </a:p>
        </p:txBody>
      </p:sp>
      <p:sp>
        <p:nvSpPr>
          <p:cNvPr id="142343" name="AutoShape 7"/>
          <p:cNvSpPr>
            <a:spLocks noChangeArrowheads="1"/>
          </p:cNvSpPr>
          <p:nvPr/>
        </p:nvSpPr>
        <p:spPr bwMode="auto">
          <a:xfrm>
            <a:off x="5345113" y="1943100"/>
            <a:ext cx="1600200" cy="457200"/>
          </a:xfrm>
          <a:prstGeom prst="wedgeRoundRectCallout">
            <a:avLst>
              <a:gd name="adj1" fmla="val 79602"/>
              <a:gd name="adj2" fmla="val 17639"/>
              <a:gd name="adj3" fmla="val 16667"/>
            </a:avLst>
          </a:prstGeom>
          <a:solidFill>
            <a:srgbClr val="FFFFFF"/>
          </a:solidFill>
          <a:ln w="9525">
            <a:solidFill>
              <a:srgbClr val="000000"/>
            </a:solidFill>
            <a:miter lim="800000"/>
            <a:headEnd/>
            <a:tailEnd/>
          </a:ln>
        </p:spPr>
        <p:txBody>
          <a:bodyPr/>
          <a:lstStyle/>
          <a:p>
            <a:pPr algn="l"/>
            <a:r>
              <a:rPr lang="cs-CZ" sz="1200"/>
              <a:t>minimalizuje okno do Hlavního panelu</a:t>
            </a:r>
            <a:endParaRPr lang="cs-CZ"/>
          </a:p>
        </p:txBody>
      </p:sp>
      <p:sp>
        <p:nvSpPr>
          <p:cNvPr id="142344" name="AutoShape 8"/>
          <p:cNvSpPr>
            <a:spLocks noChangeArrowheads="1"/>
          </p:cNvSpPr>
          <p:nvPr/>
        </p:nvSpPr>
        <p:spPr bwMode="auto">
          <a:xfrm>
            <a:off x="1573213" y="1371600"/>
            <a:ext cx="3657600" cy="342900"/>
          </a:xfrm>
          <a:prstGeom prst="wedgeRoundRectCallout">
            <a:avLst>
              <a:gd name="adj1" fmla="val 38995"/>
              <a:gd name="adj2" fmla="val 206852"/>
              <a:gd name="adj3" fmla="val 16667"/>
            </a:avLst>
          </a:prstGeom>
          <a:solidFill>
            <a:srgbClr val="FFFFFF"/>
          </a:solidFill>
          <a:ln w="9525">
            <a:solidFill>
              <a:srgbClr val="000000"/>
            </a:solidFill>
            <a:miter lim="800000"/>
            <a:headEnd/>
            <a:tailEnd/>
          </a:ln>
        </p:spPr>
        <p:txBody>
          <a:bodyPr/>
          <a:lstStyle/>
          <a:p>
            <a:pPr algn="l"/>
            <a:r>
              <a:rPr lang="cs-CZ" sz="1200"/>
              <a:t>Hlavní lišta či Titulkový pruh ale také Záhlaví okna</a:t>
            </a:r>
            <a:endParaRPr lang="cs-CZ"/>
          </a:p>
        </p:txBody>
      </p:sp>
      <p:sp>
        <p:nvSpPr>
          <p:cNvPr id="142345" name="AutoShape 9"/>
          <p:cNvSpPr>
            <a:spLocks noChangeArrowheads="1"/>
          </p:cNvSpPr>
          <p:nvPr/>
        </p:nvSpPr>
        <p:spPr bwMode="auto">
          <a:xfrm>
            <a:off x="2144713" y="1828800"/>
            <a:ext cx="1600200" cy="342900"/>
          </a:xfrm>
          <a:prstGeom prst="wedgeRoundRectCallout">
            <a:avLst>
              <a:gd name="adj1" fmla="val -52144"/>
              <a:gd name="adj2" fmla="val 125370"/>
              <a:gd name="adj3" fmla="val 16667"/>
            </a:avLst>
          </a:prstGeom>
          <a:solidFill>
            <a:srgbClr val="FFFFFF"/>
          </a:solidFill>
          <a:ln w="9525">
            <a:solidFill>
              <a:srgbClr val="000000"/>
            </a:solidFill>
            <a:miter lim="800000"/>
            <a:headEnd/>
            <a:tailEnd/>
          </a:ln>
        </p:spPr>
        <p:txBody>
          <a:bodyPr/>
          <a:lstStyle/>
          <a:p>
            <a:pPr algn="l"/>
            <a:r>
              <a:rPr lang="cs-CZ" sz="1200"/>
              <a:t>panel nabídek/menu</a:t>
            </a:r>
            <a:endParaRPr lang="cs-CZ"/>
          </a:p>
        </p:txBody>
      </p:sp>
      <p:sp>
        <p:nvSpPr>
          <p:cNvPr id="142346" name="AutoShape 10"/>
          <p:cNvSpPr>
            <a:spLocks noChangeArrowheads="1"/>
          </p:cNvSpPr>
          <p:nvPr/>
        </p:nvSpPr>
        <p:spPr bwMode="auto">
          <a:xfrm>
            <a:off x="1458913" y="3200400"/>
            <a:ext cx="1257300" cy="342900"/>
          </a:xfrm>
          <a:prstGeom prst="wedgeRoundRectCallout">
            <a:avLst>
              <a:gd name="adj1" fmla="val 47273"/>
              <a:gd name="adj2" fmla="val -115370"/>
              <a:gd name="adj3" fmla="val 16667"/>
            </a:avLst>
          </a:prstGeom>
          <a:solidFill>
            <a:srgbClr val="FFFFFF"/>
          </a:solidFill>
          <a:ln w="9525">
            <a:solidFill>
              <a:srgbClr val="000000"/>
            </a:solidFill>
            <a:miter lim="800000"/>
            <a:headEnd/>
            <a:tailEnd/>
          </a:ln>
        </p:spPr>
        <p:txBody>
          <a:bodyPr/>
          <a:lstStyle/>
          <a:p>
            <a:pPr algn="l"/>
            <a:r>
              <a:rPr lang="cs-CZ" sz="1200"/>
              <a:t>cesta k souboru</a:t>
            </a:r>
            <a:endParaRPr lang="cs-CZ"/>
          </a:p>
        </p:txBody>
      </p:sp>
      <p:sp>
        <p:nvSpPr>
          <p:cNvPr id="142347" name="AutoShape 11"/>
          <p:cNvSpPr>
            <a:spLocks noChangeArrowheads="1"/>
          </p:cNvSpPr>
          <p:nvPr/>
        </p:nvSpPr>
        <p:spPr bwMode="auto">
          <a:xfrm>
            <a:off x="3402013" y="3314700"/>
            <a:ext cx="1257300" cy="342900"/>
          </a:xfrm>
          <a:prstGeom prst="wedgeRoundRectCallout">
            <a:avLst>
              <a:gd name="adj1" fmla="val -59796"/>
              <a:gd name="adj2" fmla="val -215370"/>
              <a:gd name="adj3" fmla="val 16667"/>
            </a:avLst>
          </a:prstGeom>
          <a:solidFill>
            <a:srgbClr val="FFFFFF"/>
          </a:solidFill>
          <a:ln w="9525">
            <a:solidFill>
              <a:srgbClr val="000000"/>
            </a:solidFill>
            <a:miter lim="800000"/>
            <a:headEnd/>
            <a:tailEnd/>
          </a:ln>
        </p:spPr>
        <p:txBody>
          <a:bodyPr/>
          <a:lstStyle/>
          <a:p>
            <a:pPr algn="l"/>
            <a:r>
              <a:rPr lang="cs-CZ" sz="1200"/>
              <a:t>panel nástrojů</a:t>
            </a:r>
            <a:endParaRPr lang="cs-CZ"/>
          </a:p>
        </p:txBody>
      </p:sp>
      <p:sp>
        <p:nvSpPr>
          <p:cNvPr id="142348" name="Text Box 12"/>
          <p:cNvSpPr txBox="1">
            <a:spLocks noChangeArrowheads="1"/>
          </p:cNvSpPr>
          <p:nvPr/>
        </p:nvSpPr>
        <p:spPr bwMode="auto">
          <a:xfrm>
            <a:off x="5802313" y="4229100"/>
            <a:ext cx="1143000" cy="342900"/>
          </a:xfrm>
          <a:prstGeom prst="rect">
            <a:avLst/>
          </a:prstGeom>
          <a:solidFill>
            <a:srgbClr val="FFFFFF"/>
          </a:solidFill>
          <a:ln w="9525">
            <a:solidFill>
              <a:srgbClr val="000000"/>
            </a:solidFill>
            <a:miter lim="800000"/>
            <a:headEnd/>
            <a:tailEnd/>
          </a:ln>
        </p:spPr>
        <p:txBody>
          <a:bodyPr/>
          <a:lstStyle/>
          <a:p>
            <a:r>
              <a:rPr lang="cs-CZ" sz="1200"/>
              <a:t>Plocha okna</a:t>
            </a:r>
            <a:endParaRPr lang="cs-CZ"/>
          </a:p>
        </p:txBody>
      </p:sp>
      <p:sp>
        <p:nvSpPr>
          <p:cNvPr id="142349" name="Text Box 13"/>
          <p:cNvSpPr txBox="1">
            <a:spLocks noChangeArrowheads="1"/>
          </p:cNvSpPr>
          <p:nvPr/>
        </p:nvSpPr>
        <p:spPr bwMode="auto">
          <a:xfrm>
            <a:off x="5002213" y="4229100"/>
            <a:ext cx="685800" cy="342900"/>
          </a:xfrm>
          <a:prstGeom prst="rect">
            <a:avLst/>
          </a:prstGeom>
          <a:solidFill>
            <a:srgbClr val="FFFFFF"/>
          </a:solidFill>
          <a:ln w="9525">
            <a:solidFill>
              <a:srgbClr val="000000"/>
            </a:solidFill>
            <a:miter lim="800000"/>
            <a:headEnd/>
            <a:tailEnd/>
          </a:ln>
        </p:spPr>
        <p:txBody>
          <a:bodyPr/>
          <a:lstStyle/>
          <a:p>
            <a:pPr algn="l"/>
            <a:r>
              <a:rPr lang="cs-CZ" sz="1200"/>
              <a:t>objekty</a:t>
            </a:r>
            <a:endParaRPr lang="cs-CZ"/>
          </a:p>
        </p:txBody>
      </p:sp>
      <p:sp>
        <p:nvSpPr>
          <p:cNvPr id="142350" name="Line 14"/>
          <p:cNvSpPr>
            <a:spLocks noChangeShapeType="1"/>
          </p:cNvSpPr>
          <p:nvPr/>
        </p:nvSpPr>
        <p:spPr bwMode="auto">
          <a:xfrm flipH="1" flipV="1">
            <a:off x="5230813" y="3314700"/>
            <a:ext cx="114300" cy="914400"/>
          </a:xfrm>
          <a:prstGeom prst="line">
            <a:avLst/>
          </a:prstGeom>
          <a:noFill/>
          <a:ln w="9525">
            <a:solidFill>
              <a:srgbClr val="000000"/>
            </a:solidFill>
            <a:round/>
            <a:headEnd/>
            <a:tailEnd/>
          </a:ln>
        </p:spPr>
        <p:txBody>
          <a:bodyPr/>
          <a:lstStyle/>
          <a:p>
            <a:endParaRPr lang="cs-CZ"/>
          </a:p>
        </p:txBody>
      </p:sp>
      <p:sp>
        <p:nvSpPr>
          <p:cNvPr id="142351" name="Line 15"/>
          <p:cNvSpPr>
            <a:spLocks noChangeShapeType="1"/>
          </p:cNvSpPr>
          <p:nvPr/>
        </p:nvSpPr>
        <p:spPr bwMode="auto">
          <a:xfrm flipH="1">
            <a:off x="3973513" y="4572000"/>
            <a:ext cx="1257300" cy="914400"/>
          </a:xfrm>
          <a:prstGeom prst="line">
            <a:avLst/>
          </a:prstGeom>
          <a:noFill/>
          <a:ln w="9525">
            <a:solidFill>
              <a:srgbClr val="000000"/>
            </a:solidFill>
            <a:round/>
            <a:headEnd/>
            <a:tailEnd/>
          </a:ln>
        </p:spPr>
        <p:txBody>
          <a:bodyPr/>
          <a:lstStyle/>
          <a:p>
            <a:endParaRPr lang="cs-CZ"/>
          </a:p>
        </p:txBody>
      </p:sp>
      <p:sp>
        <p:nvSpPr>
          <p:cNvPr id="142352" name="Line 16"/>
          <p:cNvSpPr>
            <a:spLocks noChangeShapeType="1"/>
          </p:cNvSpPr>
          <p:nvPr/>
        </p:nvSpPr>
        <p:spPr bwMode="auto">
          <a:xfrm flipH="1">
            <a:off x="3973513" y="4343400"/>
            <a:ext cx="1028700" cy="0"/>
          </a:xfrm>
          <a:prstGeom prst="line">
            <a:avLst/>
          </a:prstGeom>
          <a:noFill/>
          <a:ln w="9525">
            <a:solidFill>
              <a:srgbClr val="000000"/>
            </a:solidFill>
            <a:round/>
            <a:headEnd/>
            <a:tailEnd/>
          </a:ln>
        </p:spPr>
        <p:txBody>
          <a:bodyPr/>
          <a:lstStyle/>
          <a:p>
            <a:endParaRPr lang="cs-CZ"/>
          </a:p>
        </p:txBody>
      </p:sp>
      <p:sp>
        <p:nvSpPr>
          <p:cNvPr id="142353" name="AutoShape 17"/>
          <p:cNvSpPr>
            <a:spLocks noChangeArrowheads="1"/>
          </p:cNvSpPr>
          <p:nvPr/>
        </p:nvSpPr>
        <p:spPr bwMode="auto">
          <a:xfrm>
            <a:off x="6259513" y="4800600"/>
            <a:ext cx="1257300" cy="571500"/>
          </a:xfrm>
          <a:prstGeom prst="wedgeRoundRectCallout">
            <a:avLst>
              <a:gd name="adj1" fmla="val 70505"/>
              <a:gd name="adj2" fmla="val -153667"/>
              <a:gd name="adj3" fmla="val 16667"/>
            </a:avLst>
          </a:prstGeom>
          <a:solidFill>
            <a:srgbClr val="FFFFFF"/>
          </a:solidFill>
          <a:ln w="9525">
            <a:solidFill>
              <a:srgbClr val="000000"/>
            </a:solidFill>
            <a:miter lim="800000"/>
            <a:headEnd/>
            <a:tailEnd/>
          </a:ln>
        </p:spPr>
        <p:txBody>
          <a:bodyPr/>
          <a:lstStyle/>
          <a:p>
            <a:pPr algn="l"/>
            <a:r>
              <a:rPr lang="cs-CZ" sz="1200"/>
              <a:t>posunovací (rolovací)  lišta</a:t>
            </a:r>
            <a:endParaRPr lang="cs-CZ"/>
          </a:p>
        </p:txBody>
      </p:sp>
      <p:sp>
        <p:nvSpPr>
          <p:cNvPr id="142354" name="AutoShape 18"/>
          <p:cNvSpPr>
            <a:spLocks noChangeArrowheads="1"/>
          </p:cNvSpPr>
          <p:nvPr/>
        </p:nvSpPr>
        <p:spPr bwMode="auto">
          <a:xfrm>
            <a:off x="5795963" y="5445125"/>
            <a:ext cx="1714500" cy="1143000"/>
          </a:xfrm>
          <a:prstGeom prst="wedgeRoundRectCallout">
            <a:avLst>
              <a:gd name="adj1" fmla="val -119815"/>
              <a:gd name="adj2" fmla="val -50417"/>
              <a:gd name="adj3" fmla="val 16667"/>
            </a:avLst>
          </a:prstGeom>
          <a:solidFill>
            <a:srgbClr val="FFFFFF"/>
          </a:solidFill>
          <a:ln w="9525">
            <a:solidFill>
              <a:srgbClr val="000000"/>
            </a:solidFill>
            <a:miter lim="800000"/>
            <a:headEnd/>
            <a:tailEnd/>
          </a:ln>
        </p:spPr>
        <p:txBody>
          <a:bodyPr/>
          <a:lstStyle/>
          <a:p>
            <a:pPr algn="l"/>
            <a:r>
              <a:rPr lang="cs-CZ" sz="1200"/>
              <a:t>dvojitým poklepáním  levým tlačítkem myši na tuto ikonu (objekt) se dostaneme na jednotku CD-RW 	</a:t>
            </a:r>
            <a:endParaRPr lang="cs-CZ"/>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r>
              <a:rPr lang="cs-CZ"/>
              <a:t>Dialogová okna: </a:t>
            </a:r>
          </a:p>
        </p:txBody>
      </p:sp>
      <p:sp>
        <p:nvSpPr>
          <p:cNvPr id="143363" name="Rectangle 3"/>
          <p:cNvSpPr>
            <a:spLocks noGrp="1" noChangeArrowheads="1"/>
          </p:cNvSpPr>
          <p:nvPr>
            <p:ph type="body" idx="1"/>
          </p:nvPr>
        </p:nvSpPr>
        <p:spPr/>
        <p:txBody>
          <a:bodyPr/>
          <a:lstStyle/>
          <a:p>
            <a:r>
              <a:rPr lang="cs-CZ">
                <a:solidFill>
                  <a:schemeClr val="bg1"/>
                </a:solidFill>
              </a:rPr>
              <a:t>Dialogové okno slouží ke komunikaci uživatele s počítačem. Pomocí něho může program nebo počítač získat od uživatele informace pro svojí další činnost. Nejjednodušší dialogové okno může obsahovat pouze krátký text a např.tlačítka ano-ne. Může ale obsahovat i další ovládací </a:t>
            </a:r>
            <a:br>
              <a:rPr lang="cs-CZ">
                <a:solidFill>
                  <a:schemeClr val="bg1"/>
                </a:solidFill>
              </a:rPr>
            </a:br>
            <a:r>
              <a:rPr lang="cs-CZ">
                <a:solidFill>
                  <a:schemeClr val="bg1"/>
                </a:solidFill>
              </a:rPr>
              <a:t>prvky : přepínače, zaškrtávací boxy, pole pro číselné nebo textové údaje apod.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97" name="Picture 13" descr="vlastnosti2"/>
          <p:cNvPicPr>
            <a:picLocks noChangeAspect="1" noChangeArrowheads="1"/>
          </p:cNvPicPr>
          <p:nvPr/>
        </p:nvPicPr>
        <p:blipFill>
          <a:blip r:embed="rId3"/>
          <a:srcRect/>
          <a:stretch>
            <a:fillRect/>
          </a:stretch>
        </p:blipFill>
        <p:spPr bwMode="auto">
          <a:xfrm>
            <a:off x="4678363" y="1838325"/>
            <a:ext cx="4019550" cy="4267200"/>
          </a:xfrm>
          <a:prstGeom prst="rect">
            <a:avLst/>
          </a:prstGeom>
          <a:noFill/>
          <a:ln w="9525">
            <a:noFill/>
            <a:miter lim="800000"/>
            <a:headEnd/>
            <a:tailEnd/>
          </a:ln>
        </p:spPr>
      </p:pic>
      <p:graphicFrame>
        <p:nvGraphicFramePr>
          <p:cNvPr id="144389" name="Object 5"/>
          <p:cNvGraphicFramePr>
            <a:graphicFrameLocks noChangeAspect="1"/>
          </p:cNvGraphicFramePr>
          <p:nvPr>
            <p:ph idx="1"/>
          </p:nvPr>
        </p:nvGraphicFramePr>
        <p:xfrm>
          <a:off x="395288" y="1700213"/>
          <a:ext cx="1524000" cy="1778000"/>
        </p:xfrm>
        <a:graphic>
          <a:graphicData uri="http://schemas.openxmlformats.org/presentationml/2006/ole">
            <p:oleObj spid="_x0000_s144389" name="Image" r:id="rId4" imgW="1523272" imgH="1777778" progId="Photoshop.Image.9">
              <p:embed/>
            </p:oleObj>
          </a:graphicData>
        </a:graphic>
      </p:graphicFrame>
      <p:sp>
        <p:nvSpPr>
          <p:cNvPr id="144386" name="Rectangle 2"/>
          <p:cNvSpPr>
            <a:spLocks noGrp="1" noChangeArrowheads="1"/>
          </p:cNvSpPr>
          <p:nvPr>
            <p:ph type="title"/>
          </p:nvPr>
        </p:nvSpPr>
        <p:spPr/>
        <p:txBody>
          <a:bodyPr/>
          <a:lstStyle/>
          <a:p>
            <a:r>
              <a:rPr lang="cs-CZ"/>
              <a:t>Dialogová okna:</a:t>
            </a:r>
          </a:p>
        </p:txBody>
      </p:sp>
      <p:sp>
        <p:nvSpPr>
          <p:cNvPr id="144388" name="AutoShape 4"/>
          <p:cNvSpPr>
            <a:spLocks noChangeArrowheads="1"/>
          </p:cNvSpPr>
          <p:nvPr/>
        </p:nvSpPr>
        <p:spPr bwMode="auto">
          <a:xfrm>
            <a:off x="395288" y="4149725"/>
            <a:ext cx="3341687" cy="1943100"/>
          </a:xfrm>
          <a:prstGeom prst="wedgeRoundRectCallout">
            <a:avLst>
              <a:gd name="adj1" fmla="val -14796"/>
              <a:gd name="adj2" fmla="val -97306"/>
              <a:gd name="adj3" fmla="val 16667"/>
            </a:avLst>
          </a:prstGeom>
          <a:solidFill>
            <a:srgbClr val="FFFFFF"/>
          </a:solidFill>
          <a:ln w="9525">
            <a:solidFill>
              <a:srgbClr val="000000"/>
            </a:solidFill>
            <a:miter lim="800000"/>
            <a:headEnd/>
            <a:tailEnd/>
          </a:ln>
        </p:spPr>
        <p:txBody>
          <a:bodyPr/>
          <a:lstStyle/>
          <a:p>
            <a:pPr algn="l"/>
            <a:r>
              <a:rPr lang="cs-CZ" sz="1600"/>
              <a:t>Klepnutím na pravé tlačítko myši někde na volné ploše vyvoláme menu kde zvolíme Vlastnosti a zobrazí se  dialogové okno Zobrazení-vlastnosti. Nastavuje se zde vzhled Windows, spořič obrazovky rozlišení apod.</a:t>
            </a:r>
          </a:p>
        </p:txBody>
      </p:sp>
      <p:sp>
        <p:nvSpPr>
          <p:cNvPr id="144391" name="AutoShape 7"/>
          <p:cNvSpPr>
            <a:spLocks noChangeArrowheads="1"/>
          </p:cNvSpPr>
          <p:nvPr/>
        </p:nvSpPr>
        <p:spPr bwMode="auto">
          <a:xfrm>
            <a:off x="5003800" y="1052513"/>
            <a:ext cx="2376488" cy="342900"/>
          </a:xfrm>
          <a:prstGeom prst="wedgeRoundRectCallout">
            <a:avLst>
              <a:gd name="adj1" fmla="val 22278"/>
              <a:gd name="adj2" fmla="val 311111"/>
              <a:gd name="adj3" fmla="val 16667"/>
            </a:avLst>
          </a:prstGeom>
          <a:solidFill>
            <a:srgbClr val="FFFFFF"/>
          </a:solidFill>
          <a:ln w="9525">
            <a:solidFill>
              <a:srgbClr val="000000"/>
            </a:solidFill>
            <a:miter lim="800000"/>
            <a:headEnd/>
            <a:tailEnd/>
          </a:ln>
        </p:spPr>
        <p:txBody>
          <a:bodyPr/>
          <a:lstStyle/>
          <a:p>
            <a:pPr algn="l"/>
            <a:r>
              <a:rPr lang="cs-CZ" sz="1600"/>
              <a:t>karta / záložka Vzhled</a:t>
            </a:r>
          </a:p>
        </p:txBody>
      </p:sp>
      <p:sp>
        <p:nvSpPr>
          <p:cNvPr id="144392" name="AutoShape 8"/>
          <p:cNvSpPr>
            <a:spLocks noChangeArrowheads="1"/>
          </p:cNvSpPr>
          <p:nvPr/>
        </p:nvSpPr>
        <p:spPr bwMode="auto">
          <a:xfrm>
            <a:off x="7596188" y="692150"/>
            <a:ext cx="1143000" cy="342900"/>
          </a:xfrm>
          <a:prstGeom prst="wedgeRoundRectCallout">
            <a:avLst>
              <a:gd name="adj1" fmla="val 34583"/>
              <a:gd name="adj2" fmla="val 313889"/>
              <a:gd name="adj3" fmla="val 16667"/>
            </a:avLst>
          </a:prstGeom>
          <a:solidFill>
            <a:srgbClr val="FFFFFF"/>
          </a:solidFill>
          <a:ln w="9525">
            <a:solidFill>
              <a:srgbClr val="000000"/>
            </a:solidFill>
            <a:miter lim="800000"/>
            <a:headEnd/>
            <a:tailEnd/>
          </a:ln>
        </p:spPr>
        <p:txBody>
          <a:bodyPr/>
          <a:lstStyle/>
          <a:p>
            <a:pPr algn="l"/>
            <a:r>
              <a:rPr lang="cs-CZ" sz="1200"/>
              <a:t>vypnutí okna</a:t>
            </a:r>
            <a:endParaRPr lang="cs-CZ"/>
          </a:p>
        </p:txBody>
      </p:sp>
      <p:sp>
        <p:nvSpPr>
          <p:cNvPr id="144393" name="AutoShape 9"/>
          <p:cNvSpPr>
            <a:spLocks noChangeArrowheads="1"/>
          </p:cNvSpPr>
          <p:nvPr/>
        </p:nvSpPr>
        <p:spPr bwMode="auto">
          <a:xfrm>
            <a:off x="5076825" y="6092825"/>
            <a:ext cx="1028700" cy="342900"/>
          </a:xfrm>
          <a:prstGeom prst="wedgeRoundRectCallout">
            <a:avLst>
              <a:gd name="adj1" fmla="val 81481"/>
              <a:gd name="adj2" fmla="val -116204"/>
              <a:gd name="adj3" fmla="val 16667"/>
            </a:avLst>
          </a:prstGeom>
          <a:solidFill>
            <a:srgbClr val="FFFFFF"/>
          </a:solidFill>
          <a:ln w="9525">
            <a:solidFill>
              <a:srgbClr val="000000"/>
            </a:solidFill>
            <a:miter lim="800000"/>
            <a:headEnd/>
            <a:tailEnd/>
          </a:ln>
        </p:spPr>
        <p:txBody>
          <a:bodyPr/>
          <a:lstStyle/>
          <a:p>
            <a:pPr algn="l"/>
            <a:r>
              <a:rPr lang="cs-CZ" sz="1200"/>
              <a:t>potvrzení</a:t>
            </a:r>
            <a:endParaRPr lang="cs-CZ"/>
          </a:p>
        </p:txBody>
      </p:sp>
      <p:sp>
        <p:nvSpPr>
          <p:cNvPr id="144394" name="AutoShape 10"/>
          <p:cNvSpPr>
            <a:spLocks noChangeArrowheads="1"/>
          </p:cNvSpPr>
          <p:nvPr/>
        </p:nvSpPr>
        <p:spPr bwMode="auto">
          <a:xfrm>
            <a:off x="3348038" y="2492375"/>
            <a:ext cx="1244600" cy="601663"/>
          </a:xfrm>
          <a:prstGeom prst="wedgeRoundRectCallout">
            <a:avLst>
              <a:gd name="adj1" fmla="val 83671"/>
              <a:gd name="adj2" fmla="val 74801"/>
              <a:gd name="adj3" fmla="val 16667"/>
            </a:avLst>
          </a:prstGeom>
          <a:solidFill>
            <a:srgbClr val="FFFFFF"/>
          </a:solidFill>
          <a:ln w="9525">
            <a:solidFill>
              <a:srgbClr val="000000"/>
            </a:solidFill>
            <a:miter lim="800000"/>
            <a:headEnd/>
            <a:tailEnd/>
          </a:ln>
        </p:spPr>
        <p:txBody>
          <a:bodyPr/>
          <a:lstStyle/>
          <a:p>
            <a:pPr algn="l"/>
            <a:r>
              <a:rPr lang="cs-CZ" sz="1400"/>
              <a:t>rozbalovací seznam</a:t>
            </a:r>
          </a:p>
        </p:txBody>
      </p:sp>
      <p:sp>
        <p:nvSpPr>
          <p:cNvPr id="144395" name="AutoShape 11"/>
          <p:cNvSpPr>
            <a:spLocks noChangeArrowheads="1"/>
          </p:cNvSpPr>
          <p:nvPr/>
        </p:nvSpPr>
        <p:spPr bwMode="auto">
          <a:xfrm>
            <a:off x="8345488" y="4510088"/>
            <a:ext cx="685800" cy="342900"/>
          </a:xfrm>
          <a:prstGeom prst="wedgeRoundRectCallout">
            <a:avLst>
              <a:gd name="adj1" fmla="val -181019"/>
              <a:gd name="adj2" fmla="val -59259"/>
              <a:gd name="adj3" fmla="val 16667"/>
            </a:avLst>
          </a:prstGeom>
          <a:solidFill>
            <a:srgbClr val="FFFFFF"/>
          </a:solidFill>
          <a:ln w="9525">
            <a:solidFill>
              <a:srgbClr val="000000"/>
            </a:solidFill>
            <a:miter lim="800000"/>
            <a:headEnd/>
            <a:tailEnd/>
          </a:ln>
        </p:spPr>
        <p:txBody>
          <a:bodyPr/>
          <a:lstStyle/>
          <a:p>
            <a:pPr algn="l"/>
            <a:r>
              <a:rPr lang="cs-CZ" sz="1200"/>
              <a:t>náhled</a:t>
            </a:r>
            <a:endParaRPr lang="cs-CZ"/>
          </a:p>
        </p:txBody>
      </p:sp>
      <p:sp>
        <p:nvSpPr>
          <p:cNvPr id="144396" name="AutoShape 12"/>
          <p:cNvSpPr>
            <a:spLocks noChangeArrowheads="1"/>
          </p:cNvSpPr>
          <p:nvPr/>
        </p:nvSpPr>
        <p:spPr bwMode="auto">
          <a:xfrm>
            <a:off x="7667625" y="3429000"/>
            <a:ext cx="914400" cy="573088"/>
          </a:xfrm>
          <a:prstGeom prst="wedgeRoundRectCallout">
            <a:avLst>
              <a:gd name="adj1" fmla="val -122051"/>
              <a:gd name="adj2" fmla="val -113157"/>
              <a:gd name="adj3" fmla="val 16667"/>
            </a:avLst>
          </a:prstGeom>
          <a:solidFill>
            <a:srgbClr val="FFFFFF"/>
          </a:solidFill>
          <a:ln w="9525">
            <a:solidFill>
              <a:srgbClr val="000000"/>
            </a:solidFill>
            <a:miter lim="800000"/>
            <a:headEnd/>
            <a:tailEnd/>
          </a:ln>
        </p:spPr>
        <p:txBody>
          <a:bodyPr/>
          <a:lstStyle/>
          <a:p>
            <a:r>
              <a:rPr lang="cs-CZ" sz="1200"/>
              <a:t>(povelové)  tlačítko</a:t>
            </a:r>
            <a:endParaRPr lang="cs-CZ"/>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r>
              <a:rPr lang="cs-CZ"/>
              <a:t>Srnutí, závěr hodiny.</a:t>
            </a:r>
          </a:p>
        </p:txBody>
      </p:sp>
      <p:sp>
        <p:nvSpPr>
          <p:cNvPr id="146436" name="Text Box 4"/>
          <p:cNvSpPr txBox="1">
            <a:spLocks noChangeArrowheads="1"/>
          </p:cNvSpPr>
          <p:nvPr/>
        </p:nvSpPr>
        <p:spPr bwMode="auto">
          <a:xfrm>
            <a:off x="611188" y="1916113"/>
            <a:ext cx="5040312" cy="3046988"/>
          </a:xfrm>
          <a:prstGeom prst="rect">
            <a:avLst/>
          </a:prstGeom>
          <a:noFill/>
          <a:ln w="12700" cap="sq">
            <a:noFill/>
            <a:miter lim="800000"/>
            <a:headEnd type="none" w="sm" len="sm"/>
            <a:tailEnd type="none" w="sm" len="sm"/>
          </a:ln>
          <a:effectLst/>
        </p:spPr>
        <p:txBody>
          <a:bodyPr>
            <a:spAutoFit/>
          </a:bodyPr>
          <a:lstStyle/>
          <a:p>
            <a:pPr algn="l"/>
            <a:r>
              <a:rPr lang="cs-CZ" dirty="0">
                <a:solidFill>
                  <a:srgbClr val="FFFF00"/>
                </a:solidFill>
                <a:latin typeface="Tahoma" pitchFamily="34" charset="0"/>
              </a:rPr>
              <a:t>A na závěr několik otázek</a:t>
            </a:r>
            <a:r>
              <a:rPr lang="cs-CZ" dirty="0" smtClean="0">
                <a:solidFill>
                  <a:srgbClr val="FFFF00"/>
                </a:solidFill>
                <a:latin typeface="Tahoma" pitchFamily="34" charset="0"/>
              </a:rPr>
              <a:t>:</a:t>
            </a:r>
          </a:p>
          <a:p>
            <a:pPr algn="l"/>
            <a:endParaRPr lang="cs-CZ" dirty="0">
              <a:solidFill>
                <a:schemeClr val="bg1"/>
              </a:solidFill>
              <a:latin typeface="Tahoma" pitchFamily="34" charset="0"/>
            </a:endParaRPr>
          </a:p>
          <a:p>
            <a:pPr algn="l">
              <a:buFont typeface="Arial" pitchFamily="34" charset="0"/>
              <a:buChar char="•"/>
            </a:pPr>
            <a:r>
              <a:rPr lang="cs-CZ" dirty="0" smtClean="0">
                <a:solidFill>
                  <a:schemeClr val="bg1"/>
                </a:solidFill>
                <a:latin typeface="Tahoma" pitchFamily="34" charset="0"/>
              </a:rPr>
              <a:t> Kde zavřu okno programu?</a:t>
            </a:r>
            <a:br>
              <a:rPr lang="cs-CZ" dirty="0" smtClean="0">
                <a:solidFill>
                  <a:schemeClr val="bg1"/>
                </a:solidFill>
                <a:latin typeface="Tahoma" pitchFamily="34" charset="0"/>
              </a:rPr>
            </a:br>
            <a:endParaRPr lang="cs-CZ" dirty="0" smtClean="0">
              <a:solidFill>
                <a:schemeClr val="bg1"/>
              </a:solidFill>
              <a:latin typeface="Tahoma" pitchFamily="34" charset="0"/>
            </a:endParaRPr>
          </a:p>
          <a:p>
            <a:pPr algn="l">
              <a:buFont typeface="Arial" pitchFamily="34" charset="0"/>
              <a:buChar char="•"/>
            </a:pPr>
            <a:r>
              <a:rPr lang="cs-CZ" dirty="0" smtClean="0">
                <a:solidFill>
                  <a:schemeClr val="bg1"/>
                </a:solidFill>
                <a:latin typeface="Tahoma" pitchFamily="34" charset="0"/>
              </a:rPr>
              <a:t> Jak vyvolám nápovědu?</a:t>
            </a:r>
            <a:br>
              <a:rPr lang="cs-CZ" dirty="0" smtClean="0">
                <a:solidFill>
                  <a:schemeClr val="bg1"/>
                </a:solidFill>
                <a:latin typeface="Tahoma" pitchFamily="34" charset="0"/>
              </a:rPr>
            </a:br>
            <a:endParaRPr lang="cs-CZ" dirty="0" smtClean="0">
              <a:solidFill>
                <a:schemeClr val="bg1"/>
              </a:solidFill>
              <a:latin typeface="Tahoma" pitchFamily="34" charset="0"/>
            </a:endParaRPr>
          </a:p>
          <a:p>
            <a:pPr algn="l">
              <a:buFont typeface="Arial" pitchFamily="34" charset="0"/>
              <a:buChar char="•"/>
            </a:pPr>
            <a:r>
              <a:rPr lang="cs-CZ" dirty="0" smtClean="0">
                <a:solidFill>
                  <a:schemeClr val="bg1"/>
                </a:solidFill>
                <a:latin typeface="Tahoma" pitchFamily="34" charset="0"/>
              </a:rPr>
              <a:t> Čím potvrdím volbu?</a:t>
            </a:r>
          </a:p>
          <a:p>
            <a:pPr algn="l"/>
            <a:endParaRPr lang="cs-CZ" dirty="0">
              <a:solidFill>
                <a:schemeClr val="bg1"/>
              </a:solidFill>
              <a:latin typeface="Tahoma" pitchFamily="34" charset="0"/>
            </a:endParaRPr>
          </a:p>
        </p:txBody>
      </p:sp>
      <p:pic>
        <p:nvPicPr>
          <p:cNvPr id="146437" name="Picture 5" descr="j0297551"/>
          <p:cNvPicPr>
            <a:picLocks noChangeAspect="1" noChangeArrowheads="1"/>
          </p:cNvPicPr>
          <p:nvPr/>
        </p:nvPicPr>
        <p:blipFill>
          <a:blip r:embed="rId2"/>
          <a:srcRect/>
          <a:stretch>
            <a:fillRect/>
          </a:stretch>
        </p:blipFill>
        <p:spPr bwMode="auto">
          <a:xfrm>
            <a:off x="6011863" y="981075"/>
            <a:ext cx="1982787" cy="302418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délník 2"/>
          <p:cNvSpPr>
            <a:spLocks noChangeArrowheads="1"/>
          </p:cNvSpPr>
          <p:nvPr/>
        </p:nvSpPr>
        <p:spPr bwMode="auto">
          <a:xfrm>
            <a:off x="714348" y="4643446"/>
            <a:ext cx="7715304" cy="1692771"/>
          </a:xfrm>
          <a:prstGeom prst="rect">
            <a:avLst/>
          </a:prstGeom>
          <a:noFill/>
          <a:ln w="9525">
            <a:noFill/>
            <a:miter lim="800000"/>
            <a:headEnd/>
            <a:tailEnd/>
          </a:ln>
        </p:spPr>
        <p:txBody>
          <a:bodyPr wrap="square">
            <a:spAutoFit/>
          </a:bodyPr>
          <a:lstStyle/>
          <a:p>
            <a:r>
              <a:rPr lang="cs-CZ" sz="2800" dirty="0" smtClean="0">
                <a:latin typeface="Calibri" pitchFamily="34" charset="0"/>
              </a:rPr>
              <a:t>Zdroje</a:t>
            </a:r>
            <a:br>
              <a:rPr lang="cs-CZ" sz="2800" dirty="0" smtClean="0">
                <a:latin typeface="Calibri" pitchFamily="34" charset="0"/>
              </a:rPr>
            </a:br>
            <a:endParaRPr lang="cs-CZ" sz="2800" dirty="0">
              <a:latin typeface="Calibri" pitchFamily="34" charset="0"/>
            </a:endParaRPr>
          </a:p>
          <a:p>
            <a:pPr>
              <a:buFont typeface="Arial" charset="0"/>
              <a:buChar char="•"/>
            </a:pPr>
            <a:r>
              <a:rPr lang="cs-CZ" dirty="0" smtClean="0">
                <a:latin typeface="Calibri" pitchFamily="34" charset="0"/>
              </a:rPr>
              <a:t>  otisky obrazovky </a:t>
            </a:r>
            <a:r>
              <a:rPr lang="cs-CZ" dirty="0" err="1" smtClean="0">
                <a:latin typeface="Calibri" pitchFamily="34" charset="0"/>
              </a:rPr>
              <a:t>Win</a:t>
            </a:r>
            <a:r>
              <a:rPr lang="cs-CZ" dirty="0" smtClean="0">
                <a:latin typeface="Calibri" pitchFamily="34" charset="0"/>
              </a:rPr>
              <a:t> XP</a:t>
            </a:r>
          </a:p>
          <a:p>
            <a:pPr>
              <a:buFont typeface="Arial" charset="0"/>
              <a:buChar char="•"/>
            </a:pPr>
            <a:r>
              <a:rPr lang="cs-CZ" dirty="0">
                <a:latin typeface="Calibri" pitchFamily="34" charset="0"/>
              </a:rPr>
              <a:t> </a:t>
            </a:r>
            <a:r>
              <a:rPr lang="cs-CZ" dirty="0" smtClean="0">
                <a:latin typeface="Calibri" pitchFamily="34" charset="0"/>
              </a:rPr>
              <a:t>Klipart MS Office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Šablona návrhu Zelenobílá abstrakce">
  <a:themeElements>
    <a:clrScheme name="Šablona návrhu Zelenobílá abstrakce 1">
      <a:dk1>
        <a:srgbClr val="000000"/>
      </a:dk1>
      <a:lt1>
        <a:srgbClr val="FFFFFF"/>
      </a:lt1>
      <a:dk2>
        <a:srgbClr val="FFFFFF"/>
      </a:dk2>
      <a:lt2>
        <a:srgbClr val="969696"/>
      </a:lt2>
      <a:accent1>
        <a:srgbClr val="93D598"/>
      </a:accent1>
      <a:accent2>
        <a:srgbClr val="29A744"/>
      </a:accent2>
      <a:accent3>
        <a:srgbClr val="FFFFFF"/>
      </a:accent3>
      <a:accent4>
        <a:srgbClr val="000000"/>
      </a:accent4>
      <a:accent5>
        <a:srgbClr val="C8E7CA"/>
      </a:accent5>
      <a:accent6>
        <a:srgbClr val="24973D"/>
      </a:accent6>
      <a:hlink>
        <a:srgbClr val="556731"/>
      </a:hlink>
      <a:folHlink>
        <a:srgbClr val="1A3021"/>
      </a:folHlink>
    </a:clrScheme>
    <a:fontScheme name="Šablona návrhu Zelenobílá abstrakce">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Šablona návrhu Zelenobílá abstrakce 1">
        <a:dk1>
          <a:srgbClr val="000000"/>
        </a:dk1>
        <a:lt1>
          <a:srgbClr val="FFFFFF"/>
        </a:lt1>
        <a:dk2>
          <a:srgbClr val="FFFFFF"/>
        </a:dk2>
        <a:lt2>
          <a:srgbClr val="969696"/>
        </a:lt2>
        <a:accent1>
          <a:srgbClr val="93D598"/>
        </a:accent1>
        <a:accent2>
          <a:srgbClr val="29A744"/>
        </a:accent2>
        <a:accent3>
          <a:srgbClr val="FFFFFF"/>
        </a:accent3>
        <a:accent4>
          <a:srgbClr val="000000"/>
        </a:accent4>
        <a:accent5>
          <a:srgbClr val="C8E7CA"/>
        </a:accent5>
        <a:accent6>
          <a:srgbClr val="24973D"/>
        </a:accent6>
        <a:hlink>
          <a:srgbClr val="556731"/>
        </a:hlink>
        <a:folHlink>
          <a:srgbClr val="1A302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Šablona návrhu Zelenobílá abstrakce</Template>
  <TotalTime>40</TotalTime>
  <Words>376</Words>
  <Application>Microsoft Office PowerPoint</Application>
  <PresentationFormat>Předvádění na obrazovce (4:3)</PresentationFormat>
  <Paragraphs>71</Paragraphs>
  <Slides>10</Slides>
  <Notes>1</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10</vt:i4>
      </vt:variant>
    </vt:vector>
  </HeadingPairs>
  <TitlesOfParts>
    <vt:vector size="12" baseType="lpstr">
      <vt:lpstr>Šablona návrhu Zelenobílá abstrakce</vt:lpstr>
      <vt:lpstr>Image</vt:lpstr>
      <vt:lpstr>Základní ovládání „Windows“</vt:lpstr>
      <vt:lpstr>Start počítače, úvodní obrazovka:</vt:lpstr>
      <vt:lpstr>Myš – klávesnice </vt:lpstr>
      <vt:lpstr>Spuštění programu</vt:lpstr>
      <vt:lpstr>Okno programu: </vt:lpstr>
      <vt:lpstr>Okno programu:</vt:lpstr>
      <vt:lpstr>Dialogová okna: </vt:lpstr>
      <vt:lpstr>Dialogová okna:</vt:lpstr>
      <vt:lpstr>Srnutí, závěr hodiny.</vt:lpstr>
      <vt:lpstr>Snímek 10</vt:lpstr>
    </vt:vector>
  </TitlesOfParts>
  <Manager/>
  <Company>Davidius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subject/>
  <dc:creator>David</dc:creator>
  <cp:keywords/>
  <dc:description/>
  <cp:lastModifiedBy>Holubec David</cp:lastModifiedBy>
  <cp:revision>20</cp:revision>
  <dcterms:created xsi:type="dcterms:W3CDTF">2006-12-09T14:38:01Z</dcterms:created>
  <dcterms:modified xsi:type="dcterms:W3CDTF">2012-04-18T05:30:54Z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TC011408001029</vt:lpwstr>
  </property>
</Properties>
</file>