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7" r:id="rId6"/>
    <p:sldId id="261" r:id="rId7"/>
    <p:sldId id="268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F77ED01-D692-4953-8E28-23B57CDF0743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0122781"/>
              </p:ext>
            </p:extLst>
          </p:nvPr>
        </p:nvGraphicFramePr>
        <p:xfrm>
          <a:off x="1619672" y="2348880"/>
          <a:ext cx="6264696" cy="1820966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7200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8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6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  V_1_14_Způsob podmiňovací</a:t>
            </a:r>
          </a:p>
          <a:p>
            <a:endParaRPr lang="cs-CZ" b="1" dirty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V</a:t>
            </a:r>
            <a:r>
              <a:rPr lang="cs-CZ" b="1" dirty="0" smtClean="0"/>
              <a:t>          Sada číslo: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DUM:14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Anotace: Žáci se seznámí se slovesným způsobem podmiňovacím.</a:t>
            </a:r>
          </a:p>
          <a:p>
            <a:r>
              <a:rPr lang="cs-CZ" dirty="0" smtClean="0"/>
              <a:t>Očekávaný výstup: Poznají a po procvičení dovedou utvořit tvary způsobu podmiňovacího přítomného i minulého.</a:t>
            </a:r>
          </a:p>
          <a:p>
            <a:r>
              <a:rPr lang="cs-CZ" dirty="0" smtClean="0"/>
              <a:t>Druh učebního materiálu: výklad</a:t>
            </a:r>
          </a:p>
          <a:p>
            <a:r>
              <a:rPr lang="cs-CZ" dirty="0" smtClean="0"/>
              <a:t>Typická věková skupina: 10 – 11 let</a:t>
            </a:r>
          </a:p>
          <a:p>
            <a:r>
              <a:rPr lang="cs-CZ" dirty="0" smtClean="0"/>
              <a:t>Klíčová slova: způsob podmiňovací přítomný a minulý.</a:t>
            </a:r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dirty="0" smtClean="0"/>
              <a:t>Ověřeno dne: 21. 11. 2011</a:t>
            </a:r>
          </a:p>
          <a:p>
            <a:r>
              <a:rPr lang="cs-CZ" dirty="0" smtClean="0"/>
              <a:t>Ve třídě: 5.A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si připomenou, co vyjadřují slovesa a jejich mluvnické kategorie.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Poznají v textu tvary podmiňovacího způsobu.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Uvědomí si, že v podmiňovacím způsobu minulém musí být tvary slovesa být v minulém čase.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Zapamatují si tvary abych, abys, abychom, abyste i kdybych, kdybys, kdybychom, kdybyste.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Zvládnou jejich tvoření a použití.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0"/>
            <a:ext cx="6624735" cy="1728192"/>
          </a:xfrm>
        </p:spPr>
        <p:txBody>
          <a:bodyPr/>
          <a:lstStyle/>
          <a:p>
            <a:r>
              <a:rPr lang="cs-CZ" sz="3600" dirty="0" smtClean="0"/>
              <a:t>          Způsob podmiňovací</a:t>
            </a:r>
            <a:r>
              <a:rPr lang="cs-CZ" sz="3600" dirty="0" smtClean="0">
                <a:cs typeface="Times New Roman" pitchFamily="18" charset="0"/>
              </a:rPr>
              <a:t/>
            </a:r>
            <a:br>
              <a:rPr lang="cs-CZ" sz="3600" dirty="0" smtClean="0">
                <a:cs typeface="Times New Roman" pitchFamily="18" charset="0"/>
              </a:rPr>
            </a:br>
            <a:r>
              <a:rPr lang="cs-CZ" sz="3600" dirty="0" smtClean="0">
                <a:cs typeface="Times New Roman" pitchFamily="18" charset="0"/>
              </a:rPr>
              <a:t>          přítomný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272808" cy="432048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sz="3600" b="1" dirty="0" smtClean="0">
                <a:solidFill>
                  <a:schemeClr val="accent1"/>
                </a:solidFill>
              </a:rPr>
              <a:t>číst</a:t>
            </a:r>
            <a:r>
              <a:rPr lang="cs-CZ" sz="3600" b="1" dirty="0" smtClean="0">
                <a:solidFill>
                  <a:schemeClr val="tx1"/>
                </a:solidFill>
              </a:rPr>
              <a:t>                    </a:t>
            </a:r>
            <a:r>
              <a:rPr lang="cs-CZ" sz="3600" b="1" dirty="0" smtClean="0">
                <a:solidFill>
                  <a:schemeClr val="accent1"/>
                </a:solidFill>
              </a:rPr>
              <a:t>učit se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 bych                        učil bych se 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 bys                          učil by ses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 by                            učil by se       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etli bychom                  učili bychom se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etli byste                      učili byste se</a:t>
            </a:r>
          </a:p>
          <a:p>
            <a:pPr marL="45720" indent="0">
              <a:buNone/>
            </a:pP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etli by                           učili by se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2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65088" y="4293096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7101408" cy="52177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/>
              <a:t>V textu se setkáváme i s dalšími tvary:</a:t>
            </a:r>
          </a:p>
          <a:p>
            <a:pPr lvl="1"/>
            <a:r>
              <a:rPr lang="cs-CZ" sz="2800" dirty="0" smtClean="0"/>
              <a:t>Řekl mi, </a:t>
            </a:r>
            <a:r>
              <a:rPr lang="cs-CZ" sz="2800" u="sng" dirty="0" smtClean="0">
                <a:solidFill>
                  <a:schemeClr val="accent1"/>
                </a:solidFill>
              </a:rPr>
              <a:t>abych se </a:t>
            </a:r>
            <a:r>
              <a:rPr lang="cs-CZ" sz="2800" dirty="0" smtClean="0"/>
              <a:t>odpoledne </a:t>
            </a:r>
            <a:r>
              <a:rPr lang="cs-CZ" sz="2800" u="sng" dirty="0" smtClean="0">
                <a:solidFill>
                  <a:schemeClr val="accent1"/>
                </a:solidFill>
              </a:rPr>
              <a:t>zastavil</a:t>
            </a:r>
            <a:r>
              <a:rPr lang="cs-CZ" sz="2800" dirty="0" smtClean="0"/>
              <a:t>.</a:t>
            </a:r>
          </a:p>
          <a:p>
            <a:pPr lvl="1"/>
            <a:r>
              <a:rPr lang="cs-CZ" sz="2800" u="sng" dirty="0" smtClean="0">
                <a:solidFill>
                  <a:schemeClr val="accent1"/>
                </a:solidFill>
              </a:rPr>
              <a:t>Kdyby ses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včera </a:t>
            </a:r>
            <a:r>
              <a:rPr lang="cs-CZ" sz="2800" u="sng" dirty="0" smtClean="0">
                <a:solidFill>
                  <a:schemeClr val="accent1"/>
                </a:solidFill>
              </a:rPr>
              <a:t>učil</a:t>
            </a:r>
            <a:r>
              <a:rPr lang="cs-CZ" sz="2800" dirty="0" smtClean="0"/>
              <a:t>, </a:t>
            </a:r>
            <a:r>
              <a:rPr lang="cs-CZ" sz="2800" u="sng" dirty="0" smtClean="0">
                <a:solidFill>
                  <a:schemeClr val="accent1"/>
                </a:solidFill>
              </a:rPr>
              <a:t>nemusel by ses</a:t>
            </a:r>
            <a:r>
              <a:rPr lang="cs-CZ" sz="2800" dirty="0" smtClean="0"/>
              <a:t> obávat  testu.</a:t>
            </a:r>
          </a:p>
          <a:p>
            <a:pPr lvl="1"/>
            <a:r>
              <a:rPr lang="cs-CZ" sz="2800" dirty="0" smtClean="0"/>
              <a:t>Spěchali jsme, </a:t>
            </a:r>
            <a:r>
              <a:rPr lang="cs-CZ" sz="2800" u="sng" dirty="0" smtClean="0">
                <a:solidFill>
                  <a:schemeClr val="accent1"/>
                </a:solidFill>
              </a:rPr>
              <a:t>abychom stihli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autobus.</a:t>
            </a:r>
          </a:p>
          <a:p>
            <a:pPr lvl="1"/>
            <a:r>
              <a:rPr lang="cs-CZ" sz="2800" dirty="0" smtClean="0"/>
              <a:t>Doporučil jsem Tomášovi, </a:t>
            </a:r>
            <a:r>
              <a:rPr lang="cs-CZ" sz="2800" u="sng" dirty="0" smtClean="0">
                <a:solidFill>
                  <a:schemeClr val="accent1"/>
                </a:solidFill>
              </a:rPr>
              <a:t>aby si přečetl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nějakou zajímavou knížku.</a:t>
            </a:r>
          </a:p>
          <a:p>
            <a:pPr lvl="1"/>
            <a:r>
              <a:rPr lang="cs-CZ" sz="2800" dirty="0" smtClean="0"/>
              <a:t>Babička nás okřikla: „ </a:t>
            </a:r>
            <a:r>
              <a:rPr lang="cs-CZ" sz="2800" u="sng" dirty="0" smtClean="0">
                <a:solidFill>
                  <a:schemeClr val="accent1"/>
                </a:solidFill>
              </a:rPr>
              <a:t>Kdybyste poslouchali</a:t>
            </a:r>
            <a:r>
              <a:rPr lang="cs-CZ" sz="2800" dirty="0" smtClean="0"/>
              <a:t>, co jsem vám říkala, </a:t>
            </a:r>
            <a:r>
              <a:rPr lang="cs-CZ" sz="2800" u="sng" dirty="0" smtClean="0">
                <a:solidFill>
                  <a:schemeClr val="accent1"/>
                </a:solidFill>
              </a:rPr>
              <a:t>nemuseli byste </a:t>
            </a:r>
            <a:r>
              <a:rPr lang="cs-CZ" sz="2800" dirty="0" smtClean="0"/>
              <a:t>teď brečet.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73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6984775" cy="1296144"/>
          </a:xfrm>
        </p:spPr>
        <p:txBody>
          <a:bodyPr/>
          <a:lstStyle/>
          <a:p>
            <a:r>
              <a:rPr lang="cs-CZ" sz="3600" dirty="0" smtClean="0"/>
              <a:t>Způsob podmiňovací</a:t>
            </a:r>
            <a:br>
              <a:rPr lang="cs-CZ" sz="3600" dirty="0" smtClean="0"/>
            </a:br>
            <a:r>
              <a:rPr lang="cs-CZ" sz="3600" dirty="0" smtClean="0"/>
              <a:t>minulý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348880"/>
            <a:ext cx="6400800" cy="3474720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3900" b="1" dirty="0">
                <a:solidFill>
                  <a:schemeClr val="accent1"/>
                </a:solidFill>
              </a:rPr>
              <a:t>č</a:t>
            </a:r>
            <a:r>
              <a:rPr lang="cs-CZ" sz="3900" b="1" dirty="0" smtClean="0">
                <a:solidFill>
                  <a:schemeClr val="accent1"/>
                </a:solidFill>
              </a:rPr>
              <a:t>íst</a:t>
            </a:r>
            <a:r>
              <a:rPr lang="cs-CZ" sz="3900" b="1" dirty="0" smtClean="0"/>
              <a:t>   </a:t>
            </a:r>
            <a:r>
              <a:rPr lang="cs-CZ" sz="3900" dirty="0" smtClean="0"/>
              <a:t>                   </a:t>
            </a:r>
            <a:r>
              <a:rPr lang="cs-CZ" sz="3900" b="1" dirty="0">
                <a:solidFill>
                  <a:schemeClr val="accent1"/>
                </a:solidFill>
              </a:rPr>
              <a:t>u</a:t>
            </a:r>
            <a:r>
              <a:rPr lang="cs-CZ" sz="3900" b="1" dirty="0" smtClean="0">
                <a:solidFill>
                  <a:schemeClr val="accent1"/>
                </a:solidFill>
              </a:rPr>
              <a:t>čit se</a:t>
            </a:r>
          </a:p>
          <a:p>
            <a:pPr marL="45720" indent="0">
              <a:buNone/>
            </a:pPr>
            <a:r>
              <a:rPr lang="cs-CZ" sz="2800" b="1" dirty="0" smtClean="0"/>
              <a:t>byl bych četl                 byl bych se učil</a:t>
            </a:r>
          </a:p>
          <a:p>
            <a:pPr marL="4572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yl bys četl                   byl by ses učil</a:t>
            </a:r>
          </a:p>
          <a:p>
            <a:pPr marL="4572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yl by četl                     byl by se učil</a:t>
            </a:r>
          </a:p>
          <a:p>
            <a:pPr marL="4572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yli bychom četli         byli bychom se učili</a:t>
            </a:r>
          </a:p>
          <a:p>
            <a:pPr marL="4572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yli byste četli              byli byste se učili</a:t>
            </a:r>
          </a:p>
          <a:p>
            <a:pPr marL="4572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yli by četli                   byli byste se učili</a:t>
            </a:r>
          </a:p>
        </p:txBody>
      </p:sp>
    </p:spTree>
    <p:extLst>
      <p:ext uri="{BB962C8B-B14F-4D97-AF65-F5344CB8AC3E}">
        <p14:creationId xmlns:p14="http://schemas.microsoft.com/office/powerpoint/2010/main" val="1302956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6512511" cy="1080120"/>
          </a:xfrm>
        </p:spPr>
        <p:txBody>
          <a:bodyPr/>
          <a:lstStyle/>
          <a:p>
            <a:r>
              <a:rPr lang="cs-CZ" sz="2400" dirty="0" smtClean="0"/>
              <a:t>Podmiňovací způsob minulý může být vyjádřen i dalšími ( delšími) tvary: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844824"/>
            <a:ext cx="6688832" cy="383476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ýval bych četl, abych býval četl, kdybych býval četl,</a:t>
            </a:r>
          </a:p>
          <a:p>
            <a:pPr marL="4572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yl bych býval četl, abych byl býval četl, kdybych byl býval četl, …</a:t>
            </a:r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Kromě příčestí minulého (četl) a slovesa být v podmiňovacím způsobu (bych) se připojuje ještě sloveso být v minulém čase – byl, býval, byl býval.</a:t>
            </a:r>
            <a:endParaRPr lang="cs-CZ" sz="2800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06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4"/>
            <a:ext cx="7632848" cy="485772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3600" b="1" i="1" dirty="0" smtClean="0">
                <a:solidFill>
                  <a:schemeClr val="accent1"/>
                </a:solidFill>
              </a:rPr>
              <a:t>Pozor na zvratná slovesa !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3200" dirty="0" smtClean="0"/>
              <a:t>2.os.č.j.     učil by </a:t>
            </a:r>
            <a:r>
              <a:rPr lang="cs-CZ" sz="3200" b="1" u="sng" dirty="0" smtClean="0">
                <a:solidFill>
                  <a:schemeClr val="accent1"/>
                </a:solidFill>
              </a:rPr>
              <a:t>ses</a:t>
            </a:r>
            <a:endParaRPr lang="cs-CZ" sz="3200" dirty="0" smtClean="0">
              <a:solidFill>
                <a:schemeClr val="accent1"/>
              </a:solidFill>
            </a:endParaRPr>
          </a:p>
          <a:p>
            <a:pPr marL="45720" indent="0">
              <a:buNone/>
            </a:pPr>
            <a:r>
              <a:rPr lang="cs-CZ" sz="3200" dirty="0" smtClean="0"/>
              <a:t>                  koupil by </a:t>
            </a:r>
            <a:r>
              <a:rPr lang="cs-CZ" sz="3200" b="1" u="sng" dirty="0" smtClean="0">
                <a:solidFill>
                  <a:schemeClr val="accent1"/>
                </a:solidFill>
              </a:rPr>
              <a:t>sis</a:t>
            </a:r>
          </a:p>
          <a:p>
            <a:pPr marL="45720" indent="0">
              <a:buNone/>
            </a:pPr>
            <a:endParaRPr lang="cs-CZ" sz="3200" b="1" u="sng" dirty="0" smtClean="0"/>
          </a:p>
          <a:p>
            <a:pPr marL="45720" indent="0">
              <a:buNone/>
            </a:pPr>
            <a:r>
              <a:rPr lang="cs-CZ" sz="3200" dirty="0" smtClean="0"/>
              <a:t>1.os.č.mn.  učili </a:t>
            </a:r>
            <a:r>
              <a:rPr lang="cs-CZ" sz="3200" b="1" u="sng" dirty="0" smtClean="0">
                <a:solidFill>
                  <a:schemeClr val="accent1"/>
                </a:solidFill>
              </a:rPr>
              <a:t>bychom</a:t>
            </a:r>
            <a:r>
              <a:rPr lang="cs-CZ" sz="3200" dirty="0" smtClean="0"/>
              <a:t> se</a:t>
            </a:r>
          </a:p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koupili </a:t>
            </a:r>
            <a:r>
              <a:rPr lang="cs-CZ" sz="3200" b="1" u="sng" dirty="0" smtClean="0">
                <a:solidFill>
                  <a:schemeClr val="accent1"/>
                </a:solidFill>
              </a:rPr>
              <a:t>bychom</a:t>
            </a:r>
            <a:r>
              <a:rPr lang="cs-CZ" sz="3200" dirty="0" smtClean="0"/>
              <a:t> si</a:t>
            </a:r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r>
              <a:rPr lang="cs-CZ" sz="3200" dirty="0" smtClean="0"/>
              <a:t>2.os.č.mn.  učili </a:t>
            </a:r>
            <a:r>
              <a:rPr lang="cs-CZ" sz="3200" b="1" u="sng" dirty="0" smtClean="0">
                <a:solidFill>
                  <a:schemeClr val="accent1"/>
                </a:solidFill>
              </a:rPr>
              <a:t>byste</a:t>
            </a:r>
            <a:r>
              <a:rPr lang="cs-CZ" sz="3200" dirty="0" smtClean="0"/>
              <a:t> se</a:t>
            </a:r>
          </a:p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koupili </a:t>
            </a:r>
            <a:r>
              <a:rPr lang="cs-CZ" sz="3200" b="1" u="sng" dirty="0" smtClean="0">
                <a:solidFill>
                  <a:schemeClr val="accent1"/>
                </a:solidFill>
              </a:rPr>
              <a:t>byste</a:t>
            </a:r>
            <a:r>
              <a:rPr lang="cs-CZ" sz="3200" dirty="0" smtClean="0"/>
              <a:t> si</a:t>
            </a:r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04108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188</TotalTime>
  <Words>437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Prezentace aplikace PowerPoint</vt:lpstr>
      <vt:lpstr>Prezentace aplikace PowerPoint</vt:lpstr>
      <vt:lpstr>          Způsob podmiňovací           přítomný</vt:lpstr>
      <vt:lpstr>Prezentace aplikace PowerPoint</vt:lpstr>
      <vt:lpstr>Způsob podmiňovací minulý</vt:lpstr>
      <vt:lpstr>Podmiňovací způsob minulý může být vyjádřen i dalšími ( delšími) tvary: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26</cp:revision>
  <dcterms:created xsi:type="dcterms:W3CDTF">2012-10-28T12:20:09Z</dcterms:created>
  <dcterms:modified xsi:type="dcterms:W3CDTF">2012-11-28T04:41:17Z</dcterms:modified>
</cp:coreProperties>
</file>