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9" r:id="rId4"/>
    <p:sldId id="262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050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866119" y="836712"/>
            <a:ext cx="554449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 ICT, výtvarná výchova, České baroko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__1</a:t>
            </a:r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/IX.SADA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České baroko 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02" y="5085184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32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BAROKO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evropský </a:t>
            </a:r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mělecký směr mezi roky 1600 – 1750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znik v Itálii, rozšířen po celé Evropě a jejích koloniích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slovo </a:t>
            </a:r>
            <a:r>
              <a:rPr lang="cs-CZ" dirty="0" smtClean="0">
                <a:solidFill>
                  <a:schemeClr val="bg1"/>
                </a:solidFill>
              </a:rPr>
              <a:t>baroko odvozováno z francouzského „</a:t>
            </a:r>
            <a:r>
              <a:rPr lang="cs-CZ" dirty="0" err="1" smtClean="0">
                <a:solidFill>
                  <a:schemeClr val="bg1"/>
                </a:solidFill>
              </a:rPr>
              <a:t>baroque</a:t>
            </a:r>
            <a:r>
              <a:rPr lang="cs-CZ" dirty="0" smtClean="0">
                <a:solidFill>
                  <a:schemeClr val="bg1"/>
                </a:solidFill>
              </a:rPr>
              <a:t>“, což znamená podivný, </a:t>
            </a:r>
            <a:r>
              <a:rPr lang="cs-CZ" dirty="0" smtClean="0">
                <a:solidFill>
                  <a:schemeClr val="bg1"/>
                </a:solidFill>
              </a:rPr>
              <a:t>nepravidelný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snaha </a:t>
            </a:r>
            <a:r>
              <a:rPr lang="cs-CZ" dirty="0">
                <a:solidFill>
                  <a:schemeClr val="bg1"/>
                </a:solidFill>
              </a:rPr>
              <a:t>postavit se renesanci na </a:t>
            </a:r>
            <a:r>
              <a:rPr lang="cs-CZ">
                <a:solidFill>
                  <a:schemeClr val="bg1"/>
                </a:solidFill>
              </a:rPr>
              <a:t>odpor </a:t>
            </a:r>
            <a:r>
              <a:rPr lang="cs-CZ" smtClean="0">
                <a:solidFill>
                  <a:schemeClr val="bg1"/>
                </a:solidFill>
              </a:rPr>
              <a:t>návratem </a:t>
            </a:r>
            <a:r>
              <a:rPr lang="cs-CZ" dirty="0">
                <a:solidFill>
                  <a:schemeClr val="bg1"/>
                </a:solidFill>
              </a:rPr>
              <a:t>křesťanského </a:t>
            </a:r>
            <a:r>
              <a:rPr lang="cs-CZ">
                <a:solidFill>
                  <a:schemeClr val="bg1"/>
                </a:solidFill>
              </a:rPr>
              <a:t>mravního </a:t>
            </a:r>
            <a:r>
              <a:rPr lang="cs-CZ" smtClean="0">
                <a:solidFill>
                  <a:schemeClr val="bg1"/>
                </a:solidFill>
              </a:rPr>
              <a:t>zákona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dílech pohyb a napětí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dvrací se od přírody a vnějšího světa</a:t>
            </a:r>
          </a:p>
          <a:p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uchovní výraz tváří kontrastuje s robustností jejich postav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dirty="0" smtClean="0"/>
              <a:t> </a:t>
            </a:r>
            <a:endParaRPr lang="cs-CZ" dirty="0"/>
          </a:p>
          <a:p>
            <a:pPr marL="341313" indent="-341313"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4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Nejvýznamnější světoví barokní malíři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chemeClr val="bg1"/>
                </a:solidFill>
              </a:rPr>
              <a:t>! V internetovém vyhledávači Google zadej heslo obrázky s klíčovým slovem „barokní malby“ a prohlédni si je.</a:t>
            </a:r>
          </a:p>
          <a:p>
            <a:r>
              <a:rPr lang="cs-CZ" sz="2800" dirty="0" err="1" smtClean="0">
                <a:solidFill>
                  <a:schemeClr val="bg1"/>
                </a:solidFill>
              </a:rPr>
              <a:t>Caravaggio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Diego </a:t>
            </a:r>
            <a:r>
              <a:rPr lang="cs-CZ" sz="2800" dirty="0" err="1" smtClean="0">
                <a:solidFill>
                  <a:schemeClr val="bg1"/>
                </a:solidFill>
              </a:rPr>
              <a:t>Velázques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Peter Paul </a:t>
            </a:r>
            <a:r>
              <a:rPr lang="cs-CZ" sz="2800" dirty="0" err="1" smtClean="0">
                <a:solidFill>
                  <a:schemeClr val="bg1"/>
                </a:solidFill>
              </a:rPr>
              <a:t>Rubens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Rembrant</a:t>
            </a:r>
            <a:r>
              <a:rPr lang="cs-CZ" sz="2800" dirty="0" smtClean="0">
                <a:solidFill>
                  <a:schemeClr val="bg1"/>
                </a:solidFill>
              </a:rPr>
              <a:t> van </a:t>
            </a:r>
            <a:r>
              <a:rPr lang="cs-CZ" sz="2800" dirty="0" err="1" smtClean="0">
                <a:solidFill>
                  <a:schemeClr val="bg1"/>
                </a:solidFill>
              </a:rPr>
              <a:t>Rijn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Giovanni </a:t>
            </a:r>
            <a:r>
              <a:rPr lang="cs-CZ" sz="2800" dirty="0" err="1" smtClean="0">
                <a:solidFill>
                  <a:schemeClr val="bg1"/>
                </a:solidFill>
              </a:rPr>
              <a:t>Battista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Tiepolo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err="1" smtClean="0">
                <a:solidFill>
                  <a:schemeClr val="bg1"/>
                </a:solidFill>
              </a:rPr>
              <a:t>Pietro</a:t>
            </a:r>
            <a:r>
              <a:rPr lang="cs-CZ" sz="2800" dirty="0" smtClean="0">
                <a:solidFill>
                  <a:schemeClr val="bg1"/>
                </a:solidFill>
              </a:rPr>
              <a:t> Da </a:t>
            </a:r>
            <a:r>
              <a:rPr lang="cs-CZ" sz="2800" dirty="0" err="1" smtClean="0">
                <a:solidFill>
                  <a:schemeClr val="bg1"/>
                </a:solidFill>
              </a:rPr>
              <a:t>Cortona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Andrea </a:t>
            </a:r>
            <a:r>
              <a:rPr lang="cs-CZ" sz="2800" dirty="0" err="1" smtClean="0">
                <a:solidFill>
                  <a:schemeClr val="bg1"/>
                </a:solidFill>
              </a:rPr>
              <a:t>Pozzo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115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7353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ČEŠTÍ  BAROKNÍ  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Karel Škréta </a:t>
            </a:r>
            <a:r>
              <a:rPr lang="cs-CZ" sz="1800" dirty="0" smtClean="0">
                <a:solidFill>
                  <a:schemeClr val="bg1"/>
                </a:solidFill>
              </a:rPr>
              <a:t>– malba oltářních obrazů a portrétů 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např. obraz Ignáce </a:t>
            </a:r>
            <a:r>
              <a:rPr lang="cs-CZ" sz="1800" dirty="0" err="1">
                <a:solidFill>
                  <a:schemeClr val="bg1"/>
                </a:solidFill>
              </a:rPr>
              <a:t>Vitanovského</a:t>
            </a:r>
            <a:r>
              <a:rPr lang="cs-CZ" sz="1800" dirty="0">
                <a:solidFill>
                  <a:schemeClr val="bg1"/>
                </a:solidFill>
              </a:rPr>
              <a:t> z Vlčkovic (1669), mnoho obrazů v pražských kostelích - sv. Havla, sv. Štěpána, P. Marie pod </a:t>
            </a:r>
            <a:r>
              <a:rPr lang="cs-CZ" sz="1800" dirty="0" smtClean="0">
                <a:solidFill>
                  <a:schemeClr val="bg1"/>
                </a:solidFill>
              </a:rPr>
              <a:t>řetězem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Petr Brandl </a:t>
            </a:r>
            <a:r>
              <a:rPr lang="cs-CZ" sz="2000" dirty="0" smtClean="0">
                <a:solidFill>
                  <a:schemeClr val="bg1"/>
                </a:solidFill>
              </a:rPr>
              <a:t>- </a:t>
            </a:r>
            <a:r>
              <a:rPr lang="cs-CZ" sz="1800" dirty="0">
                <a:solidFill>
                  <a:schemeClr val="bg1"/>
                </a:solidFill>
              </a:rPr>
              <a:t>malba oltářních obrazů, portréty a výrazné charakterové malby hlav, především světců, složitá skladba, oživená pohybem, světelnými kontrasty, později nanášena barva v sytých vrstvách - někdy i prstem</a:t>
            </a:r>
            <a:r>
              <a:rPr lang="cs-CZ" sz="1800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 např. soubor sedmi oltářních obrazů v Břevnově (1718 – 1719), Nanebevzetí Panny Marie v děkanském kostele ve Vysokém Mýtě a potom roku 1732 v </a:t>
            </a:r>
            <a:r>
              <a:rPr lang="cs-CZ" sz="1800" dirty="0" err="1">
                <a:solidFill>
                  <a:schemeClr val="bg1"/>
                </a:solidFill>
              </a:rPr>
              <a:t>Křešově</a:t>
            </a:r>
            <a:r>
              <a:rPr lang="cs-CZ" sz="1800" dirty="0">
                <a:solidFill>
                  <a:schemeClr val="bg1"/>
                </a:solidFill>
              </a:rPr>
              <a:t>, pro chrám sv. Jakuba v Kutné Hoře obraz Nebeské </a:t>
            </a:r>
            <a:r>
              <a:rPr lang="cs-CZ" sz="1800" dirty="0" smtClean="0">
                <a:solidFill>
                  <a:schemeClr val="bg1"/>
                </a:solidFill>
              </a:rPr>
              <a:t>Tojice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1"/>
                </a:solidFill>
              </a:rPr>
              <a:t>Václav Vavřinec Rainer -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1800" dirty="0" err="1">
                <a:solidFill>
                  <a:schemeClr val="bg1"/>
                </a:solidFill>
              </a:rPr>
              <a:t>freskařství</a:t>
            </a:r>
            <a:r>
              <a:rPr lang="cs-CZ" sz="1800" dirty="0">
                <a:solidFill>
                  <a:schemeClr val="bg1"/>
                </a:solidFill>
              </a:rPr>
              <a:t>, množství oltářních obrazů, obrazů krajin a </a:t>
            </a:r>
            <a:r>
              <a:rPr lang="cs-CZ" sz="1800" dirty="0" smtClean="0">
                <a:solidFill>
                  <a:schemeClr val="bg1"/>
                </a:solidFill>
              </a:rPr>
              <a:t>portrétů,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např. freska Poslední soud v Křížovnickém kostele v Praze, nedokončený cyklus dějin zbraslavského kláštera </a:t>
            </a:r>
            <a:endParaRPr lang="cs-CZ" sz="18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chemeClr val="bg1"/>
                </a:solidFill>
              </a:rPr>
              <a:t>Jan Jakub Hartman </a:t>
            </a:r>
            <a:r>
              <a:rPr lang="cs-CZ" sz="1800" dirty="0" smtClean="0">
                <a:solidFill>
                  <a:schemeClr val="bg1"/>
                </a:solidFill>
              </a:rPr>
              <a:t>– krajiny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chemeClr val="bg1"/>
                </a:solidFill>
              </a:rPr>
              <a:t>Václav </a:t>
            </a:r>
            <a:r>
              <a:rPr lang="cs-CZ" sz="1800" b="1" dirty="0" err="1" smtClean="0">
                <a:solidFill>
                  <a:schemeClr val="bg1"/>
                </a:solidFill>
              </a:rPr>
              <a:t>Hollar</a:t>
            </a:r>
            <a:r>
              <a:rPr lang="cs-CZ" sz="1800" b="1" dirty="0" smtClean="0">
                <a:solidFill>
                  <a:schemeClr val="bg1"/>
                </a:solidFill>
              </a:rPr>
              <a:t> </a:t>
            </a:r>
            <a:r>
              <a:rPr lang="cs-CZ" sz="1800" dirty="0" smtClean="0">
                <a:solidFill>
                  <a:schemeClr val="bg1"/>
                </a:solidFill>
              </a:rPr>
              <a:t>– rytec, grafické listy a mnoho kreseb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chemeClr val="bg1"/>
                </a:solidFill>
              </a:rPr>
              <a:t>Jan Kupecký </a:t>
            </a:r>
            <a:r>
              <a:rPr lang="cs-CZ" sz="1800" dirty="0" smtClean="0">
                <a:solidFill>
                  <a:schemeClr val="bg1"/>
                </a:solidFill>
              </a:rPr>
              <a:t>- portrétista</a:t>
            </a:r>
          </a:p>
          <a:p>
            <a:pPr marL="0" indent="0">
              <a:buNone/>
            </a:pPr>
            <a:r>
              <a:rPr lang="cs-CZ" sz="2200" b="1" dirty="0" smtClean="0">
                <a:solidFill>
                  <a:schemeClr val="bg1"/>
                </a:solidFill>
              </a:rPr>
              <a:t>! Pomocí internetového vyhledávače Google si prohlédni díla uvedených autorů, klíčovým slovem je jejich jméno.</a:t>
            </a:r>
            <a:endParaRPr lang="cs-CZ" sz="2200" b="1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Font typeface="Wingdings" pitchFamily="2" charset="2"/>
              <a:buChar char="v"/>
            </a:pPr>
            <a:endParaRPr lang="cs-CZ" sz="2000" dirty="0" smtClean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83768" y="19888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447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22693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Použité 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5814" y="2852936"/>
            <a:ext cx="1885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Citace  12.12.2011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94937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>
                <a:solidFill>
                  <a:schemeClr val="bg1"/>
                </a:solidFill>
              </a:rPr>
              <a:t>http://www.google.cz/search?q=obr%C3%A1zky+%C4%8Desk%C3%A9+baroko&amp;hl=cs&amp;prmd=imvns&amp;tbm=isch&amp;tbo=u&amp;source=univ&amp;sa=X&amp;ei=T2DnTvP-KKmA4gTbxLXiCA&amp;sqi=2&amp;ved=0CCAQsAQ&amp;biw=1366&amp;bih=627#hl=cs&amp;tbm=isch&amp;sa=1&amp;q=obr%C3%A1zky+karel+%C5%A1k%C3%A9ta&amp;oq=obr%C3%A1zky+karel+%C5%A1k%C3%A9ta&amp;aq=f&amp;aqi=&amp;aql=&amp;gs_sm=s&amp;gs_upl=14138l18359l3l20687l11l11l0l3l0l1l221l1414l0.6.2l8l0&amp;bav=on.2,or.r_gc.r_pw.,cf.osb&amp;fp=4f37f4c6b5a0b359&amp;biw=1366&amp;bih=627</a:t>
            </a:r>
          </a:p>
        </p:txBody>
      </p:sp>
      <p:sp>
        <p:nvSpPr>
          <p:cNvPr id="6" name="Obdélník 5"/>
          <p:cNvSpPr/>
          <p:nvPr/>
        </p:nvSpPr>
        <p:spPr>
          <a:xfrm>
            <a:off x="2645814" y="20099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http://cs.wikipedia.org/wiki/%C4%8Cesk%C3%A9_baroko</a:t>
            </a:r>
          </a:p>
        </p:txBody>
      </p:sp>
    </p:spTree>
    <p:extLst>
      <p:ext uri="{BB962C8B-B14F-4D97-AF65-F5344CB8AC3E}">
        <p14:creationId xmlns:p14="http://schemas.microsoft.com/office/powerpoint/2010/main" val="1728009821"/>
      </p:ext>
    </p:extLst>
  </p:cSld>
  <p:clrMapOvr>
    <a:masterClrMapping/>
  </p:clrMapOvr>
</p:sld>
</file>

<file path=ppt/theme/theme1.xml><?xml version="1.0" encoding="utf-8"?>
<a:theme xmlns:a="http://schemas.openxmlformats.org/drawingml/2006/main" name="Delux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181</TotalTime>
  <Words>317</Words>
  <Application>Microsoft Office PowerPoint</Application>
  <PresentationFormat>Předvádění na obrazovce (4:3)</PresentationFormat>
  <Paragraphs>48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Deluxe</vt:lpstr>
      <vt:lpstr>Prezentace aplikace PowerPoint</vt:lpstr>
      <vt:lpstr>BAROKO</vt:lpstr>
      <vt:lpstr>Nejvýznamnější světoví barokní malíři</vt:lpstr>
      <vt:lpstr>ČEŠTÍ  BAROKNÍ  MALÍŘI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Ucitele4</cp:lastModifiedBy>
  <cp:revision>29</cp:revision>
  <dcterms:created xsi:type="dcterms:W3CDTF">2011-11-04T09:30:49Z</dcterms:created>
  <dcterms:modified xsi:type="dcterms:W3CDTF">2011-12-20T23:35:03Z</dcterms:modified>
</cp:coreProperties>
</file>