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80" d="100"/>
          <a:sy n="80" d="100"/>
        </p:scale>
        <p:origin x="-1086" y="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360045" cy="36004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image" Target="../media/image5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4024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03585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985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05181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60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2644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95611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6978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870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6966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72477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6199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package" Target="../embeddings/List_aplikace_Microsoft_Excel1.xlsx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3.emf"/><Relationship Id="rId4" Type="http://schemas.openxmlformats.org/officeDocument/2006/relationships/package" Target="../embeddings/List_aplikace_Microsoft_Excel2.xlsx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4.emf"/><Relationship Id="rId4" Type="http://schemas.openxmlformats.org/officeDocument/2006/relationships/package" Target="../embeddings/List_aplikace_Microsoft_Excel3.xlsx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emf"/><Relationship Id="rId3" Type="http://schemas.openxmlformats.org/officeDocument/2006/relationships/oleObject" Target="../embeddings/oleObject4.bin"/><Relationship Id="rId7" Type="http://schemas.openxmlformats.org/officeDocument/2006/relationships/package" Target="../embeddings/List_aplikace_Microsoft_Excel5.xls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5.bin"/><Relationship Id="rId5" Type="http://schemas.openxmlformats.org/officeDocument/2006/relationships/image" Target="../media/image5.emf"/><Relationship Id="rId4" Type="http://schemas.openxmlformats.org/officeDocument/2006/relationships/package" Target="../embeddings/List_aplikace_Microsoft_Excel4.xlsx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err="1" smtClean="0"/>
              <a:t>Ma</a:t>
            </a:r>
            <a:r>
              <a:rPr lang="cs-CZ" dirty="0" smtClean="0"/>
              <a:t> porovnávání celých čísel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8</a:t>
            </a:r>
            <a:r>
              <a:rPr lang="cs-CZ" b="1" dirty="0" smtClean="0"/>
              <a:t>    Sada číslo:   </a:t>
            </a:r>
            <a:r>
              <a:rPr lang="cs-CZ" dirty="0" smtClean="0"/>
              <a:t> 1      </a:t>
            </a:r>
            <a:r>
              <a:rPr lang="cs-CZ" b="1" dirty="0" smtClean="0"/>
              <a:t>Pořadové číslo DUM</a:t>
            </a:r>
            <a:r>
              <a:rPr lang="cs-CZ" b="1" smtClean="0"/>
              <a:t>: 7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Zdeněk </a:t>
            </a:r>
            <a:r>
              <a:rPr lang="cs-CZ" dirty="0" err="1" smtClean="0"/>
              <a:t>Charousek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6429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90000"/>
              </a:lnSpc>
            </a:pPr>
            <a:r>
              <a:rPr lang="cs-CZ" b="1" dirty="0" smtClean="0"/>
              <a:t>Anotace: </a:t>
            </a:r>
            <a:r>
              <a:rPr lang="cs-CZ" dirty="0" smtClean="0"/>
              <a:t>Vysvětlení porovnání celých </a:t>
            </a:r>
            <a:r>
              <a:rPr lang="cs-CZ" dirty="0"/>
              <a:t>čísel </a:t>
            </a:r>
            <a:r>
              <a:rPr lang="cs-CZ" dirty="0" smtClean="0"/>
              <a:t>a jejich </a:t>
            </a:r>
            <a:r>
              <a:rPr lang="cs-CZ" dirty="0"/>
              <a:t>uspořádání </a:t>
            </a:r>
            <a:r>
              <a:rPr lang="cs-CZ" dirty="0" smtClean="0"/>
              <a:t>na </a:t>
            </a:r>
            <a:r>
              <a:rPr lang="cs-CZ" dirty="0"/>
              <a:t>číselné </a:t>
            </a:r>
            <a:r>
              <a:rPr lang="cs-CZ" dirty="0" smtClean="0"/>
              <a:t>ose.</a:t>
            </a:r>
            <a:endParaRPr lang="cs-CZ" dirty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2800" b="1" dirty="0" smtClean="0"/>
              <a:t>:</a:t>
            </a:r>
            <a:r>
              <a:rPr lang="cs-CZ" sz="2800" dirty="0" smtClean="0"/>
              <a:t>. </a:t>
            </a:r>
            <a:r>
              <a:rPr lang="cs-CZ" dirty="0" smtClean="0"/>
              <a:t>Žáci dovedou porovnávat celá čísla.</a:t>
            </a:r>
          </a:p>
          <a:p>
            <a:endParaRPr lang="cs-CZ" b="1" dirty="0" smtClean="0"/>
          </a:p>
          <a:p>
            <a:r>
              <a:rPr lang="cs-CZ" b="1" dirty="0" smtClean="0"/>
              <a:t>Druh učebního materiálu:     </a:t>
            </a:r>
            <a:r>
              <a:rPr lang="cs-CZ" dirty="0" smtClean="0"/>
              <a:t>prezentace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Typická věková skupina</a:t>
            </a:r>
            <a:r>
              <a:rPr lang="cs-CZ" dirty="0" smtClean="0"/>
              <a:t>:   7. třída</a:t>
            </a:r>
          </a:p>
          <a:p>
            <a:endParaRPr lang="cs-CZ" b="1" dirty="0"/>
          </a:p>
          <a:p>
            <a:r>
              <a:rPr lang="cs-CZ" b="1" dirty="0" smtClean="0"/>
              <a:t>Klíčová slova: </a:t>
            </a:r>
            <a:r>
              <a:rPr lang="cs-CZ" dirty="0" smtClean="0"/>
              <a:t>Celá čísla, porovnávání.</a:t>
            </a:r>
            <a:r>
              <a:rPr lang="cs-CZ" b="1" dirty="0" smtClean="0"/>
              <a:t>  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b="1" dirty="0" smtClean="0"/>
              <a:t>Pomůcky a materiál:   </a:t>
            </a:r>
            <a:r>
              <a:rPr lang="cs-CZ" dirty="0" smtClean="0"/>
              <a:t>interaktivní tabule</a:t>
            </a:r>
          </a:p>
          <a:p>
            <a:endParaRPr lang="cs-CZ" dirty="0" smtClean="0"/>
          </a:p>
          <a:p>
            <a:r>
              <a:rPr lang="cs-CZ" b="1" dirty="0" smtClean="0"/>
              <a:t>Potřebný čas pro výuku DUM</a:t>
            </a:r>
            <a:r>
              <a:rPr lang="cs-CZ" dirty="0" smtClean="0"/>
              <a:t>:   </a:t>
            </a:r>
            <a:r>
              <a:rPr lang="cs-CZ" dirty="0" smtClean="0"/>
              <a:t>20 </a:t>
            </a:r>
            <a:r>
              <a:rPr lang="cs-CZ" dirty="0" smtClean="0"/>
              <a:t>minut</a:t>
            </a:r>
          </a:p>
          <a:p>
            <a:endParaRPr lang="cs-CZ" b="1" dirty="0" smtClean="0"/>
          </a:p>
          <a:p>
            <a:r>
              <a:rPr lang="cs-CZ" b="1" dirty="0" smtClean="0"/>
              <a:t>Metodické zhodnocení a popis práce s digitálním učebním materiálem: </a:t>
            </a:r>
            <a:r>
              <a:rPr lang="cs-CZ" dirty="0" smtClean="0"/>
              <a:t>Žáci si na základě prezentace vysvětlují (opakují) </a:t>
            </a:r>
            <a:r>
              <a:rPr lang="cs-CZ" dirty="0"/>
              <a:t>p</a:t>
            </a:r>
            <a:r>
              <a:rPr lang="cs-CZ" dirty="0" smtClean="0"/>
              <a:t>roblematiku porovnávání celých čísel a následně prověřují na zadaných příkladech.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910866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 rot="10800000">
            <a:off x="276786" y="1747875"/>
            <a:ext cx="8352928" cy="45719"/>
          </a:xfrm>
          <a:prstGeom prst="rect">
            <a:avLst/>
          </a:prstGeom>
          <a:gradFill flip="none" rotWithShape="1">
            <a:gsLst>
              <a:gs pos="0">
                <a:srgbClr val="FF0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tx2">
                  <a:lumMod val="40000"/>
                  <a:lumOff val="6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Porovnávání celých čísel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3212976"/>
            <a:ext cx="9144000" cy="1368152"/>
          </a:xfrm>
        </p:spPr>
        <p:txBody>
          <a:bodyPr>
            <a:noAutofit/>
          </a:bodyPr>
          <a:lstStyle/>
          <a:p>
            <a:r>
              <a:rPr lang="cs-CZ" dirty="0" smtClean="0"/>
              <a:t>Na číselné ose jsou čísla upořádána podle velikosti.</a:t>
            </a:r>
          </a:p>
          <a:p>
            <a:r>
              <a:rPr lang="cs-CZ" sz="3600" dirty="0" smtClean="0"/>
              <a:t>Číslo </a:t>
            </a:r>
            <a:r>
              <a:rPr lang="cs-CZ" sz="3600" dirty="0" smtClean="0">
                <a:solidFill>
                  <a:srgbClr val="0070C0"/>
                </a:solidFill>
              </a:rPr>
              <a:t>vlevo</a:t>
            </a:r>
            <a:r>
              <a:rPr lang="cs-CZ" sz="3600" dirty="0" smtClean="0"/>
              <a:t> je vždy </a:t>
            </a:r>
            <a:r>
              <a:rPr lang="cs-CZ" sz="3600" i="1" u="sng" dirty="0" smtClean="0"/>
              <a:t>menší</a:t>
            </a:r>
            <a:r>
              <a:rPr lang="cs-CZ" sz="3600" dirty="0" smtClean="0"/>
              <a:t> než číslo </a:t>
            </a:r>
            <a:r>
              <a:rPr lang="cs-CZ" sz="3600" dirty="0" smtClean="0">
                <a:solidFill>
                  <a:srgbClr val="FF0000"/>
                </a:solidFill>
              </a:rPr>
              <a:t>vpravo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grpSp>
        <p:nvGrpSpPr>
          <p:cNvPr id="55" name="Skupina 54"/>
          <p:cNvGrpSpPr/>
          <p:nvPr/>
        </p:nvGrpSpPr>
        <p:grpSpPr>
          <a:xfrm>
            <a:off x="278692" y="1716674"/>
            <a:ext cx="8428410" cy="565648"/>
            <a:chOff x="373842" y="1800000"/>
            <a:chExt cx="8428410" cy="565648"/>
          </a:xfrm>
        </p:grpSpPr>
        <p:cxnSp>
          <p:nvCxnSpPr>
            <p:cNvPr id="5" name="Přímá spojnice 4"/>
            <p:cNvCxnSpPr/>
            <p:nvPr/>
          </p:nvCxnSpPr>
          <p:spPr>
            <a:xfrm>
              <a:off x="373842" y="1860545"/>
              <a:ext cx="8352928" cy="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4" name="Skupina 53"/>
            <p:cNvGrpSpPr/>
            <p:nvPr/>
          </p:nvGrpSpPr>
          <p:grpSpPr>
            <a:xfrm>
              <a:off x="512646" y="1800000"/>
              <a:ext cx="8289606" cy="565648"/>
              <a:chOff x="512646" y="1800000"/>
              <a:chExt cx="8289606" cy="565648"/>
            </a:xfrm>
          </p:grpSpPr>
          <p:cxnSp>
            <p:nvCxnSpPr>
              <p:cNvPr id="7" name="Přímá spojnice 6"/>
              <p:cNvCxnSpPr/>
              <p:nvPr/>
            </p:nvCxnSpPr>
            <p:spPr>
              <a:xfrm flipV="1">
                <a:off x="4320000" y="1800000"/>
                <a:ext cx="0" cy="144016"/>
              </a:xfrm>
              <a:prstGeom prst="line">
                <a:avLst/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nice 8"/>
              <p:cNvCxnSpPr/>
              <p:nvPr/>
            </p:nvCxnSpPr>
            <p:spPr>
              <a:xfrm flipV="1">
                <a:off x="5040000" y="1800000"/>
                <a:ext cx="0" cy="144016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9"/>
              <p:cNvCxnSpPr/>
              <p:nvPr/>
            </p:nvCxnSpPr>
            <p:spPr>
              <a:xfrm flipV="1">
                <a:off x="5760000" y="1800000"/>
                <a:ext cx="0" cy="144016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10"/>
              <p:cNvCxnSpPr/>
              <p:nvPr/>
            </p:nvCxnSpPr>
            <p:spPr>
              <a:xfrm flipV="1">
                <a:off x="6480000" y="1800000"/>
                <a:ext cx="0" cy="144016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 flipV="1">
                <a:off x="7200000" y="1800000"/>
                <a:ext cx="0" cy="144016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nice 21"/>
              <p:cNvCxnSpPr/>
              <p:nvPr/>
            </p:nvCxnSpPr>
            <p:spPr>
              <a:xfrm flipV="1">
                <a:off x="7920000" y="1800000"/>
                <a:ext cx="0" cy="144016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nice 23"/>
              <p:cNvCxnSpPr/>
              <p:nvPr/>
            </p:nvCxnSpPr>
            <p:spPr>
              <a:xfrm flipV="1">
                <a:off x="8640000" y="1800000"/>
                <a:ext cx="0" cy="144016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nice 31"/>
              <p:cNvCxnSpPr/>
              <p:nvPr/>
            </p:nvCxnSpPr>
            <p:spPr>
              <a:xfrm flipV="1">
                <a:off x="720000" y="1800000"/>
                <a:ext cx="0" cy="144016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nice 35"/>
              <p:cNvCxnSpPr/>
              <p:nvPr/>
            </p:nvCxnSpPr>
            <p:spPr>
              <a:xfrm flipV="1">
                <a:off x="2160000" y="1800000"/>
                <a:ext cx="0" cy="144016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Přímá spojnice 36"/>
              <p:cNvCxnSpPr/>
              <p:nvPr/>
            </p:nvCxnSpPr>
            <p:spPr>
              <a:xfrm flipV="1">
                <a:off x="1440000" y="1800000"/>
                <a:ext cx="0" cy="144016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Přímá spojnice 39"/>
              <p:cNvCxnSpPr/>
              <p:nvPr/>
            </p:nvCxnSpPr>
            <p:spPr>
              <a:xfrm flipV="1">
                <a:off x="2880000" y="1800000"/>
                <a:ext cx="0" cy="144016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Přímá spojnice 40"/>
              <p:cNvCxnSpPr/>
              <p:nvPr/>
            </p:nvCxnSpPr>
            <p:spPr>
              <a:xfrm flipV="1">
                <a:off x="3600000" y="1800000"/>
                <a:ext cx="0" cy="144016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2" name="TextovéPole 41"/>
              <p:cNvSpPr txBox="1"/>
              <p:nvPr/>
            </p:nvSpPr>
            <p:spPr>
              <a:xfrm>
                <a:off x="4157939" y="1988582"/>
                <a:ext cx="32450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0</a:t>
                </a:r>
                <a:endParaRPr lang="cs-CZ" dirty="0"/>
              </a:p>
            </p:txBody>
          </p:sp>
          <p:sp>
            <p:nvSpPr>
              <p:cNvPr id="43" name="TextovéPole 42"/>
              <p:cNvSpPr txBox="1"/>
              <p:nvPr/>
            </p:nvSpPr>
            <p:spPr>
              <a:xfrm>
                <a:off x="1952726" y="1996316"/>
                <a:ext cx="41454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-3</a:t>
                </a:r>
                <a:endParaRPr lang="cs-CZ" dirty="0"/>
              </a:p>
            </p:txBody>
          </p:sp>
          <p:sp>
            <p:nvSpPr>
              <p:cNvPr id="44" name="TextovéPole 43"/>
              <p:cNvSpPr txBox="1"/>
              <p:nvPr/>
            </p:nvSpPr>
            <p:spPr>
              <a:xfrm>
                <a:off x="2672766" y="1987848"/>
                <a:ext cx="41446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-2</a:t>
                </a:r>
                <a:endParaRPr lang="cs-CZ" dirty="0"/>
              </a:p>
            </p:txBody>
          </p:sp>
          <p:sp>
            <p:nvSpPr>
              <p:cNvPr id="45" name="TextovéPole 44"/>
              <p:cNvSpPr txBox="1"/>
              <p:nvPr/>
            </p:nvSpPr>
            <p:spPr>
              <a:xfrm>
                <a:off x="5597748" y="1990620"/>
                <a:ext cx="32450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2</a:t>
                </a:r>
                <a:endParaRPr lang="cs-CZ" dirty="0"/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6317748" y="1990620"/>
                <a:ext cx="32450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3</a:t>
                </a:r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7037748" y="1990620"/>
                <a:ext cx="32450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4</a:t>
                </a:r>
                <a:endParaRPr lang="cs-CZ" dirty="0"/>
              </a:p>
            </p:txBody>
          </p:sp>
          <p:sp>
            <p:nvSpPr>
              <p:cNvPr id="48" name="TextovéPole 47"/>
              <p:cNvSpPr txBox="1"/>
              <p:nvPr/>
            </p:nvSpPr>
            <p:spPr>
              <a:xfrm>
                <a:off x="7757748" y="1990620"/>
                <a:ext cx="32450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/>
                  <a:t>5</a:t>
                </a:r>
              </a:p>
            </p:txBody>
          </p:sp>
          <p:sp>
            <p:nvSpPr>
              <p:cNvPr id="49" name="TextovéPole 48"/>
              <p:cNvSpPr txBox="1"/>
              <p:nvPr/>
            </p:nvSpPr>
            <p:spPr>
              <a:xfrm>
                <a:off x="3392806" y="1987848"/>
                <a:ext cx="41438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-1</a:t>
                </a:r>
                <a:endParaRPr lang="cs-CZ" dirty="0"/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8477748" y="1990620"/>
                <a:ext cx="32450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6</a:t>
                </a:r>
                <a:endParaRPr lang="cs-CZ" dirty="0"/>
              </a:p>
            </p:txBody>
          </p:sp>
          <p:sp>
            <p:nvSpPr>
              <p:cNvPr id="51" name="TextovéPole 50"/>
              <p:cNvSpPr txBox="1"/>
              <p:nvPr/>
            </p:nvSpPr>
            <p:spPr>
              <a:xfrm>
                <a:off x="1232686" y="1988582"/>
                <a:ext cx="41462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-4</a:t>
                </a:r>
                <a:endParaRPr lang="cs-CZ" dirty="0"/>
              </a:p>
            </p:txBody>
          </p:sp>
          <p:sp>
            <p:nvSpPr>
              <p:cNvPr id="52" name="TextovéPole 51"/>
              <p:cNvSpPr txBox="1"/>
              <p:nvPr/>
            </p:nvSpPr>
            <p:spPr>
              <a:xfrm>
                <a:off x="4877748" y="1996316"/>
                <a:ext cx="32450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53" name="TextovéPole 52"/>
              <p:cNvSpPr txBox="1"/>
              <p:nvPr/>
            </p:nvSpPr>
            <p:spPr>
              <a:xfrm>
                <a:off x="512646" y="1987848"/>
                <a:ext cx="41470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-5</a:t>
                </a:r>
                <a:endParaRPr lang="cs-CZ" dirty="0"/>
              </a:p>
            </p:txBody>
          </p:sp>
        </p:grpSp>
      </p:grpSp>
      <p:sp>
        <p:nvSpPr>
          <p:cNvPr id="56" name="TextovéPole 55"/>
          <p:cNvSpPr txBox="1"/>
          <p:nvPr/>
        </p:nvSpPr>
        <p:spPr>
          <a:xfrm>
            <a:off x="832204" y="2283860"/>
            <a:ext cx="11391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-5 &lt; -3</a:t>
            </a:r>
            <a:endParaRPr lang="cs-CZ" sz="24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5843300" y="2300770"/>
            <a:ext cx="8594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2</a:t>
            </a:r>
            <a:r>
              <a:rPr lang="cs-CZ" sz="2400" dirty="0" smtClean="0"/>
              <a:t> &lt; 4</a:t>
            </a:r>
            <a:endParaRPr lang="cs-CZ" sz="24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3331986" y="2283860"/>
            <a:ext cx="11775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-1 &lt; 0</a:t>
            </a:r>
            <a:endParaRPr lang="cs-CZ" sz="24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3882497" y="2670102"/>
            <a:ext cx="137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-4 &lt; 2</a:t>
            </a:r>
            <a:endParaRPr lang="cs-CZ" sz="24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264850" y="4725144"/>
            <a:ext cx="8627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Porovnej čísla podle velikosti &lt;, &gt;, = </a:t>
            </a:r>
            <a:r>
              <a:rPr lang="cs-CZ" sz="1600" dirty="0" smtClean="0"/>
              <a:t>(Využij číselnou osu)</a:t>
            </a:r>
            <a:endParaRPr lang="cs-CZ" sz="1600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21033409"/>
              </p:ext>
            </p:extLst>
          </p:nvPr>
        </p:nvGraphicFramePr>
        <p:xfrm>
          <a:off x="264850" y="5112732"/>
          <a:ext cx="7447629" cy="8365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1" name="List" r:id="rId4" imgW="3476568" imgH="390594" progId="Excel.Sheet.12">
                  <p:embed/>
                </p:oleObj>
              </mc:Choice>
              <mc:Fallback>
                <p:oleObj name="List" r:id="rId4" imgW="3476568" imgH="390594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64850" y="5112732"/>
                        <a:ext cx="7447629" cy="8365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Obdélník 5"/>
          <p:cNvSpPr/>
          <p:nvPr/>
        </p:nvSpPr>
        <p:spPr>
          <a:xfrm>
            <a:off x="1344850" y="5125902"/>
            <a:ext cx="512726" cy="41181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344850" y="5537714"/>
            <a:ext cx="512726" cy="39352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3996846" y="5125902"/>
            <a:ext cx="512726" cy="41181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3996846" y="5537714"/>
            <a:ext cx="512726" cy="39352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6648885" y="5125902"/>
            <a:ext cx="512726" cy="41181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6648885" y="5537714"/>
            <a:ext cx="512726" cy="39352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890672" y="5284912"/>
            <a:ext cx="1001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Zobrazit řešení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0374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39" grpId="0" animBg="1"/>
      <p:bldP spid="39" grpId="1" animBg="1"/>
      <p:bldP spid="62" grpId="0" animBg="1"/>
      <p:bldP spid="62" grpId="1" animBg="1"/>
      <p:bldP spid="63" grpId="0" animBg="1"/>
      <p:bldP spid="63" grpId="1" animBg="1"/>
      <p:bldP spid="64" grpId="0" animBg="1"/>
      <p:bldP spid="64" grpId="1" animBg="1"/>
      <p:bldP spid="65" grpId="0" animBg="1"/>
      <p:bldP spid="65" grpId="1" animBg="1"/>
      <p:bldP spid="8" grpId="0"/>
      <p:bldP spid="8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Porovnávání celých čísel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1"/>
            <a:ext cx="9144000" cy="1828800"/>
          </a:xfrm>
        </p:spPr>
        <p:txBody>
          <a:bodyPr/>
          <a:lstStyle/>
          <a:p>
            <a:r>
              <a:rPr lang="cs-CZ" dirty="0" smtClean="0"/>
              <a:t>Každé kladné číslo je větší než nula. 		př.  7 &gt; 0</a:t>
            </a:r>
          </a:p>
          <a:p>
            <a:r>
              <a:rPr lang="cs-CZ" dirty="0" smtClean="0"/>
              <a:t>Každé záporné číslo je menší než nula.	př. -9 &lt; 0</a:t>
            </a:r>
          </a:p>
          <a:p>
            <a:r>
              <a:rPr lang="cs-CZ" dirty="0" smtClean="0"/>
              <a:t>Každé kladné č. je větší než záporné č..	př.  5 &gt; - 8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2248" y="3429000"/>
            <a:ext cx="86237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Porovnej čísla podle velikosti: &lt;, &gt;, =.</a:t>
            </a: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11772466"/>
              </p:ext>
            </p:extLst>
          </p:nvPr>
        </p:nvGraphicFramePr>
        <p:xfrm>
          <a:off x="252413" y="3914775"/>
          <a:ext cx="7598815" cy="91911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8" name="List" r:id="rId4" imgW="3229033" imgH="390594" progId="Excel.Sheet.12">
                  <p:embed/>
                </p:oleObj>
              </mc:Choice>
              <mc:Fallback>
                <p:oleObj name="List" r:id="rId4" imgW="3229033" imgH="390594" progId="Excel.Sheet.12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2413" y="3914775"/>
                        <a:ext cx="7598815" cy="91911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Obdélník 5"/>
          <p:cNvSpPr/>
          <p:nvPr/>
        </p:nvSpPr>
        <p:spPr>
          <a:xfrm>
            <a:off x="832124" y="3943488"/>
            <a:ext cx="582608" cy="41181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32124" y="4355300"/>
            <a:ext cx="582608" cy="45824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770986" y="3943488"/>
            <a:ext cx="553664" cy="41181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770986" y="4372046"/>
            <a:ext cx="553664" cy="44149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703087" y="3943488"/>
            <a:ext cx="512726" cy="41181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703087" y="4396028"/>
            <a:ext cx="512726" cy="39352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7985675" y="4203227"/>
            <a:ext cx="1001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Zobrazit řešení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Šipka doprava 12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8043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/>
      <p:bldP spid="12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Porovnávání celých čísel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199"/>
            <a:ext cx="9144000" cy="2057401"/>
          </a:xfrm>
        </p:spPr>
        <p:txBody>
          <a:bodyPr>
            <a:normAutofit/>
          </a:bodyPr>
          <a:lstStyle/>
          <a:p>
            <a:r>
              <a:rPr lang="cs-CZ" dirty="0" smtClean="0"/>
              <a:t>Porovnávání záporných celých čísel podle velikosti</a:t>
            </a:r>
          </a:p>
          <a:p>
            <a:r>
              <a:rPr lang="cs-CZ" sz="2800" dirty="0" smtClean="0"/>
              <a:t>Větší je to záporné č., které má menší absolutní hodnotu.</a:t>
            </a:r>
          </a:p>
          <a:p>
            <a:pPr lvl="1"/>
            <a:r>
              <a:rPr lang="cs-CZ" sz="2400" dirty="0" smtClean="0"/>
              <a:t>př.	</a:t>
            </a:r>
            <a:r>
              <a:rPr lang="en-US" sz="2400" dirty="0" smtClean="0"/>
              <a:t>|-5| </a:t>
            </a:r>
            <a:r>
              <a:rPr lang="cs-CZ" sz="2400" dirty="0" smtClean="0"/>
              <a:t>&lt;</a:t>
            </a:r>
            <a:r>
              <a:rPr lang="en-US" sz="2400" dirty="0" smtClean="0"/>
              <a:t> |-8|</a:t>
            </a:r>
            <a:r>
              <a:rPr lang="cs-CZ" sz="2400" dirty="0" smtClean="0"/>
              <a:t>		</a:t>
            </a:r>
            <a:r>
              <a:rPr lang="en-US" sz="2400" dirty="0" smtClean="0"/>
              <a:t>|</a:t>
            </a:r>
            <a:r>
              <a:rPr lang="cs-CZ" sz="2400" dirty="0" smtClean="0"/>
              <a:t>-7</a:t>
            </a:r>
            <a:r>
              <a:rPr lang="en-US" sz="2400" dirty="0" smtClean="0"/>
              <a:t>|</a:t>
            </a:r>
            <a:r>
              <a:rPr lang="cs-CZ" sz="2400" dirty="0" smtClean="0"/>
              <a:t> &lt; </a:t>
            </a:r>
            <a:r>
              <a:rPr lang="en-US" sz="2400" dirty="0" smtClean="0"/>
              <a:t>|</a:t>
            </a:r>
            <a:r>
              <a:rPr lang="cs-CZ" sz="2400" dirty="0" smtClean="0"/>
              <a:t>-3</a:t>
            </a:r>
            <a:r>
              <a:rPr lang="en-US" sz="2400" dirty="0" smtClean="0"/>
              <a:t>|</a:t>
            </a:r>
          </a:p>
          <a:p>
            <a:pPr marL="1828800" lvl="4" indent="0">
              <a:buNone/>
            </a:pPr>
            <a:r>
              <a:rPr lang="cs-CZ" sz="1600" dirty="0" smtClean="0"/>
              <a:t>    </a:t>
            </a:r>
            <a:r>
              <a:rPr lang="en-US" sz="1600" dirty="0" smtClean="0"/>
              <a:t>   </a:t>
            </a:r>
            <a:r>
              <a:rPr lang="cs-CZ" sz="2800" dirty="0"/>
              <a:t>-</a:t>
            </a:r>
            <a:r>
              <a:rPr lang="en-US" sz="2400" dirty="0" smtClean="0"/>
              <a:t>5  </a:t>
            </a:r>
            <a:r>
              <a:rPr lang="cs-CZ" sz="2400" dirty="0"/>
              <a:t>&gt;</a:t>
            </a:r>
            <a:r>
              <a:rPr lang="cs-CZ" sz="2400" dirty="0" smtClean="0"/>
              <a:t>  -8		   -7  &gt;  -3</a:t>
            </a:r>
          </a:p>
          <a:p>
            <a:pPr marL="114300" indent="0">
              <a:buNone/>
            </a:pP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2248" y="3600019"/>
            <a:ext cx="86237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Porovnej čísla podle velikosti: &lt;, &gt;, =.</a:t>
            </a:r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72306642"/>
              </p:ext>
            </p:extLst>
          </p:nvPr>
        </p:nvGraphicFramePr>
        <p:xfrm>
          <a:off x="252248" y="3969351"/>
          <a:ext cx="7446962" cy="8366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1" name="List" r:id="rId4" imgW="3476568" imgH="390594" progId="Excel.Sheet.12">
                  <p:embed/>
                </p:oleObj>
              </mc:Choice>
              <mc:Fallback>
                <p:oleObj name="List" r:id="rId4" imgW="3476568" imgH="390594" progId="Excel.Sheet.12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2248" y="3969351"/>
                        <a:ext cx="7446962" cy="8366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Obdélník 6"/>
          <p:cNvSpPr/>
          <p:nvPr/>
        </p:nvSpPr>
        <p:spPr>
          <a:xfrm>
            <a:off x="1344850" y="3981014"/>
            <a:ext cx="512726" cy="41181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344850" y="4392826"/>
            <a:ext cx="512726" cy="39352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996846" y="3981014"/>
            <a:ext cx="512726" cy="41181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996846" y="4392826"/>
            <a:ext cx="512726" cy="39352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648885" y="3981014"/>
            <a:ext cx="512726" cy="41181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648885" y="4392826"/>
            <a:ext cx="512726" cy="39352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7890672" y="4140024"/>
            <a:ext cx="1001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Zobrazit řešení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7493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/>
      <p:bldP spid="13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Porovnávání celých </a:t>
            </a:r>
            <a:r>
              <a:rPr lang="cs-CZ" dirty="0" smtClean="0"/>
              <a:t>čísel - cvičení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7246" y="1474336"/>
            <a:ext cx="86237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1) Porovnej čísla podle velikosti: &lt;, &gt;, =.</a:t>
            </a: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65860211"/>
              </p:ext>
            </p:extLst>
          </p:nvPr>
        </p:nvGraphicFramePr>
        <p:xfrm>
          <a:off x="264124" y="1843668"/>
          <a:ext cx="7446962" cy="8366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8" name="List" r:id="rId4" imgW="3476568" imgH="390594" progId="Excel.Sheet.12">
                  <p:embed/>
                </p:oleObj>
              </mc:Choice>
              <mc:Fallback>
                <p:oleObj name="List" r:id="rId4" imgW="3476568" imgH="390594" progId="Excel.Sheet.12">
                  <p:embed/>
                  <p:pic>
                    <p:nvPicPr>
                      <p:cNvPr id="0" name="Objek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4124" y="1843668"/>
                        <a:ext cx="7446962" cy="8366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Obdélník 5"/>
          <p:cNvSpPr/>
          <p:nvPr/>
        </p:nvSpPr>
        <p:spPr>
          <a:xfrm>
            <a:off x="1344850" y="1825632"/>
            <a:ext cx="512726" cy="41181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344850" y="2237444"/>
            <a:ext cx="512726" cy="39352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996846" y="1825632"/>
            <a:ext cx="512726" cy="41181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996846" y="2237444"/>
            <a:ext cx="512726" cy="39352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648885" y="1825632"/>
            <a:ext cx="512726" cy="41181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648885" y="2237444"/>
            <a:ext cx="512726" cy="39352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7890672" y="1984642"/>
            <a:ext cx="1001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Zobrazit řešení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97703" y="4072637"/>
            <a:ext cx="86237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2</a:t>
            </a:r>
            <a:r>
              <a:rPr lang="cs-CZ" dirty="0" smtClean="0"/>
              <a:t>) Uspořádej celá čísla podle velikosti od nejmenšího po největší:</a:t>
            </a:r>
          </a:p>
        </p:txBody>
      </p:sp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64812410"/>
              </p:ext>
            </p:extLst>
          </p:nvPr>
        </p:nvGraphicFramePr>
        <p:xfrm>
          <a:off x="653143" y="4537548"/>
          <a:ext cx="3057525" cy="923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9" name="List" r:id="rId7" imgW="3057620" imgH="923983" progId="Excel.Sheet.12">
                  <p:embed/>
                </p:oleObj>
              </mc:Choice>
              <mc:Fallback>
                <p:oleObj name="List" r:id="rId7" imgW="3057620" imgH="923983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653143" y="4537548"/>
                        <a:ext cx="3057525" cy="923925"/>
                      </a:xfrm>
                      <a:prstGeom prst="rect">
                        <a:avLst/>
                      </a:prstGeom>
                      <a:ln>
                        <a:solidFill>
                          <a:schemeClr val="bg1">
                            <a:lumMod val="85000"/>
                          </a:schemeClr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" name="Obdélník 14"/>
          <p:cNvSpPr/>
          <p:nvPr/>
        </p:nvSpPr>
        <p:spPr>
          <a:xfrm>
            <a:off x="653143" y="4999511"/>
            <a:ext cx="3028208" cy="439387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7896004" y="4792567"/>
            <a:ext cx="1001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Zobrazit řešení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grpSp>
        <p:nvGrpSpPr>
          <p:cNvPr id="19" name="Skupina 18"/>
          <p:cNvGrpSpPr/>
          <p:nvPr/>
        </p:nvGrpSpPr>
        <p:grpSpPr>
          <a:xfrm>
            <a:off x="7498662" y="2861366"/>
            <a:ext cx="1399150" cy="1135268"/>
            <a:chOff x="7498662" y="2861366"/>
            <a:chExt cx="1399150" cy="1135268"/>
          </a:xfrm>
        </p:grpSpPr>
        <p:sp>
          <p:nvSpPr>
            <p:cNvPr id="17" name="Šipka dolů 16"/>
            <p:cNvSpPr/>
            <p:nvPr/>
          </p:nvSpPr>
          <p:spPr>
            <a:xfrm rot="16200000">
              <a:off x="7630603" y="2729425"/>
              <a:ext cx="1135268" cy="1399150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7498662" y="3105834"/>
              <a:ext cx="110331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Další příklad</a:t>
              </a:r>
              <a:endParaRPr lang="cs-CZ" dirty="0"/>
            </a:p>
          </p:txBody>
        </p:sp>
      </p:grpSp>
      <p:sp>
        <p:nvSpPr>
          <p:cNvPr id="20" name="Obdélník 19"/>
          <p:cNvSpPr/>
          <p:nvPr/>
        </p:nvSpPr>
        <p:spPr>
          <a:xfrm>
            <a:off x="157246" y="3996634"/>
            <a:ext cx="8844250" cy="1751023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prava 20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3304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25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4" dur="125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4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/>
      <p:bldP spid="12" grpId="1"/>
      <p:bldP spid="15" grpId="0" animBg="1"/>
      <p:bldP spid="15" grpId="1" animBg="1"/>
      <p:bldP spid="16" grpId="0"/>
      <p:bldP spid="16" grpId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Použitá literatura:</a:t>
            </a:r>
          </a:p>
          <a:p>
            <a:pPr lvl="1"/>
            <a:r>
              <a:rPr lang="cs-CZ" sz="1050" dirty="0"/>
              <a:t>ODVÁRKO; KADLEČEK. </a:t>
            </a:r>
            <a:r>
              <a:rPr lang="cs-CZ" sz="1050" i="1" dirty="0"/>
              <a:t>Matematika pro 7. ročník základní školy</a:t>
            </a:r>
            <a:r>
              <a:rPr lang="cs-CZ" sz="1050" dirty="0"/>
              <a:t>. Čestmírova 10, 140 00 Praha 4: Prometheus, 2007, ISBN 9711255. </a:t>
            </a:r>
          </a:p>
        </p:txBody>
      </p:sp>
    </p:spTree>
    <p:extLst>
      <p:ext uri="{BB962C8B-B14F-4D97-AF65-F5344CB8AC3E}">
        <p14:creationId xmlns:p14="http://schemas.microsoft.com/office/powerpoint/2010/main" val="1374841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926</TotalTime>
  <Words>248</Words>
  <Application>Microsoft Office PowerPoint</Application>
  <PresentationFormat>Předvádění na obrazovce (4:3)</PresentationFormat>
  <Paragraphs>67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List</vt:lpstr>
      <vt:lpstr>Prezentace aplikace PowerPoint</vt:lpstr>
      <vt:lpstr>Prezentace aplikace PowerPoint</vt:lpstr>
      <vt:lpstr>Porovnávání celých čísel</vt:lpstr>
      <vt:lpstr>Porovnávání celých čísel</vt:lpstr>
      <vt:lpstr>Porovnávání celých čísel</vt:lpstr>
      <vt:lpstr>Porovnávání celých čísel - cvičení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Charousek</dc:creator>
  <cp:lastModifiedBy>Zdeněk Charousek</cp:lastModifiedBy>
  <cp:revision>28</cp:revision>
  <dcterms:created xsi:type="dcterms:W3CDTF">2012-10-03T12:59:58Z</dcterms:created>
  <dcterms:modified xsi:type="dcterms:W3CDTF">2012-11-29T13:10:55Z</dcterms:modified>
</cp:coreProperties>
</file>