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6684" autoAdjust="0"/>
  </p:normalViewPr>
  <p:slideViewPr>
    <p:cSldViewPr snapToGrid="0">
      <p:cViewPr>
        <p:scale>
          <a:sx n="100" d="100"/>
          <a:sy n="100" d="100"/>
        </p:scale>
        <p:origin x="-504" y="8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360045" cy="36004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image" Target="../media/image2.emf"/><Relationship Id="rId4" Type="http://schemas.openxmlformats.org/officeDocument/2006/relationships/image" Target="../media/image5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402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358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985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18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6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2644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1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6978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870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9665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247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454B34-296E-4861-928A-C0172E6FF67B}" type="datetimeFigureOut">
              <a:rPr lang="cs-CZ" smtClean="0"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03DC25-B323-4A7E-96BC-58C71D5A307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6199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13" Type="http://schemas.openxmlformats.org/officeDocument/2006/relationships/package" Target="../embeddings/List_aplikace_Microsoft_Excel4.xlsx"/><Relationship Id="rId3" Type="http://schemas.openxmlformats.org/officeDocument/2006/relationships/oleObject" Target="../embeddings/oleObject1.bin"/><Relationship Id="rId7" Type="http://schemas.openxmlformats.org/officeDocument/2006/relationships/package" Target="../embeddings/List_aplikace_Microsoft_Excel2.xlsx"/><Relationship Id="rId12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4.emf"/><Relationship Id="rId5" Type="http://schemas.openxmlformats.org/officeDocument/2006/relationships/image" Target="../media/image2.emf"/><Relationship Id="rId10" Type="http://schemas.openxmlformats.org/officeDocument/2006/relationships/package" Target="../embeddings/List_aplikace_Microsoft_Excel3.xlsx"/><Relationship Id="rId4" Type="http://schemas.openxmlformats.org/officeDocument/2006/relationships/package" Target="../embeddings/List_aplikace_Microsoft_Excel1.xlsx"/><Relationship Id="rId9" Type="http://schemas.openxmlformats.org/officeDocument/2006/relationships/oleObject" Target="../embeddings/oleObject3.bin"/><Relationship Id="rId14" Type="http://schemas.openxmlformats.org/officeDocument/2006/relationships/image" Target="../media/image5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porovnávání celých </a:t>
            </a:r>
            <a:r>
              <a:rPr lang="cs-CZ" dirty="0" smtClean="0"/>
              <a:t>čísel </a:t>
            </a:r>
            <a:r>
              <a:rPr lang="cs-CZ" smtClean="0"/>
              <a:t>- test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8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</a:t>
            </a:r>
            <a:r>
              <a:rPr lang="cs-CZ" dirty="0" err="1" smtClean="0"/>
              <a:t>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642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/>
              <a:t>Prezentace slouží </a:t>
            </a:r>
            <a:r>
              <a:rPr lang="cs-CZ" dirty="0" smtClean="0"/>
              <a:t>k ověření znalostí  celých čísel a jejich porovnávání.   </a:t>
            </a:r>
          </a:p>
          <a:p>
            <a:pPr>
              <a:lnSpc>
                <a:spcPct val="170000"/>
              </a:lnSpc>
            </a:pPr>
            <a:r>
              <a:rPr lang="cs-CZ" b="1" dirty="0" smtClean="0"/>
              <a:t>Očekávaný výstup</a:t>
            </a:r>
            <a:r>
              <a:rPr lang="cs-CZ" sz="2800" b="1" dirty="0" smtClean="0"/>
              <a:t>:</a:t>
            </a:r>
            <a:r>
              <a:rPr lang="cs-CZ" sz="2800" dirty="0"/>
              <a:t> </a:t>
            </a:r>
            <a:r>
              <a:rPr lang="cs-CZ" sz="2800" dirty="0" smtClean="0"/>
              <a:t>Ověření znalostí o porovnávání celých čísel.</a:t>
            </a:r>
            <a:endParaRPr lang="cs-CZ" b="1" dirty="0" smtClean="0"/>
          </a:p>
          <a:p>
            <a:pPr>
              <a:lnSpc>
                <a:spcPct val="170000"/>
              </a:lnSpc>
            </a:pPr>
            <a:r>
              <a:rPr lang="cs-CZ" b="1" dirty="0" smtClean="0"/>
              <a:t>Druh učebního materiálu:     </a:t>
            </a:r>
            <a:r>
              <a:rPr lang="cs-CZ" dirty="0" smtClean="0"/>
              <a:t>prezentace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Typická věková skupina</a:t>
            </a:r>
            <a:r>
              <a:rPr lang="cs-CZ" dirty="0" smtClean="0"/>
              <a:t>:   7. třída</a:t>
            </a:r>
          </a:p>
          <a:p>
            <a:endParaRPr lang="cs-CZ" b="1" dirty="0"/>
          </a:p>
          <a:p>
            <a:r>
              <a:rPr lang="cs-CZ" b="1" dirty="0" smtClean="0"/>
              <a:t>Klíčová slova:  </a:t>
            </a:r>
            <a:r>
              <a:rPr lang="cs-CZ" dirty="0" smtClean="0"/>
              <a:t>Celá čísla, porovnávání, test.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Pomůcky a materiál:   </a:t>
            </a:r>
            <a:r>
              <a:rPr lang="cs-CZ" dirty="0" smtClean="0"/>
              <a:t>interaktivní tabule</a:t>
            </a:r>
          </a:p>
          <a:p>
            <a:endParaRPr lang="cs-CZ" dirty="0" smtClean="0"/>
          </a:p>
          <a:p>
            <a:r>
              <a:rPr lang="cs-CZ" b="1" dirty="0" smtClean="0"/>
              <a:t>Potřebný čas pro výuku DUM</a:t>
            </a:r>
            <a:r>
              <a:rPr lang="cs-CZ" dirty="0" smtClean="0"/>
              <a:t>:   15 minut</a:t>
            </a:r>
          </a:p>
          <a:p>
            <a:endParaRPr lang="cs-CZ" b="1" dirty="0" smtClean="0"/>
          </a:p>
          <a:p>
            <a:r>
              <a:rPr lang="cs-CZ" b="1" dirty="0" smtClean="0"/>
              <a:t>Metodické zhodnocení a popis práce s digitálním učebním materiálem: </a:t>
            </a:r>
            <a:r>
              <a:rPr lang="cs-CZ" dirty="0" smtClean="0"/>
              <a:t>Žáci si na začátku hodiny napíší krátký test a v závěru prezentace společně konzultujeme řešení.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91086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0752"/>
          </a:xfrm>
        </p:spPr>
        <p:txBody>
          <a:bodyPr/>
          <a:lstStyle/>
          <a:p>
            <a:r>
              <a:rPr lang="cs-CZ" dirty="0" smtClean="0"/>
              <a:t>Porovnávání celých čísel - test</a:t>
            </a:r>
            <a:endParaRPr lang="cs-CZ" dirty="0"/>
          </a:p>
        </p:txBody>
      </p:sp>
      <p:sp>
        <p:nvSpPr>
          <p:cNvPr id="12" name="Šipka doprava 11">
            <a:hlinkClick r:id="" action="ppaction://hlinkshowjump?jump=nextslide"/>
          </p:cNvPr>
          <p:cNvSpPr/>
          <p:nvPr/>
        </p:nvSpPr>
        <p:spPr>
          <a:xfrm>
            <a:off x="8119241" y="6227379"/>
            <a:ext cx="1024759" cy="630621"/>
          </a:xfrm>
          <a:prstGeom prst="rightArrow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252246" y="1482156"/>
            <a:ext cx="8755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1) Porovnej čísla podle velikosti: &lt;, &gt;, =.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068779" y="897381"/>
            <a:ext cx="2588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Skupina - A</a:t>
            </a:r>
            <a:endParaRPr lang="cs-CZ" sz="32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5530420" y="897381"/>
            <a:ext cx="25888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Skupina - B</a:t>
            </a:r>
            <a:endParaRPr lang="cs-CZ" sz="3200" dirty="0"/>
          </a:p>
        </p:txBody>
      </p:sp>
      <p:graphicFrame>
        <p:nvGraphicFramePr>
          <p:cNvPr id="15" name="Objek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02018721"/>
              </p:ext>
            </p:extLst>
          </p:nvPr>
        </p:nvGraphicFramePr>
        <p:xfrm>
          <a:off x="577542" y="2015262"/>
          <a:ext cx="2447925" cy="2581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List" r:id="rId4" imgW="2447824" imgH="2581375" progId="Excel.Sheet.12">
                  <p:embed/>
                </p:oleObj>
              </mc:Choice>
              <mc:Fallback>
                <p:oleObj name="List" r:id="rId4" imgW="2447824" imgH="2581375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77542" y="2015262"/>
                        <a:ext cx="2447925" cy="2581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k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442962"/>
              </p:ext>
            </p:extLst>
          </p:nvPr>
        </p:nvGraphicFramePr>
        <p:xfrm>
          <a:off x="5315898" y="2014473"/>
          <a:ext cx="2447925" cy="2581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6" name="List" r:id="rId7" imgW="2447824" imgH="2581375" progId="Excel.Sheet.12">
                  <p:embed/>
                </p:oleObj>
              </mc:Choice>
              <mc:Fallback>
                <p:oleObj name="List" r:id="rId7" imgW="2447824" imgH="2581375" progId="Excel.Sheet.12">
                  <p:embed/>
                  <p:pic>
                    <p:nvPicPr>
                      <p:cNvPr id="0" name="Objek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15898" y="2014473"/>
                        <a:ext cx="2447925" cy="2581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8" name="TextovéPole 67"/>
          <p:cNvSpPr txBox="1"/>
          <p:nvPr/>
        </p:nvSpPr>
        <p:spPr>
          <a:xfrm>
            <a:off x="197703" y="4632195"/>
            <a:ext cx="86237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2</a:t>
            </a:r>
            <a:r>
              <a:rPr lang="cs-CZ" sz="2400" dirty="0" smtClean="0"/>
              <a:t>) Uspořádej celá čísla podle velikosti od nejmenšího po největší:</a:t>
            </a:r>
          </a:p>
        </p:txBody>
      </p:sp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09471355"/>
              </p:ext>
            </p:extLst>
          </p:nvPr>
        </p:nvGraphicFramePr>
        <p:xfrm>
          <a:off x="600075" y="5097105"/>
          <a:ext cx="3057525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7" name="List" r:id="rId10" imgW="3057620" imgH="923983" progId="Excel.Sheet.12">
                  <p:embed/>
                </p:oleObj>
              </mc:Choice>
              <mc:Fallback>
                <p:oleObj name="List" r:id="rId10" imgW="3057620" imgH="923983" progId="Excel.Sheet.12">
                  <p:embed/>
                  <p:pic>
                    <p:nvPicPr>
                      <p:cNvPr id="0" name="Objek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0075" y="5097105"/>
                        <a:ext cx="3057525" cy="923925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D9D9D9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k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22479078"/>
              </p:ext>
            </p:extLst>
          </p:nvPr>
        </p:nvGraphicFramePr>
        <p:xfrm>
          <a:off x="5129955" y="5093860"/>
          <a:ext cx="3057525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8" name="List" r:id="rId13" imgW="3057620" imgH="923983" progId="Excel.Sheet.12">
                  <p:embed/>
                </p:oleObj>
              </mc:Choice>
              <mc:Fallback>
                <p:oleObj name="List" r:id="rId13" imgW="3057620" imgH="923983" progId="Excel.Sheet.12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29955" y="5093860"/>
                        <a:ext cx="3057525" cy="923925"/>
                      </a:xfrm>
                      <a:prstGeom prst="rect">
                        <a:avLst/>
                      </a:prstGeom>
                      <a:noFill/>
                      <a:ln w="9525">
                        <a:solidFill>
                          <a:srgbClr val="D9D9D9"/>
                        </a:solidFill>
                        <a:miter lim="800000"/>
                        <a:headEnd/>
                        <a:tailEnd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" name="Obdélník 19"/>
          <p:cNvSpPr/>
          <p:nvPr/>
        </p:nvSpPr>
        <p:spPr>
          <a:xfrm>
            <a:off x="1790613" y="2010522"/>
            <a:ext cx="603421" cy="25735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523119" y="2010522"/>
            <a:ext cx="603421" cy="257358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607838" y="5562221"/>
            <a:ext cx="3049762" cy="44927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5125338" y="5562221"/>
            <a:ext cx="3049762" cy="449272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TextovéPole 71"/>
          <p:cNvSpPr txBox="1"/>
          <p:nvPr/>
        </p:nvSpPr>
        <p:spPr>
          <a:xfrm>
            <a:off x="3506645" y="6228536"/>
            <a:ext cx="2005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Zobrazit řešení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37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7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</p:childTnLst>
        </p:cTn>
      </p:par>
    </p:tnLst>
    <p:bldLst>
      <p:bldP spid="20" grpId="0" animBg="1"/>
      <p:bldP spid="20" grpId="1" animBg="1"/>
      <p:bldP spid="69" grpId="0" animBg="1"/>
      <p:bldP spid="69" grpId="1" animBg="1"/>
      <p:bldP spid="70" grpId="0" animBg="1"/>
      <p:bldP spid="70" grpId="1" animBg="1"/>
      <p:bldP spid="71" grpId="0" animBg="1"/>
      <p:bldP spid="71" grpId="1" animBg="1"/>
      <p:bldP spid="72" grpId="0"/>
      <p:bldP spid="72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Porovnávání celých čísel - test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Bodování:</a:t>
            </a:r>
          </a:p>
          <a:p>
            <a:pPr lvl="3"/>
            <a:r>
              <a:rPr lang="cs-CZ" dirty="0" smtClean="0"/>
              <a:t>1. úloha 6 bodů</a:t>
            </a:r>
          </a:p>
          <a:p>
            <a:pPr lvl="3"/>
            <a:r>
              <a:rPr lang="cs-CZ" dirty="0" smtClean="0"/>
              <a:t>2. úloha 2 body</a:t>
            </a:r>
          </a:p>
          <a:p>
            <a:r>
              <a:rPr lang="cs-CZ" dirty="0" smtClean="0"/>
              <a:t>Známkování:</a:t>
            </a:r>
          </a:p>
          <a:p>
            <a:pPr lvl="3"/>
            <a:r>
              <a:rPr lang="cs-CZ" dirty="0" smtClean="0"/>
              <a:t>8 	 bodů =&gt; 1</a:t>
            </a:r>
          </a:p>
          <a:p>
            <a:pPr lvl="3"/>
            <a:r>
              <a:rPr lang="cs-CZ" dirty="0" smtClean="0"/>
              <a:t>7	 bodů =&gt; 2</a:t>
            </a:r>
          </a:p>
          <a:p>
            <a:pPr lvl="3"/>
            <a:r>
              <a:rPr lang="cs-CZ" dirty="0" smtClean="0"/>
              <a:t>6 a 5 bodů =&gt; 3</a:t>
            </a:r>
          </a:p>
          <a:p>
            <a:pPr lvl="3"/>
            <a:r>
              <a:rPr lang="cs-CZ" dirty="0" smtClean="0"/>
              <a:t>4 body =&gt; 4</a:t>
            </a:r>
          </a:p>
          <a:p>
            <a:pPr lvl="3"/>
            <a:r>
              <a:rPr lang="cs-CZ" dirty="0" smtClean="0"/>
              <a:t>3 až 0 bodů =&gt; 5</a:t>
            </a:r>
          </a:p>
        </p:txBody>
      </p:sp>
    </p:spTree>
    <p:extLst>
      <p:ext uri="{BB962C8B-B14F-4D97-AF65-F5344CB8AC3E}">
        <p14:creationId xmlns:p14="http://schemas.microsoft.com/office/powerpoint/2010/main" val="190841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444</TotalTime>
  <Words>192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List</vt:lpstr>
      <vt:lpstr>Prezentace aplikace PowerPoint</vt:lpstr>
      <vt:lpstr>Prezentace aplikace PowerPoint</vt:lpstr>
      <vt:lpstr>Porovnávání celých čísel - test</vt:lpstr>
      <vt:lpstr>Porovnávání celých čísel - test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Zdeněk Charousek</cp:lastModifiedBy>
  <cp:revision>25</cp:revision>
  <dcterms:created xsi:type="dcterms:W3CDTF">2012-10-03T12:59:58Z</dcterms:created>
  <dcterms:modified xsi:type="dcterms:W3CDTF">2012-11-28T16:43:06Z</dcterms:modified>
</cp:coreProperties>
</file>