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597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711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27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86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786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99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243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195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386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9394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04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4CEE8-5E2F-4E5D-AF81-F995EA0D418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48511-A682-4F6C-A2EF-B1727E4011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759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oleObject" Target="../embeddings/oleObject1.bin"/><Relationship Id="rId7" Type="http://schemas.openxmlformats.org/officeDocument/2006/relationships/package" Target="../embeddings/List_aplikace_Microsoft_Excel2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emf"/><Relationship Id="rId4" Type="http://schemas.openxmlformats.org/officeDocument/2006/relationships/package" Target="../embeddings/List_aplikace_Microsoft_Excel1.xlsx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oleObject" Target="../embeddings/oleObject3.bin"/><Relationship Id="rId7" Type="http://schemas.openxmlformats.org/officeDocument/2006/relationships/package" Target="../embeddings/List_aplikace_Microsoft_Excel4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.emf"/><Relationship Id="rId4" Type="http://schemas.openxmlformats.org/officeDocument/2006/relationships/package" Target="../embeddings/List_aplikace_Microsoft_Excel3.xlsx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err="1" smtClean="0"/>
              <a:t>Ma</a:t>
            </a:r>
            <a:r>
              <a:rPr lang="cs-CZ" dirty="0" smtClean="0"/>
              <a:t> sčítání celých čísel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8</a:t>
            </a:r>
            <a:r>
              <a:rPr lang="cs-CZ" b="1" dirty="0" smtClean="0"/>
              <a:t>    Sada číslo:   </a:t>
            </a:r>
            <a:r>
              <a:rPr lang="cs-CZ" dirty="0" smtClean="0"/>
              <a:t> 1      </a:t>
            </a:r>
            <a:r>
              <a:rPr lang="cs-CZ" b="1" dirty="0" smtClean="0"/>
              <a:t>Pořadové číslo DUM: 9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  </a:t>
            </a:r>
            <a:r>
              <a:rPr lang="cs-CZ" dirty="0" smtClean="0"/>
              <a:t>Mgr. Zdeněk </a:t>
            </a:r>
            <a:r>
              <a:rPr lang="cs-CZ" dirty="0" err="1" smtClean="0"/>
              <a:t>Charousek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609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</a:pPr>
            <a:r>
              <a:rPr lang="cs-CZ" b="1" dirty="0" smtClean="0"/>
              <a:t>Anotace: </a:t>
            </a:r>
            <a:r>
              <a:rPr lang="cs-CZ" dirty="0" smtClean="0"/>
              <a:t>Vysvětlení sčítání celých </a:t>
            </a:r>
            <a:r>
              <a:rPr lang="cs-CZ" dirty="0"/>
              <a:t>čísel </a:t>
            </a:r>
            <a:r>
              <a:rPr lang="cs-CZ" dirty="0" smtClean="0"/>
              <a:t>a procvičení na příkladech.</a:t>
            </a:r>
            <a:endParaRPr lang="cs-CZ" dirty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2800" b="1" dirty="0" smtClean="0"/>
              <a:t>:</a:t>
            </a:r>
            <a:r>
              <a:rPr lang="cs-CZ" sz="2800" dirty="0" smtClean="0"/>
              <a:t> </a:t>
            </a:r>
            <a:r>
              <a:rPr lang="cs-CZ" dirty="0" smtClean="0"/>
              <a:t>Žáci dovedou sčítat celá čísla.</a:t>
            </a:r>
          </a:p>
          <a:p>
            <a:endParaRPr lang="cs-CZ" b="1" dirty="0" smtClean="0"/>
          </a:p>
          <a:p>
            <a:r>
              <a:rPr lang="cs-CZ" b="1" dirty="0" smtClean="0"/>
              <a:t>Druh učebního materiálu:     </a:t>
            </a:r>
            <a:r>
              <a:rPr lang="cs-CZ" dirty="0" smtClean="0"/>
              <a:t>prezentace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Typická věková skupina</a:t>
            </a:r>
            <a:r>
              <a:rPr lang="cs-CZ" dirty="0" smtClean="0"/>
              <a:t>:   7. třída</a:t>
            </a:r>
          </a:p>
          <a:p>
            <a:endParaRPr lang="cs-CZ" b="1" dirty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Celá čísla, sčítání.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Pomůcky a materiál:   </a:t>
            </a:r>
            <a:r>
              <a:rPr lang="cs-CZ" dirty="0" smtClean="0"/>
              <a:t>interaktivní tabule</a:t>
            </a:r>
          </a:p>
          <a:p>
            <a:endParaRPr lang="cs-CZ" dirty="0" smtClean="0"/>
          </a:p>
          <a:p>
            <a:r>
              <a:rPr lang="cs-CZ" b="1" dirty="0" smtClean="0"/>
              <a:t>Potřebný čas pro výuku DUM</a:t>
            </a:r>
            <a:r>
              <a:rPr lang="cs-CZ" dirty="0" smtClean="0"/>
              <a:t>:   </a:t>
            </a:r>
            <a:r>
              <a:rPr lang="cs-CZ" dirty="0" smtClean="0"/>
              <a:t>25 </a:t>
            </a:r>
            <a:r>
              <a:rPr lang="cs-CZ" dirty="0" smtClean="0"/>
              <a:t>minut</a:t>
            </a:r>
          </a:p>
          <a:p>
            <a:endParaRPr lang="cs-CZ" b="1" dirty="0" smtClean="0"/>
          </a:p>
          <a:p>
            <a:r>
              <a:rPr lang="cs-CZ" b="1" dirty="0" smtClean="0"/>
              <a:t>Metodické zhodnocení a popis práce s digitálním učebním materiálem: </a:t>
            </a:r>
            <a:r>
              <a:rPr lang="cs-CZ" dirty="0" smtClean="0"/>
              <a:t>Žáci si na základě prezentace vysvětlují (opakují) problematiku sčítání celých čísel a následně prověřují na zadaných příkladech.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364512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celých čísel</a:t>
            </a:r>
            <a:endParaRPr lang="cs-CZ" dirty="0"/>
          </a:p>
        </p:txBody>
      </p:sp>
      <p:grpSp>
        <p:nvGrpSpPr>
          <p:cNvPr id="1059" name="Skupina 1058"/>
          <p:cNvGrpSpPr/>
          <p:nvPr/>
        </p:nvGrpSpPr>
        <p:grpSpPr>
          <a:xfrm>
            <a:off x="683568" y="1136565"/>
            <a:ext cx="358775" cy="4248472"/>
            <a:chOff x="1259632" y="1340768"/>
            <a:chExt cx="358775" cy="424847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1259632" y="1340768"/>
              <a:ext cx="358775" cy="4248472"/>
            </a:xfrm>
            <a:custGeom>
              <a:avLst/>
              <a:gdLst>
                <a:gd name="T0" fmla="*/ 309 w 453"/>
                <a:gd name="T1" fmla="*/ 134 h 2269"/>
                <a:gd name="T2" fmla="*/ 324 w 453"/>
                <a:gd name="T3" fmla="*/ 318 h 2269"/>
                <a:gd name="T4" fmla="*/ 326 w 453"/>
                <a:gd name="T5" fmla="*/ 507 h 2269"/>
                <a:gd name="T6" fmla="*/ 322 w 453"/>
                <a:gd name="T7" fmla="*/ 697 h 2269"/>
                <a:gd name="T8" fmla="*/ 316 w 453"/>
                <a:gd name="T9" fmla="*/ 1054 h 2269"/>
                <a:gd name="T10" fmla="*/ 316 w 453"/>
                <a:gd name="T11" fmla="*/ 1579 h 2269"/>
                <a:gd name="T12" fmla="*/ 326 w 453"/>
                <a:gd name="T13" fmla="*/ 1848 h 2269"/>
                <a:gd name="T14" fmla="*/ 344 w 453"/>
                <a:gd name="T15" fmla="*/ 1856 h 2269"/>
                <a:gd name="T16" fmla="*/ 375 w 453"/>
                <a:gd name="T17" fmla="*/ 1872 h 2269"/>
                <a:gd name="T18" fmla="*/ 408 w 453"/>
                <a:gd name="T19" fmla="*/ 1907 h 2269"/>
                <a:gd name="T20" fmla="*/ 432 w 453"/>
                <a:gd name="T21" fmla="*/ 1950 h 2269"/>
                <a:gd name="T22" fmla="*/ 447 w 453"/>
                <a:gd name="T23" fmla="*/ 1998 h 2269"/>
                <a:gd name="T24" fmla="*/ 453 w 453"/>
                <a:gd name="T25" fmla="*/ 2053 h 2269"/>
                <a:gd name="T26" fmla="*/ 444 w 453"/>
                <a:gd name="T27" fmla="*/ 2112 h 2269"/>
                <a:gd name="T28" fmla="*/ 420 w 453"/>
                <a:gd name="T29" fmla="*/ 2165 h 2269"/>
                <a:gd name="T30" fmla="*/ 384 w 453"/>
                <a:gd name="T31" fmla="*/ 2213 h 2269"/>
                <a:gd name="T32" fmla="*/ 345 w 453"/>
                <a:gd name="T33" fmla="*/ 2246 h 2269"/>
                <a:gd name="T34" fmla="*/ 308 w 453"/>
                <a:gd name="T35" fmla="*/ 2262 h 2269"/>
                <a:gd name="T36" fmla="*/ 266 w 453"/>
                <a:gd name="T37" fmla="*/ 2268 h 2269"/>
                <a:gd name="T38" fmla="*/ 219 w 453"/>
                <a:gd name="T39" fmla="*/ 2269 h 2269"/>
                <a:gd name="T40" fmla="*/ 173 w 453"/>
                <a:gd name="T41" fmla="*/ 2268 h 2269"/>
                <a:gd name="T42" fmla="*/ 137 w 453"/>
                <a:gd name="T43" fmla="*/ 2264 h 2269"/>
                <a:gd name="T44" fmla="*/ 105 w 453"/>
                <a:gd name="T45" fmla="*/ 2256 h 2269"/>
                <a:gd name="T46" fmla="*/ 75 w 453"/>
                <a:gd name="T47" fmla="*/ 2241 h 2269"/>
                <a:gd name="T48" fmla="*/ 56 w 453"/>
                <a:gd name="T49" fmla="*/ 2223 h 2269"/>
                <a:gd name="T50" fmla="*/ 45 w 453"/>
                <a:gd name="T51" fmla="*/ 2208 h 2269"/>
                <a:gd name="T52" fmla="*/ 26 w 453"/>
                <a:gd name="T53" fmla="*/ 2173 h 2269"/>
                <a:gd name="T54" fmla="*/ 6 w 453"/>
                <a:gd name="T55" fmla="*/ 2113 h 2269"/>
                <a:gd name="T56" fmla="*/ 0 w 453"/>
                <a:gd name="T57" fmla="*/ 2048 h 2269"/>
                <a:gd name="T58" fmla="*/ 11 w 453"/>
                <a:gd name="T59" fmla="*/ 1986 h 2269"/>
                <a:gd name="T60" fmla="*/ 29 w 453"/>
                <a:gd name="T61" fmla="*/ 1946 h 2269"/>
                <a:gd name="T62" fmla="*/ 43 w 453"/>
                <a:gd name="T63" fmla="*/ 1922 h 2269"/>
                <a:gd name="T64" fmla="*/ 57 w 453"/>
                <a:gd name="T65" fmla="*/ 1900 h 2269"/>
                <a:gd name="T66" fmla="*/ 74 w 453"/>
                <a:gd name="T67" fmla="*/ 1880 h 2269"/>
                <a:gd name="T68" fmla="*/ 95 w 453"/>
                <a:gd name="T69" fmla="*/ 1863 h 2269"/>
                <a:gd name="T70" fmla="*/ 118 w 453"/>
                <a:gd name="T71" fmla="*/ 1849 h 2269"/>
                <a:gd name="T72" fmla="*/ 125 w 453"/>
                <a:gd name="T73" fmla="*/ 1594 h 2269"/>
                <a:gd name="T74" fmla="*/ 122 w 453"/>
                <a:gd name="T75" fmla="*/ 1096 h 2269"/>
                <a:gd name="T76" fmla="*/ 125 w 453"/>
                <a:gd name="T77" fmla="*/ 660 h 2269"/>
                <a:gd name="T78" fmla="*/ 134 w 453"/>
                <a:gd name="T79" fmla="*/ 287 h 2269"/>
                <a:gd name="T80" fmla="*/ 140 w 453"/>
                <a:gd name="T81" fmla="*/ 86 h 2269"/>
                <a:gd name="T82" fmla="*/ 147 w 453"/>
                <a:gd name="T83" fmla="*/ 60 h 2269"/>
                <a:gd name="T84" fmla="*/ 159 w 453"/>
                <a:gd name="T85" fmla="*/ 37 h 2269"/>
                <a:gd name="T86" fmla="*/ 178 w 453"/>
                <a:gd name="T87" fmla="*/ 18 h 2269"/>
                <a:gd name="T88" fmla="*/ 198 w 453"/>
                <a:gd name="T89" fmla="*/ 7 h 2269"/>
                <a:gd name="T90" fmla="*/ 222 w 453"/>
                <a:gd name="T91" fmla="*/ 1 h 2269"/>
                <a:gd name="T92" fmla="*/ 245 w 453"/>
                <a:gd name="T93" fmla="*/ 1 h 2269"/>
                <a:gd name="T94" fmla="*/ 265 w 453"/>
                <a:gd name="T95" fmla="*/ 8 h 2269"/>
                <a:gd name="T96" fmla="*/ 294 w 453"/>
                <a:gd name="T97" fmla="*/ 44 h 2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3" h="2269">
                  <a:moveTo>
                    <a:pt x="294" y="44"/>
                  </a:moveTo>
                  <a:lnTo>
                    <a:pt x="309" y="134"/>
                  </a:lnTo>
                  <a:lnTo>
                    <a:pt x="319" y="226"/>
                  </a:lnTo>
                  <a:lnTo>
                    <a:pt x="324" y="318"/>
                  </a:lnTo>
                  <a:lnTo>
                    <a:pt x="326" y="412"/>
                  </a:lnTo>
                  <a:lnTo>
                    <a:pt x="326" y="507"/>
                  </a:lnTo>
                  <a:lnTo>
                    <a:pt x="324" y="603"/>
                  </a:lnTo>
                  <a:lnTo>
                    <a:pt x="322" y="697"/>
                  </a:lnTo>
                  <a:lnTo>
                    <a:pt x="319" y="791"/>
                  </a:lnTo>
                  <a:lnTo>
                    <a:pt x="316" y="1054"/>
                  </a:lnTo>
                  <a:lnTo>
                    <a:pt x="315" y="1317"/>
                  </a:lnTo>
                  <a:lnTo>
                    <a:pt x="316" y="1579"/>
                  </a:lnTo>
                  <a:lnTo>
                    <a:pt x="319" y="1843"/>
                  </a:lnTo>
                  <a:lnTo>
                    <a:pt x="326" y="1848"/>
                  </a:lnTo>
                  <a:lnTo>
                    <a:pt x="334" y="1851"/>
                  </a:lnTo>
                  <a:lnTo>
                    <a:pt x="344" y="1856"/>
                  </a:lnTo>
                  <a:lnTo>
                    <a:pt x="353" y="1859"/>
                  </a:lnTo>
                  <a:lnTo>
                    <a:pt x="375" y="1872"/>
                  </a:lnTo>
                  <a:lnTo>
                    <a:pt x="393" y="1888"/>
                  </a:lnTo>
                  <a:lnTo>
                    <a:pt x="408" y="1907"/>
                  </a:lnTo>
                  <a:lnTo>
                    <a:pt x="422" y="1927"/>
                  </a:lnTo>
                  <a:lnTo>
                    <a:pt x="432" y="1950"/>
                  </a:lnTo>
                  <a:lnTo>
                    <a:pt x="440" y="1973"/>
                  </a:lnTo>
                  <a:lnTo>
                    <a:pt x="447" y="1998"/>
                  </a:lnTo>
                  <a:lnTo>
                    <a:pt x="451" y="2022"/>
                  </a:lnTo>
                  <a:lnTo>
                    <a:pt x="453" y="2053"/>
                  </a:lnTo>
                  <a:lnTo>
                    <a:pt x="451" y="2083"/>
                  </a:lnTo>
                  <a:lnTo>
                    <a:pt x="444" y="2112"/>
                  </a:lnTo>
                  <a:lnTo>
                    <a:pt x="433" y="2139"/>
                  </a:lnTo>
                  <a:lnTo>
                    <a:pt x="420" y="2165"/>
                  </a:lnTo>
                  <a:lnTo>
                    <a:pt x="402" y="2190"/>
                  </a:lnTo>
                  <a:lnTo>
                    <a:pt x="384" y="2213"/>
                  </a:lnTo>
                  <a:lnTo>
                    <a:pt x="362" y="2234"/>
                  </a:lnTo>
                  <a:lnTo>
                    <a:pt x="345" y="2246"/>
                  </a:lnTo>
                  <a:lnTo>
                    <a:pt x="326" y="2256"/>
                  </a:lnTo>
                  <a:lnTo>
                    <a:pt x="308" y="2262"/>
                  </a:lnTo>
                  <a:lnTo>
                    <a:pt x="288" y="2266"/>
                  </a:lnTo>
                  <a:lnTo>
                    <a:pt x="266" y="2268"/>
                  </a:lnTo>
                  <a:lnTo>
                    <a:pt x="243" y="2268"/>
                  </a:lnTo>
                  <a:lnTo>
                    <a:pt x="219" y="2269"/>
                  </a:lnTo>
                  <a:lnTo>
                    <a:pt x="192" y="2269"/>
                  </a:lnTo>
                  <a:lnTo>
                    <a:pt x="173" y="2268"/>
                  </a:lnTo>
                  <a:lnTo>
                    <a:pt x="155" y="2267"/>
                  </a:lnTo>
                  <a:lnTo>
                    <a:pt x="137" y="2264"/>
                  </a:lnTo>
                  <a:lnTo>
                    <a:pt x="121" y="2260"/>
                  </a:lnTo>
                  <a:lnTo>
                    <a:pt x="105" y="2256"/>
                  </a:lnTo>
                  <a:lnTo>
                    <a:pt x="90" y="2249"/>
                  </a:lnTo>
                  <a:lnTo>
                    <a:pt x="75" y="2241"/>
                  </a:lnTo>
                  <a:lnTo>
                    <a:pt x="60" y="2231"/>
                  </a:lnTo>
                  <a:lnTo>
                    <a:pt x="56" y="2223"/>
                  </a:lnTo>
                  <a:lnTo>
                    <a:pt x="51" y="2215"/>
                  </a:lnTo>
                  <a:lnTo>
                    <a:pt x="45" y="2208"/>
                  </a:lnTo>
                  <a:lnTo>
                    <a:pt x="41" y="2200"/>
                  </a:lnTo>
                  <a:lnTo>
                    <a:pt x="26" y="2173"/>
                  </a:lnTo>
                  <a:lnTo>
                    <a:pt x="14" y="2144"/>
                  </a:lnTo>
                  <a:lnTo>
                    <a:pt x="6" y="2113"/>
                  </a:lnTo>
                  <a:lnTo>
                    <a:pt x="2" y="2080"/>
                  </a:lnTo>
                  <a:lnTo>
                    <a:pt x="0" y="2048"/>
                  </a:lnTo>
                  <a:lnTo>
                    <a:pt x="4" y="2017"/>
                  </a:lnTo>
                  <a:lnTo>
                    <a:pt x="11" y="1986"/>
                  </a:lnTo>
                  <a:lnTo>
                    <a:pt x="23" y="1956"/>
                  </a:lnTo>
                  <a:lnTo>
                    <a:pt x="29" y="1946"/>
                  </a:lnTo>
                  <a:lnTo>
                    <a:pt x="36" y="1933"/>
                  </a:lnTo>
                  <a:lnTo>
                    <a:pt x="43" y="1922"/>
                  </a:lnTo>
                  <a:lnTo>
                    <a:pt x="50" y="1910"/>
                  </a:lnTo>
                  <a:lnTo>
                    <a:pt x="57" y="1900"/>
                  </a:lnTo>
                  <a:lnTo>
                    <a:pt x="65" y="1890"/>
                  </a:lnTo>
                  <a:lnTo>
                    <a:pt x="74" y="1880"/>
                  </a:lnTo>
                  <a:lnTo>
                    <a:pt x="84" y="1871"/>
                  </a:lnTo>
                  <a:lnTo>
                    <a:pt x="95" y="1863"/>
                  </a:lnTo>
                  <a:lnTo>
                    <a:pt x="106" y="1855"/>
                  </a:lnTo>
                  <a:lnTo>
                    <a:pt x="118" y="1849"/>
                  </a:lnTo>
                  <a:lnTo>
                    <a:pt x="129" y="1844"/>
                  </a:lnTo>
                  <a:lnTo>
                    <a:pt x="125" y="1594"/>
                  </a:lnTo>
                  <a:lnTo>
                    <a:pt x="122" y="1346"/>
                  </a:lnTo>
                  <a:lnTo>
                    <a:pt x="122" y="1096"/>
                  </a:lnTo>
                  <a:lnTo>
                    <a:pt x="124" y="847"/>
                  </a:lnTo>
                  <a:lnTo>
                    <a:pt x="125" y="660"/>
                  </a:lnTo>
                  <a:lnTo>
                    <a:pt x="129" y="474"/>
                  </a:lnTo>
                  <a:lnTo>
                    <a:pt x="134" y="287"/>
                  </a:lnTo>
                  <a:lnTo>
                    <a:pt x="139" y="99"/>
                  </a:lnTo>
                  <a:lnTo>
                    <a:pt x="140" y="86"/>
                  </a:lnTo>
                  <a:lnTo>
                    <a:pt x="142" y="73"/>
                  </a:lnTo>
                  <a:lnTo>
                    <a:pt x="147" y="60"/>
                  </a:lnTo>
                  <a:lnTo>
                    <a:pt x="152" y="48"/>
                  </a:lnTo>
                  <a:lnTo>
                    <a:pt x="159" y="37"/>
                  </a:lnTo>
                  <a:lnTo>
                    <a:pt x="167" y="27"/>
                  </a:lnTo>
                  <a:lnTo>
                    <a:pt x="178" y="18"/>
                  </a:lnTo>
                  <a:lnTo>
                    <a:pt x="189" y="12"/>
                  </a:lnTo>
                  <a:lnTo>
                    <a:pt x="198" y="7"/>
                  </a:lnTo>
                  <a:lnTo>
                    <a:pt x="210" y="4"/>
                  </a:lnTo>
                  <a:lnTo>
                    <a:pt x="222" y="1"/>
                  </a:lnTo>
                  <a:lnTo>
                    <a:pt x="233" y="0"/>
                  </a:lnTo>
                  <a:lnTo>
                    <a:pt x="245" y="1"/>
                  </a:lnTo>
                  <a:lnTo>
                    <a:pt x="255" y="4"/>
                  </a:lnTo>
                  <a:lnTo>
                    <a:pt x="265" y="8"/>
                  </a:lnTo>
                  <a:lnTo>
                    <a:pt x="275" y="15"/>
                  </a:lnTo>
                  <a:lnTo>
                    <a:pt x="294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391395" y="1404402"/>
              <a:ext cx="87313" cy="1085513"/>
            </a:xfrm>
            <a:custGeom>
              <a:avLst/>
              <a:gdLst>
                <a:gd name="T0" fmla="*/ 104 w 111"/>
                <a:gd name="T1" fmla="*/ 163 h 581"/>
                <a:gd name="T2" fmla="*/ 111 w 111"/>
                <a:gd name="T3" fmla="*/ 442 h 581"/>
                <a:gd name="T4" fmla="*/ 93 w 111"/>
                <a:gd name="T5" fmla="*/ 581 h 581"/>
                <a:gd name="T6" fmla="*/ 66 w 111"/>
                <a:gd name="T7" fmla="*/ 580 h 581"/>
                <a:gd name="T8" fmla="*/ 41 w 111"/>
                <a:gd name="T9" fmla="*/ 578 h 581"/>
                <a:gd name="T10" fmla="*/ 15 w 111"/>
                <a:gd name="T11" fmla="*/ 576 h 581"/>
                <a:gd name="T12" fmla="*/ 3 w 111"/>
                <a:gd name="T13" fmla="*/ 523 h 581"/>
                <a:gd name="T14" fmla="*/ 20 w 111"/>
                <a:gd name="T15" fmla="*/ 527 h 581"/>
                <a:gd name="T16" fmla="*/ 40 w 111"/>
                <a:gd name="T17" fmla="*/ 529 h 581"/>
                <a:gd name="T18" fmla="*/ 57 w 111"/>
                <a:gd name="T19" fmla="*/ 526 h 581"/>
                <a:gd name="T20" fmla="*/ 70 w 111"/>
                <a:gd name="T21" fmla="*/ 514 h 581"/>
                <a:gd name="T22" fmla="*/ 60 w 111"/>
                <a:gd name="T23" fmla="*/ 504 h 581"/>
                <a:gd name="T24" fmla="*/ 46 w 111"/>
                <a:gd name="T25" fmla="*/ 499 h 581"/>
                <a:gd name="T26" fmla="*/ 31 w 111"/>
                <a:gd name="T27" fmla="*/ 497 h 581"/>
                <a:gd name="T28" fmla="*/ 17 w 111"/>
                <a:gd name="T29" fmla="*/ 495 h 581"/>
                <a:gd name="T30" fmla="*/ 3 w 111"/>
                <a:gd name="T31" fmla="*/ 416 h 581"/>
                <a:gd name="T32" fmla="*/ 20 w 111"/>
                <a:gd name="T33" fmla="*/ 416 h 581"/>
                <a:gd name="T34" fmla="*/ 38 w 111"/>
                <a:gd name="T35" fmla="*/ 416 h 581"/>
                <a:gd name="T36" fmla="*/ 55 w 111"/>
                <a:gd name="T37" fmla="*/ 413 h 581"/>
                <a:gd name="T38" fmla="*/ 66 w 111"/>
                <a:gd name="T39" fmla="*/ 399 h 581"/>
                <a:gd name="T40" fmla="*/ 58 w 111"/>
                <a:gd name="T41" fmla="*/ 393 h 581"/>
                <a:gd name="T42" fmla="*/ 49 w 111"/>
                <a:gd name="T43" fmla="*/ 391 h 581"/>
                <a:gd name="T44" fmla="*/ 3 w 111"/>
                <a:gd name="T45" fmla="*/ 290 h 581"/>
                <a:gd name="T46" fmla="*/ 18 w 111"/>
                <a:gd name="T47" fmla="*/ 291 h 581"/>
                <a:gd name="T48" fmla="*/ 33 w 111"/>
                <a:gd name="T49" fmla="*/ 291 h 581"/>
                <a:gd name="T50" fmla="*/ 48 w 111"/>
                <a:gd name="T51" fmla="*/ 287 h 581"/>
                <a:gd name="T52" fmla="*/ 58 w 111"/>
                <a:gd name="T53" fmla="*/ 277 h 581"/>
                <a:gd name="T54" fmla="*/ 58 w 111"/>
                <a:gd name="T55" fmla="*/ 271 h 581"/>
                <a:gd name="T56" fmla="*/ 53 w 111"/>
                <a:gd name="T57" fmla="*/ 267 h 581"/>
                <a:gd name="T58" fmla="*/ 5 w 111"/>
                <a:gd name="T59" fmla="*/ 178 h 581"/>
                <a:gd name="T60" fmla="*/ 18 w 111"/>
                <a:gd name="T61" fmla="*/ 177 h 581"/>
                <a:gd name="T62" fmla="*/ 31 w 111"/>
                <a:gd name="T63" fmla="*/ 176 h 581"/>
                <a:gd name="T64" fmla="*/ 43 w 111"/>
                <a:gd name="T65" fmla="*/ 172 h 581"/>
                <a:gd name="T66" fmla="*/ 51 w 111"/>
                <a:gd name="T67" fmla="*/ 163 h 581"/>
                <a:gd name="T68" fmla="*/ 51 w 111"/>
                <a:gd name="T69" fmla="*/ 156 h 581"/>
                <a:gd name="T70" fmla="*/ 46 w 111"/>
                <a:gd name="T71" fmla="*/ 149 h 581"/>
                <a:gd name="T72" fmla="*/ 36 w 111"/>
                <a:gd name="T73" fmla="*/ 149 h 581"/>
                <a:gd name="T74" fmla="*/ 26 w 111"/>
                <a:gd name="T75" fmla="*/ 149 h 581"/>
                <a:gd name="T76" fmla="*/ 14 w 111"/>
                <a:gd name="T77" fmla="*/ 149 h 581"/>
                <a:gd name="T78" fmla="*/ 4 w 111"/>
                <a:gd name="T79" fmla="*/ 149 h 581"/>
                <a:gd name="T80" fmla="*/ 6 w 111"/>
                <a:gd name="T81" fmla="*/ 83 h 581"/>
                <a:gd name="T82" fmla="*/ 23 w 111"/>
                <a:gd name="T83" fmla="*/ 22 h 581"/>
                <a:gd name="T84" fmla="*/ 31 w 111"/>
                <a:gd name="T85" fmla="*/ 14 h 581"/>
                <a:gd name="T86" fmla="*/ 41 w 111"/>
                <a:gd name="T87" fmla="*/ 6 h 581"/>
                <a:gd name="T88" fmla="*/ 50 w 111"/>
                <a:gd name="T89" fmla="*/ 2 h 581"/>
                <a:gd name="T90" fmla="*/ 61 w 111"/>
                <a:gd name="T91" fmla="*/ 0 h 581"/>
                <a:gd name="T92" fmla="*/ 71 w 111"/>
                <a:gd name="T93" fmla="*/ 5 h 581"/>
                <a:gd name="T94" fmla="*/ 81 w 111"/>
                <a:gd name="T95" fmla="*/ 10 h 581"/>
                <a:gd name="T96" fmla="*/ 89 w 111"/>
                <a:gd name="T97" fmla="*/ 15 h 581"/>
                <a:gd name="T98" fmla="*/ 97 w 111"/>
                <a:gd name="T99" fmla="*/ 24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1" h="581">
                  <a:moveTo>
                    <a:pt x="97" y="24"/>
                  </a:moveTo>
                  <a:lnTo>
                    <a:pt x="104" y="163"/>
                  </a:lnTo>
                  <a:lnTo>
                    <a:pt x="110" y="302"/>
                  </a:lnTo>
                  <a:lnTo>
                    <a:pt x="111" y="442"/>
                  </a:lnTo>
                  <a:lnTo>
                    <a:pt x="108" y="581"/>
                  </a:lnTo>
                  <a:lnTo>
                    <a:pt x="93" y="581"/>
                  </a:lnTo>
                  <a:lnTo>
                    <a:pt x="79" y="581"/>
                  </a:lnTo>
                  <a:lnTo>
                    <a:pt x="66" y="580"/>
                  </a:lnTo>
                  <a:lnTo>
                    <a:pt x="53" y="579"/>
                  </a:lnTo>
                  <a:lnTo>
                    <a:pt x="41" y="578"/>
                  </a:lnTo>
                  <a:lnTo>
                    <a:pt x="28" y="576"/>
                  </a:lnTo>
                  <a:lnTo>
                    <a:pt x="15" y="576"/>
                  </a:lnTo>
                  <a:lnTo>
                    <a:pt x="0" y="578"/>
                  </a:lnTo>
                  <a:lnTo>
                    <a:pt x="3" y="523"/>
                  </a:lnTo>
                  <a:lnTo>
                    <a:pt x="11" y="525"/>
                  </a:lnTo>
                  <a:lnTo>
                    <a:pt x="20" y="527"/>
                  </a:lnTo>
                  <a:lnTo>
                    <a:pt x="29" y="528"/>
                  </a:lnTo>
                  <a:lnTo>
                    <a:pt x="40" y="529"/>
                  </a:lnTo>
                  <a:lnTo>
                    <a:pt x="49" y="528"/>
                  </a:lnTo>
                  <a:lnTo>
                    <a:pt x="57" y="526"/>
                  </a:lnTo>
                  <a:lnTo>
                    <a:pt x="64" y="521"/>
                  </a:lnTo>
                  <a:lnTo>
                    <a:pt x="70" y="514"/>
                  </a:lnTo>
                  <a:lnTo>
                    <a:pt x="65" y="508"/>
                  </a:lnTo>
                  <a:lnTo>
                    <a:pt x="60" y="504"/>
                  </a:lnTo>
                  <a:lnTo>
                    <a:pt x="53" y="500"/>
                  </a:lnTo>
                  <a:lnTo>
                    <a:pt x="46" y="499"/>
                  </a:lnTo>
                  <a:lnTo>
                    <a:pt x="38" y="498"/>
                  </a:lnTo>
                  <a:lnTo>
                    <a:pt x="31" y="497"/>
                  </a:lnTo>
                  <a:lnTo>
                    <a:pt x="23" y="496"/>
                  </a:lnTo>
                  <a:lnTo>
                    <a:pt x="17" y="495"/>
                  </a:lnTo>
                  <a:lnTo>
                    <a:pt x="4" y="497"/>
                  </a:lnTo>
                  <a:lnTo>
                    <a:pt x="3" y="416"/>
                  </a:lnTo>
                  <a:lnTo>
                    <a:pt x="11" y="415"/>
                  </a:lnTo>
                  <a:lnTo>
                    <a:pt x="20" y="416"/>
                  </a:lnTo>
                  <a:lnTo>
                    <a:pt x="29" y="416"/>
                  </a:lnTo>
                  <a:lnTo>
                    <a:pt x="38" y="416"/>
                  </a:lnTo>
                  <a:lnTo>
                    <a:pt x="46" y="415"/>
                  </a:lnTo>
                  <a:lnTo>
                    <a:pt x="55" y="413"/>
                  </a:lnTo>
                  <a:lnTo>
                    <a:pt x="61" y="407"/>
                  </a:lnTo>
                  <a:lnTo>
                    <a:pt x="66" y="399"/>
                  </a:lnTo>
                  <a:lnTo>
                    <a:pt x="63" y="394"/>
                  </a:lnTo>
                  <a:lnTo>
                    <a:pt x="58" y="393"/>
                  </a:lnTo>
                  <a:lnTo>
                    <a:pt x="53" y="392"/>
                  </a:lnTo>
                  <a:lnTo>
                    <a:pt x="49" y="391"/>
                  </a:lnTo>
                  <a:lnTo>
                    <a:pt x="3" y="386"/>
                  </a:lnTo>
                  <a:lnTo>
                    <a:pt x="3" y="290"/>
                  </a:lnTo>
                  <a:lnTo>
                    <a:pt x="10" y="290"/>
                  </a:lnTo>
                  <a:lnTo>
                    <a:pt x="18" y="291"/>
                  </a:lnTo>
                  <a:lnTo>
                    <a:pt x="25" y="291"/>
                  </a:lnTo>
                  <a:lnTo>
                    <a:pt x="33" y="291"/>
                  </a:lnTo>
                  <a:lnTo>
                    <a:pt x="41" y="290"/>
                  </a:lnTo>
                  <a:lnTo>
                    <a:pt x="48" y="287"/>
                  </a:lnTo>
                  <a:lnTo>
                    <a:pt x="53" y="284"/>
                  </a:lnTo>
                  <a:lnTo>
                    <a:pt x="58" y="277"/>
                  </a:lnTo>
                  <a:lnTo>
                    <a:pt x="59" y="273"/>
                  </a:lnTo>
                  <a:lnTo>
                    <a:pt x="58" y="271"/>
                  </a:lnTo>
                  <a:lnTo>
                    <a:pt x="56" y="269"/>
                  </a:lnTo>
                  <a:lnTo>
                    <a:pt x="53" y="267"/>
                  </a:lnTo>
                  <a:lnTo>
                    <a:pt x="2" y="260"/>
                  </a:lnTo>
                  <a:lnTo>
                    <a:pt x="5" y="178"/>
                  </a:lnTo>
                  <a:lnTo>
                    <a:pt x="11" y="177"/>
                  </a:lnTo>
                  <a:lnTo>
                    <a:pt x="18" y="177"/>
                  </a:lnTo>
                  <a:lnTo>
                    <a:pt x="25" y="177"/>
                  </a:lnTo>
                  <a:lnTo>
                    <a:pt x="31" y="176"/>
                  </a:lnTo>
                  <a:lnTo>
                    <a:pt x="37" y="174"/>
                  </a:lnTo>
                  <a:lnTo>
                    <a:pt x="43" y="172"/>
                  </a:lnTo>
                  <a:lnTo>
                    <a:pt x="48" y="168"/>
                  </a:lnTo>
                  <a:lnTo>
                    <a:pt x="51" y="163"/>
                  </a:lnTo>
                  <a:lnTo>
                    <a:pt x="52" y="159"/>
                  </a:lnTo>
                  <a:lnTo>
                    <a:pt x="51" y="156"/>
                  </a:lnTo>
                  <a:lnTo>
                    <a:pt x="50" y="153"/>
                  </a:lnTo>
                  <a:lnTo>
                    <a:pt x="46" y="149"/>
                  </a:lnTo>
                  <a:lnTo>
                    <a:pt x="42" y="149"/>
                  </a:lnTo>
                  <a:lnTo>
                    <a:pt x="36" y="149"/>
                  </a:lnTo>
                  <a:lnTo>
                    <a:pt x="31" y="149"/>
                  </a:lnTo>
                  <a:lnTo>
                    <a:pt x="26" y="149"/>
                  </a:lnTo>
                  <a:lnTo>
                    <a:pt x="20" y="149"/>
                  </a:lnTo>
                  <a:lnTo>
                    <a:pt x="14" y="149"/>
                  </a:lnTo>
                  <a:lnTo>
                    <a:pt x="10" y="149"/>
                  </a:lnTo>
                  <a:lnTo>
                    <a:pt x="4" y="149"/>
                  </a:lnTo>
                  <a:lnTo>
                    <a:pt x="7" y="117"/>
                  </a:lnTo>
                  <a:lnTo>
                    <a:pt x="6" y="83"/>
                  </a:lnTo>
                  <a:lnTo>
                    <a:pt x="8" y="50"/>
                  </a:lnTo>
                  <a:lnTo>
                    <a:pt x="23" y="22"/>
                  </a:lnTo>
                  <a:lnTo>
                    <a:pt x="27" y="18"/>
                  </a:lnTo>
                  <a:lnTo>
                    <a:pt x="31" y="14"/>
                  </a:lnTo>
                  <a:lnTo>
                    <a:pt x="36" y="10"/>
                  </a:lnTo>
                  <a:lnTo>
                    <a:pt x="41" y="6"/>
                  </a:lnTo>
                  <a:lnTo>
                    <a:pt x="45" y="4"/>
                  </a:lnTo>
                  <a:lnTo>
                    <a:pt x="50" y="2"/>
                  </a:lnTo>
                  <a:lnTo>
                    <a:pt x="56" y="0"/>
                  </a:lnTo>
                  <a:lnTo>
                    <a:pt x="61" y="0"/>
                  </a:lnTo>
                  <a:lnTo>
                    <a:pt x="66" y="3"/>
                  </a:lnTo>
                  <a:lnTo>
                    <a:pt x="71" y="5"/>
                  </a:lnTo>
                  <a:lnTo>
                    <a:pt x="76" y="7"/>
                  </a:lnTo>
                  <a:lnTo>
                    <a:pt x="81" y="10"/>
                  </a:lnTo>
                  <a:lnTo>
                    <a:pt x="86" y="12"/>
                  </a:lnTo>
                  <a:lnTo>
                    <a:pt x="89" y="15"/>
                  </a:lnTo>
                  <a:lnTo>
                    <a:pt x="94" y="19"/>
                  </a:lnTo>
                  <a:lnTo>
                    <a:pt x="97" y="24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1294557" y="2549805"/>
              <a:ext cx="284163" cy="2942114"/>
            </a:xfrm>
            <a:custGeom>
              <a:avLst/>
              <a:gdLst>
                <a:gd name="T0" fmla="*/ 221 w 358"/>
                <a:gd name="T1" fmla="*/ 493 h 1574"/>
                <a:gd name="T2" fmla="*/ 231 w 358"/>
                <a:gd name="T3" fmla="*/ 1154 h 1574"/>
                <a:gd name="T4" fmla="*/ 254 w 358"/>
                <a:gd name="T5" fmla="*/ 1241 h 1574"/>
                <a:gd name="T6" fmla="*/ 318 w 358"/>
                <a:gd name="T7" fmla="*/ 1280 h 1574"/>
                <a:gd name="T8" fmla="*/ 356 w 358"/>
                <a:gd name="T9" fmla="*/ 1372 h 1574"/>
                <a:gd name="T10" fmla="*/ 342 w 358"/>
                <a:gd name="T11" fmla="*/ 1493 h 1574"/>
                <a:gd name="T12" fmla="*/ 263 w 358"/>
                <a:gd name="T13" fmla="*/ 1566 h 1574"/>
                <a:gd name="T14" fmla="*/ 169 w 358"/>
                <a:gd name="T15" fmla="*/ 1573 h 1574"/>
                <a:gd name="T16" fmla="*/ 83 w 358"/>
                <a:gd name="T17" fmla="*/ 1564 h 1574"/>
                <a:gd name="T18" fmla="*/ 24 w 358"/>
                <a:gd name="T19" fmla="*/ 1503 h 1574"/>
                <a:gd name="T20" fmla="*/ 6 w 358"/>
                <a:gd name="T21" fmla="*/ 1340 h 1574"/>
                <a:gd name="T22" fmla="*/ 58 w 358"/>
                <a:gd name="T23" fmla="*/ 1260 h 1574"/>
                <a:gd name="T24" fmla="*/ 102 w 358"/>
                <a:gd name="T25" fmla="*/ 1240 h 1574"/>
                <a:gd name="T26" fmla="*/ 123 w 358"/>
                <a:gd name="T27" fmla="*/ 1154 h 1574"/>
                <a:gd name="T28" fmla="*/ 164 w 358"/>
                <a:gd name="T29" fmla="*/ 1153 h 1574"/>
                <a:gd name="T30" fmla="*/ 193 w 358"/>
                <a:gd name="T31" fmla="*/ 1142 h 1574"/>
                <a:gd name="T32" fmla="*/ 168 w 358"/>
                <a:gd name="T33" fmla="*/ 1126 h 1574"/>
                <a:gd name="T34" fmla="*/ 126 w 358"/>
                <a:gd name="T35" fmla="*/ 1126 h 1574"/>
                <a:gd name="T36" fmla="*/ 134 w 358"/>
                <a:gd name="T37" fmla="*/ 1022 h 1574"/>
                <a:gd name="T38" fmla="*/ 172 w 358"/>
                <a:gd name="T39" fmla="*/ 1020 h 1574"/>
                <a:gd name="T40" fmla="*/ 166 w 358"/>
                <a:gd name="T41" fmla="*/ 998 h 1574"/>
                <a:gd name="T42" fmla="*/ 126 w 358"/>
                <a:gd name="T43" fmla="*/ 999 h 1574"/>
                <a:gd name="T44" fmla="*/ 154 w 358"/>
                <a:gd name="T45" fmla="*/ 901 h 1574"/>
                <a:gd name="T46" fmla="*/ 186 w 358"/>
                <a:gd name="T47" fmla="*/ 891 h 1574"/>
                <a:gd name="T48" fmla="*/ 166 w 358"/>
                <a:gd name="T49" fmla="*/ 879 h 1574"/>
                <a:gd name="T50" fmla="*/ 127 w 358"/>
                <a:gd name="T51" fmla="*/ 877 h 1574"/>
                <a:gd name="T52" fmla="*/ 143 w 358"/>
                <a:gd name="T53" fmla="*/ 777 h 1574"/>
                <a:gd name="T54" fmla="*/ 180 w 358"/>
                <a:gd name="T55" fmla="*/ 763 h 1574"/>
                <a:gd name="T56" fmla="*/ 142 w 358"/>
                <a:gd name="T57" fmla="*/ 747 h 1574"/>
                <a:gd name="T58" fmla="*/ 115 w 358"/>
                <a:gd name="T59" fmla="*/ 705 h 1574"/>
                <a:gd name="T60" fmla="*/ 141 w 358"/>
                <a:gd name="T61" fmla="*/ 661 h 1574"/>
                <a:gd name="T62" fmla="*/ 183 w 358"/>
                <a:gd name="T63" fmla="*/ 652 h 1574"/>
                <a:gd name="T64" fmla="*/ 144 w 358"/>
                <a:gd name="T65" fmla="*/ 635 h 1574"/>
                <a:gd name="T66" fmla="*/ 118 w 358"/>
                <a:gd name="T67" fmla="*/ 586 h 1574"/>
                <a:gd name="T68" fmla="*/ 141 w 358"/>
                <a:gd name="T69" fmla="*/ 540 h 1574"/>
                <a:gd name="T70" fmla="*/ 181 w 358"/>
                <a:gd name="T71" fmla="*/ 529 h 1574"/>
                <a:gd name="T72" fmla="*/ 146 w 358"/>
                <a:gd name="T73" fmla="*/ 513 h 1574"/>
                <a:gd name="T74" fmla="*/ 125 w 358"/>
                <a:gd name="T75" fmla="*/ 461 h 1574"/>
                <a:gd name="T76" fmla="*/ 148 w 358"/>
                <a:gd name="T77" fmla="*/ 408 h 1574"/>
                <a:gd name="T78" fmla="*/ 184 w 358"/>
                <a:gd name="T79" fmla="*/ 400 h 1574"/>
                <a:gd name="T80" fmla="*/ 173 w 358"/>
                <a:gd name="T81" fmla="*/ 380 h 1574"/>
                <a:gd name="T82" fmla="*/ 137 w 358"/>
                <a:gd name="T83" fmla="*/ 380 h 1574"/>
                <a:gd name="T84" fmla="*/ 120 w 358"/>
                <a:gd name="T85" fmla="*/ 320 h 1574"/>
                <a:gd name="T86" fmla="*/ 157 w 358"/>
                <a:gd name="T87" fmla="*/ 301 h 1574"/>
                <a:gd name="T88" fmla="*/ 188 w 358"/>
                <a:gd name="T89" fmla="*/ 281 h 1574"/>
                <a:gd name="T90" fmla="*/ 165 w 358"/>
                <a:gd name="T91" fmla="*/ 271 h 1574"/>
                <a:gd name="T92" fmla="*/ 121 w 358"/>
                <a:gd name="T93" fmla="*/ 220 h 1574"/>
                <a:gd name="T94" fmla="*/ 149 w 358"/>
                <a:gd name="T95" fmla="*/ 175 h 1574"/>
                <a:gd name="T96" fmla="*/ 188 w 358"/>
                <a:gd name="T97" fmla="*/ 158 h 1574"/>
                <a:gd name="T98" fmla="*/ 120 w 358"/>
                <a:gd name="T99" fmla="*/ 143 h 1574"/>
                <a:gd name="T100" fmla="*/ 152 w 358"/>
                <a:gd name="T101" fmla="*/ 57 h 1574"/>
                <a:gd name="T102" fmla="*/ 179 w 358"/>
                <a:gd name="T103" fmla="*/ 39 h 1574"/>
                <a:gd name="T104" fmla="*/ 151 w 358"/>
                <a:gd name="T105" fmla="*/ 30 h 1574"/>
                <a:gd name="T106" fmla="*/ 125 w 358"/>
                <a:gd name="T107" fmla="*/ 28 h 1574"/>
                <a:gd name="T108" fmla="*/ 163 w 358"/>
                <a:gd name="T109" fmla="*/ 5 h 1574"/>
                <a:gd name="T110" fmla="*/ 229 w 358"/>
                <a:gd name="T111" fmla="*/ 6 h 1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8" h="1574">
                  <a:moveTo>
                    <a:pt x="229" y="6"/>
                  </a:moveTo>
                  <a:lnTo>
                    <a:pt x="227" y="128"/>
                  </a:lnTo>
                  <a:lnTo>
                    <a:pt x="222" y="249"/>
                  </a:lnTo>
                  <a:lnTo>
                    <a:pt x="219" y="370"/>
                  </a:lnTo>
                  <a:lnTo>
                    <a:pt x="221" y="493"/>
                  </a:lnTo>
                  <a:lnTo>
                    <a:pt x="228" y="654"/>
                  </a:lnTo>
                  <a:lnTo>
                    <a:pt x="231" y="812"/>
                  </a:lnTo>
                  <a:lnTo>
                    <a:pt x="231" y="970"/>
                  </a:lnTo>
                  <a:lnTo>
                    <a:pt x="229" y="1128"/>
                  </a:lnTo>
                  <a:lnTo>
                    <a:pt x="231" y="1154"/>
                  </a:lnTo>
                  <a:lnTo>
                    <a:pt x="232" y="1181"/>
                  </a:lnTo>
                  <a:lnTo>
                    <a:pt x="235" y="1206"/>
                  </a:lnTo>
                  <a:lnTo>
                    <a:pt x="240" y="1232"/>
                  </a:lnTo>
                  <a:lnTo>
                    <a:pt x="245" y="1238"/>
                  </a:lnTo>
                  <a:lnTo>
                    <a:pt x="254" y="1241"/>
                  </a:lnTo>
                  <a:lnTo>
                    <a:pt x="264" y="1241"/>
                  </a:lnTo>
                  <a:lnTo>
                    <a:pt x="272" y="1242"/>
                  </a:lnTo>
                  <a:lnTo>
                    <a:pt x="289" y="1252"/>
                  </a:lnTo>
                  <a:lnTo>
                    <a:pt x="304" y="1265"/>
                  </a:lnTo>
                  <a:lnTo>
                    <a:pt x="318" y="1280"/>
                  </a:lnTo>
                  <a:lnTo>
                    <a:pt x="330" y="1296"/>
                  </a:lnTo>
                  <a:lnTo>
                    <a:pt x="339" y="1315"/>
                  </a:lnTo>
                  <a:lnTo>
                    <a:pt x="347" y="1333"/>
                  </a:lnTo>
                  <a:lnTo>
                    <a:pt x="353" y="1353"/>
                  </a:lnTo>
                  <a:lnTo>
                    <a:pt x="356" y="1372"/>
                  </a:lnTo>
                  <a:lnTo>
                    <a:pt x="358" y="1397"/>
                  </a:lnTo>
                  <a:lnTo>
                    <a:pt x="358" y="1423"/>
                  </a:lnTo>
                  <a:lnTo>
                    <a:pt x="355" y="1448"/>
                  </a:lnTo>
                  <a:lnTo>
                    <a:pt x="350" y="1471"/>
                  </a:lnTo>
                  <a:lnTo>
                    <a:pt x="342" y="1493"/>
                  </a:lnTo>
                  <a:lnTo>
                    <a:pt x="330" y="1514"/>
                  </a:lnTo>
                  <a:lnTo>
                    <a:pt x="315" y="1533"/>
                  </a:lnTo>
                  <a:lnTo>
                    <a:pt x="295" y="1550"/>
                  </a:lnTo>
                  <a:lnTo>
                    <a:pt x="280" y="1559"/>
                  </a:lnTo>
                  <a:lnTo>
                    <a:pt x="263" y="1566"/>
                  </a:lnTo>
                  <a:lnTo>
                    <a:pt x="245" y="1570"/>
                  </a:lnTo>
                  <a:lnTo>
                    <a:pt x="228" y="1573"/>
                  </a:lnTo>
                  <a:lnTo>
                    <a:pt x="209" y="1574"/>
                  </a:lnTo>
                  <a:lnTo>
                    <a:pt x="190" y="1574"/>
                  </a:lnTo>
                  <a:lnTo>
                    <a:pt x="169" y="1573"/>
                  </a:lnTo>
                  <a:lnTo>
                    <a:pt x="149" y="1573"/>
                  </a:lnTo>
                  <a:lnTo>
                    <a:pt x="128" y="1571"/>
                  </a:lnTo>
                  <a:lnTo>
                    <a:pt x="111" y="1570"/>
                  </a:lnTo>
                  <a:lnTo>
                    <a:pt x="96" y="1568"/>
                  </a:lnTo>
                  <a:lnTo>
                    <a:pt x="83" y="1564"/>
                  </a:lnTo>
                  <a:lnTo>
                    <a:pt x="72" y="1559"/>
                  </a:lnTo>
                  <a:lnTo>
                    <a:pt x="61" y="1552"/>
                  </a:lnTo>
                  <a:lnTo>
                    <a:pt x="50" y="1544"/>
                  </a:lnTo>
                  <a:lnTo>
                    <a:pt x="38" y="1532"/>
                  </a:lnTo>
                  <a:lnTo>
                    <a:pt x="24" y="1503"/>
                  </a:lnTo>
                  <a:lnTo>
                    <a:pt x="13" y="1472"/>
                  </a:lnTo>
                  <a:lnTo>
                    <a:pt x="5" y="1439"/>
                  </a:lnTo>
                  <a:lnTo>
                    <a:pt x="0" y="1406"/>
                  </a:lnTo>
                  <a:lnTo>
                    <a:pt x="0" y="1372"/>
                  </a:lnTo>
                  <a:lnTo>
                    <a:pt x="6" y="1340"/>
                  </a:lnTo>
                  <a:lnTo>
                    <a:pt x="19" y="1309"/>
                  </a:lnTo>
                  <a:lnTo>
                    <a:pt x="37" y="1281"/>
                  </a:lnTo>
                  <a:lnTo>
                    <a:pt x="44" y="1274"/>
                  </a:lnTo>
                  <a:lnTo>
                    <a:pt x="51" y="1267"/>
                  </a:lnTo>
                  <a:lnTo>
                    <a:pt x="58" y="1260"/>
                  </a:lnTo>
                  <a:lnTo>
                    <a:pt x="66" y="1255"/>
                  </a:lnTo>
                  <a:lnTo>
                    <a:pt x="74" y="1249"/>
                  </a:lnTo>
                  <a:lnTo>
                    <a:pt x="83" y="1245"/>
                  </a:lnTo>
                  <a:lnTo>
                    <a:pt x="92" y="1242"/>
                  </a:lnTo>
                  <a:lnTo>
                    <a:pt x="102" y="1240"/>
                  </a:lnTo>
                  <a:lnTo>
                    <a:pt x="106" y="1233"/>
                  </a:lnTo>
                  <a:lnTo>
                    <a:pt x="110" y="1227"/>
                  </a:lnTo>
                  <a:lnTo>
                    <a:pt x="114" y="1220"/>
                  </a:lnTo>
                  <a:lnTo>
                    <a:pt x="120" y="1214"/>
                  </a:lnTo>
                  <a:lnTo>
                    <a:pt x="123" y="1154"/>
                  </a:lnTo>
                  <a:lnTo>
                    <a:pt x="131" y="1154"/>
                  </a:lnTo>
                  <a:lnTo>
                    <a:pt x="140" y="1154"/>
                  </a:lnTo>
                  <a:lnTo>
                    <a:pt x="148" y="1154"/>
                  </a:lnTo>
                  <a:lnTo>
                    <a:pt x="156" y="1154"/>
                  </a:lnTo>
                  <a:lnTo>
                    <a:pt x="164" y="1153"/>
                  </a:lnTo>
                  <a:lnTo>
                    <a:pt x="172" y="1152"/>
                  </a:lnTo>
                  <a:lnTo>
                    <a:pt x="180" y="1151"/>
                  </a:lnTo>
                  <a:lnTo>
                    <a:pt x="188" y="1149"/>
                  </a:lnTo>
                  <a:lnTo>
                    <a:pt x="191" y="1145"/>
                  </a:lnTo>
                  <a:lnTo>
                    <a:pt x="193" y="1142"/>
                  </a:lnTo>
                  <a:lnTo>
                    <a:pt x="194" y="1138"/>
                  </a:lnTo>
                  <a:lnTo>
                    <a:pt x="193" y="1135"/>
                  </a:lnTo>
                  <a:lnTo>
                    <a:pt x="184" y="1130"/>
                  </a:lnTo>
                  <a:lnTo>
                    <a:pt x="176" y="1128"/>
                  </a:lnTo>
                  <a:lnTo>
                    <a:pt x="168" y="1126"/>
                  </a:lnTo>
                  <a:lnTo>
                    <a:pt x="160" y="1124"/>
                  </a:lnTo>
                  <a:lnTo>
                    <a:pt x="151" y="1124"/>
                  </a:lnTo>
                  <a:lnTo>
                    <a:pt x="143" y="1124"/>
                  </a:lnTo>
                  <a:lnTo>
                    <a:pt x="134" y="1126"/>
                  </a:lnTo>
                  <a:lnTo>
                    <a:pt x="126" y="1126"/>
                  </a:lnTo>
                  <a:lnTo>
                    <a:pt x="125" y="1099"/>
                  </a:lnTo>
                  <a:lnTo>
                    <a:pt x="125" y="1075"/>
                  </a:lnTo>
                  <a:lnTo>
                    <a:pt x="126" y="1050"/>
                  </a:lnTo>
                  <a:lnTo>
                    <a:pt x="126" y="1022"/>
                  </a:lnTo>
                  <a:lnTo>
                    <a:pt x="134" y="1022"/>
                  </a:lnTo>
                  <a:lnTo>
                    <a:pt x="141" y="1022"/>
                  </a:lnTo>
                  <a:lnTo>
                    <a:pt x="149" y="1022"/>
                  </a:lnTo>
                  <a:lnTo>
                    <a:pt x="157" y="1022"/>
                  </a:lnTo>
                  <a:lnTo>
                    <a:pt x="164" y="1021"/>
                  </a:lnTo>
                  <a:lnTo>
                    <a:pt x="172" y="1020"/>
                  </a:lnTo>
                  <a:lnTo>
                    <a:pt x="178" y="1017"/>
                  </a:lnTo>
                  <a:lnTo>
                    <a:pt x="183" y="1013"/>
                  </a:lnTo>
                  <a:lnTo>
                    <a:pt x="179" y="1005"/>
                  </a:lnTo>
                  <a:lnTo>
                    <a:pt x="173" y="1000"/>
                  </a:lnTo>
                  <a:lnTo>
                    <a:pt x="166" y="998"/>
                  </a:lnTo>
                  <a:lnTo>
                    <a:pt x="158" y="997"/>
                  </a:lnTo>
                  <a:lnTo>
                    <a:pt x="150" y="997"/>
                  </a:lnTo>
                  <a:lnTo>
                    <a:pt x="141" y="998"/>
                  </a:lnTo>
                  <a:lnTo>
                    <a:pt x="133" y="999"/>
                  </a:lnTo>
                  <a:lnTo>
                    <a:pt x="126" y="999"/>
                  </a:lnTo>
                  <a:lnTo>
                    <a:pt x="121" y="900"/>
                  </a:lnTo>
                  <a:lnTo>
                    <a:pt x="129" y="899"/>
                  </a:lnTo>
                  <a:lnTo>
                    <a:pt x="137" y="899"/>
                  </a:lnTo>
                  <a:lnTo>
                    <a:pt x="146" y="900"/>
                  </a:lnTo>
                  <a:lnTo>
                    <a:pt x="154" y="901"/>
                  </a:lnTo>
                  <a:lnTo>
                    <a:pt x="163" y="902"/>
                  </a:lnTo>
                  <a:lnTo>
                    <a:pt x="171" y="901"/>
                  </a:lnTo>
                  <a:lnTo>
                    <a:pt x="179" y="899"/>
                  </a:lnTo>
                  <a:lnTo>
                    <a:pt x="186" y="894"/>
                  </a:lnTo>
                  <a:lnTo>
                    <a:pt x="186" y="891"/>
                  </a:lnTo>
                  <a:lnTo>
                    <a:pt x="184" y="888"/>
                  </a:lnTo>
                  <a:lnTo>
                    <a:pt x="183" y="886"/>
                  </a:lnTo>
                  <a:lnTo>
                    <a:pt x="181" y="884"/>
                  </a:lnTo>
                  <a:lnTo>
                    <a:pt x="174" y="880"/>
                  </a:lnTo>
                  <a:lnTo>
                    <a:pt x="166" y="879"/>
                  </a:lnTo>
                  <a:lnTo>
                    <a:pt x="158" y="878"/>
                  </a:lnTo>
                  <a:lnTo>
                    <a:pt x="151" y="877"/>
                  </a:lnTo>
                  <a:lnTo>
                    <a:pt x="143" y="877"/>
                  </a:lnTo>
                  <a:lnTo>
                    <a:pt x="135" y="877"/>
                  </a:lnTo>
                  <a:lnTo>
                    <a:pt x="127" y="877"/>
                  </a:lnTo>
                  <a:lnTo>
                    <a:pt x="119" y="876"/>
                  </a:lnTo>
                  <a:lnTo>
                    <a:pt x="116" y="777"/>
                  </a:lnTo>
                  <a:lnTo>
                    <a:pt x="125" y="777"/>
                  </a:lnTo>
                  <a:lnTo>
                    <a:pt x="134" y="777"/>
                  </a:lnTo>
                  <a:lnTo>
                    <a:pt x="143" y="777"/>
                  </a:lnTo>
                  <a:lnTo>
                    <a:pt x="152" y="777"/>
                  </a:lnTo>
                  <a:lnTo>
                    <a:pt x="160" y="777"/>
                  </a:lnTo>
                  <a:lnTo>
                    <a:pt x="168" y="774"/>
                  </a:lnTo>
                  <a:lnTo>
                    <a:pt x="175" y="770"/>
                  </a:lnTo>
                  <a:lnTo>
                    <a:pt x="180" y="763"/>
                  </a:lnTo>
                  <a:lnTo>
                    <a:pt x="173" y="757"/>
                  </a:lnTo>
                  <a:lnTo>
                    <a:pt x="166" y="752"/>
                  </a:lnTo>
                  <a:lnTo>
                    <a:pt x="158" y="749"/>
                  </a:lnTo>
                  <a:lnTo>
                    <a:pt x="150" y="747"/>
                  </a:lnTo>
                  <a:lnTo>
                    <a:pt x="142" y="747"/>
                  </a:lnTo>
                  <a:lnTo>
                    <a:pt x="133" y="747"/>
                  </a:lnTo>
                  <a:lnTo>
                    <a:pt x="125" y="749"/>
                  </a:lnTo>
                  <a:lnTo>
                    <a:pt x="116" y="751"/>
                  </a:lnTo>
                  <a:lnTo>
                    <a:pt x="115" y="728"/>
                  </a:lnTo>
                  <a:lnTo>
                    <a:pt x="115" y="705"/>
                  </a:lnTo>
                  <a:lnTo>
                    <a:pt x="115" y="683"/>
                  </a:lnTo>
                  <a:lnTo>
                    <a:pt x="114" y="660"/>
                  </a:lnTo>
                  <a:lnTo>
                    <a:pt x="122" y="659"/>
                  </a:lnTo>
                  <a:lnTo>
                    <a:pt x="131" y="660"/>
                  </a:lnTo>
                  <a:lnTo>
                    <a:pt x="141" y="661"/>
                  </a:lnTo>
                  <a:lnTo>
                    <a:pt x="151" y="663"/>
                  </a:lnTo>
                  <a:lnTo>
                    <a:pt x="159" y="663"/>
                  </a:lnTo>
                  <a:lnTo>
                    <a:pt x="168" y="661"/>
                  </a:lnTo>
                  <a:lnTo>
                    <a:pt x="176" y="658"/>
                  </a:lnTo>
                  <a:lnTo>
                    <a:pt x="183" y="652"/>
                  </a:lnTo>
                  <a:lnTo>
                    <a:pt x="178" y="644"/>
                  </a:lnTo>
                  <a:lnTo>
                    <a:pt x="171" y="638"/>
                  </a:lnTo>
                  <a:lnTo>
                    <a:pt x="163" y="636"/>
                  </a:lnTo>
                  <a:lnTo>
                    <a:pt x="153" y="635"/>
                  </a:lnTo>
                  <a:lnTo>
                    <a:pt x="144" y="635"/>
                  </a:lnTo>
                  <a:lnTo>
                    <a:pt x="135" y="635"/>
                  </a:lnTo>
                  <a:lnTo>
                    <a:pt x="125" y="636"/>
                  </a:lnTo>
                  <a:lnTo>
                    <a:pt x="116" y="635"/>
                  </a:lnTo>
                  <a:lnTo>
                    <a:pt x="116" y="611"/>
                  </a:lnTo>
                  <a:lnTo>
                    <a:pt x="118" y="586"/>
                  </a:lnTo>
                  <a:lnTo>
                    <a:pt x="118" y="562"/>
                  </a:lnTo>
                  <a:lnTo>
                    <a:pt x="119" y="538"/>
                  </a:lnTo>
                  <a:lnTo>
                    <a:pt x="126" y="539"/>
                  </a:lnTo>
                  <a:lnTo>
                    <a:pt x="133" y="540"/>
                  </a:lnTo>
                  <a:lnTo>
                    <a:pt x="141" y="540"/>
                  </a:lnTo>
                  <a:lnTo>
                    <a:pt x="150" y="540"/>
                  </a:lnTo>
                  <a:lnTo>
                    <a:pt x="159" y="539"/>
                  </a:lnTo>
                  <a:lnTo>
                    <a:pt x="167" y="538"/>
                  </a:lnTo>
                  <a:lnTo>
                    <a:pt x="174" y="534"/>
                  </a:lnTo>
                  <a:lnTo>
                    <a:pt x="181" y="529"/>
                  </a:lnTo>
                  <a:lnTo>
                    <a:pt x="176" y="522"/>
                  </a:lnTo>
                  <a:lnTo>
                    <a:pt x="171" y="516"/>
                  </a:lnTo>
                  <a:lnTo>
                    <a:pt x="164" y="514"/>
                  </a:lnTo>
                  <a:lnTo>
                    <a:pt x="154" y="513"/>
                  </a:lnTo>
                  <a:lnTo>
                    <a:pt x="146" y="513"/>
                  </a:lnTo>
                  <a:lnTo>
                    <a:pt x="137" y="513"/>
                  </a:lnTo>
                  <a:lnTo>
                    <a:pt x="129" y="513"/>
                  </a:lnTo>
                  <a:lnTo>
                    <a:pt x="121" y="512"/>
                  </a:lnTo>
                  <a:lnTo>
                    <a:pt x="123" y="486"/>
                  </a:lnTo>
                  <a:lnTo>
                    <a:pt x="125" y="461"/>
                  </a:lnTo>
                  <a:lnTo>
                    <a:pt x="125" y="434"/>
                  </a:lnTo>
                  <a:lnTo>
                    <a:pt x="123" y="408"/>
                  </a:lnTo>
                  <a:lnTo>
                    <a:pt x="131" y="407"/>
                  </a:lnTo>
                  <a:lnTo>
                    <a:pt x="140" y="407"/>
                  </a:lnTo>
                  <a:lnTo>
                    <a:pt x="148" y="408"/>
                  </a:lnTo>
                  <a:lnTo>
                    <a:pt x="156" y="408"/>
                  </a:lnTo>
                  <a:lnTo>
                    <a:pt x="164" y="408"/>
                  </a:lnTo>
                  <a:lnTo>
                    <a:pt x="171" y="407"/>
                  </a:lnTo>
                  <a:lnTo>
                    <a:pt x="178" y="404"/>
                  </a:lnTo>
                  <a:lnTo>
                    <a:pt x="184" y="400"/>
                  </a:lnTo>
                  <a:lnTo>
                    <a:pt x="187" y="395"/>
                  </a:lnTo>
                  <a:lnTo>
                    <a:pt x="186" y="391"/>
                  </a:lnTo>
                  <a:lnTo>
                    <a:pt x="182" y="387"/>
                  </a:lnTo>
                  <a:lnTo>
                    <a:pt x="180" y="383"/>
                  </a:lnTo>
                  <a:lnTo>
                    <a:pt x="173" y="380"/>
                  </a:lnTo>
                  <a:lnTo>
                    <a:pt x="166" y="380"/>
                  </a:lnTo>
                  <a:lnTo>
                    <a:pt x="159" y="379"/>
                  </a:lnTo>
                  <a:lnTo>
                    <a:pt x="152" y="379"/>
                  </a:lnTo>
                  <a:lnTo>
                    <a:pt x="145" y="379"/>
                  </a:lnTo>
                  <a:lnTo>
                    <a:pt x="137" y="380"/>
                  </a:lnTo>
                  <a:lnTo>
                    <a:pt x="130" y="380"/>
                  </a:lnTo>
                  <a:lnTo>
                    <a:pt x="123" y="380"/>
                  </a:lnTo>
                  <a:lnTo>
                    <a:pt x="122" y="361"/>
                  </a:lnTo>
                  <a:lnTo>
                    <a:pt x="121" y="340"/>
                  </a:lnTo>
                  <a:lnTo>
                    <a:pt x="120" y="320"/>
                  </a:lnTo>
                  <a:lnTo>
                    <a:pt x="119" y="301"/>
                  </a:lnTo>
                  <a:lnTo>
                    <a:pt x="129" y="301"/>
                  </a:lnTo>
                  <a:lnTo>
                    <a:pt x="138" y="301"/>
                  </a:lnTo>
                  <a:lnTo>
                    <a:pt x="148" y="301"/>
                  </a:lnTo>
                  <a:lnTo>
                    <a:pt x="157" y="301"/>
                  </a:lnTo>
                  <a:lnTo>
                    <a:pt x="165" y="300"/>
                  </a:lnTo>
                  <a:lnTo>
                    <a:pt x="174" y="297"/>
                  </a:lnTo>
                  <a:lnTo>
                    <a:pt x="181" y="293"/>
                  </a:lnTo>
                  <a:lnTo>
                    <a:pt x="189" y="287"/>
                  </a:lnTo>
                  <a:lnTo>
                    <a:pt x="188" y="281"/>
                  </a:lnTo>
                  <a:lnTo>
                    <a:pt x="186" y="277"/>
                  </a:lnTo>
                  <a:lnTo>
                    <a:pt x="182" y="274"/>
                  </a:lnTo>
                  <a:lnTo>
                    <a:pt x="176" y="273"/>
                  </a:lnTo>
                  <a:lnTo>
                    <a:pt x="171" y="272"/>
                  </a:lnTo>
                  <a:lnTo>
                    <a:pt x="165" y="271"/>
                  </a:lnTo>
                  <a:lnTo>
                    <a:pt x="160" y="270"/>
                  </a:lnTo>
                  <a:lnTo>
                    <a:pt x="156" y="267"/>
                  </a:lnTo>
                  <a:lnTo>
                    <a:pt x="120" y="269"/>
                  </a:lnTo>
                  <a:lnTo>
                    <a:pt x="121" y="244"/>
                  </a:lnTo>
                  <a:lnTo>
                    <a:pt x="121" y="220"/>
                  </a:lnTo>
                  <a:lnTo>
                    <a:pt x="121" y="196"/>
                  </a:lnTo>
                  <a:lnTo>
                    <a:pt x="121" y="172"/>
                  </a:lnTo>
                  <a:lnTo>
                    <a:pt x="130" y="173"/>
                  </a:lnTo>
                  <a:lnTo>
                    <a:pt x="140" y="174"/>
                  </a:lnTo>
                  <a:lnTo>
                    <a:pt x="149" y="175"/>
                  </a:lnTo>
                  <a:lnTo>
                    <a:pt x="158" y="175"/>
                  </a:lnTo>
                  <a:lnTo>
                    <a:pt x="167" y="174"/>
                  </a:lnTo>
                  <a:lnTo>
                    <a:pt x="175" y="172"/>
                  </a:lnTo>
                  <a:lnTo>
                    <a:pt x="182" y="166"/>
                  </a:lnTo>
                  <a:lnTo>
                    <a:pt x="188" y="158"/>
                  </a:lnTo>
                  <a:lnTo>
                    <a:pt x="183" y="151"/>
                  </a:lnTo>
                  <a:lnTo>
                    <a:pt x="176" y="148"/>
                  </a:lnTo>
                  <a:lnTo>
                    <a:pt x="167" y="146"/>
                  </a:lnTo>
                  <a:lnTo>
                    <a:pt x="159" y="145"/>
                  </a:lnTo>
                  <a:lnTo>
                    <a:pt x="120" y="143"/>
                  </a:lnTo>
                  <a:lnTo>
                    <a:pt x="119" y="54"/>
                  </a:lnTo>
                  <a:lnTo>
                    <a:pt x="127" y="54"/>
                  </a:lnTo>
                  <a:lnTo>
                    <a:pt x="136" y="54"/>
                  </a:lnTo>
                  <a:lnTo>
                    <a:pt x="144" y="55"/>
                  </a:lnTo>
                  <a:lnTo>
                    <a:pt x="152" y="57"/>
                  </a:lnTo>
                  <a:lnTo>
                    <a:pt x="160" y="57"/>
                  </a:lnTo>
                  <a:lnTo>
                    <a:pt x="167" y="55"/>
                  </a:lnTo>
                  <a:lnTo>
                    <a:pt x="174" y="52"/>
                  </a:lnTo>
                  <a:lnTo>
                    <a:pt x="180" y="46"/>
                  </a:lnTo>
                  <a:lnTo>
                    <a:pt x="179" y="39"/>
                  </a:lnTo>
                  <a:lnTo>
                    <a:pt x="173" y="36"/>
                  </a:lnTo>
                  <a:lnTo>
                    <a:pt x="167" y="35"/>
                  </a:lnTo>
                  <a:lnTo>
                    <a:pt x="161" y="31"/>
                  </a:lnTo>
                  <a:lnTo>
                    <a:pt x="156" y="30"/>
                  </a:lnTo>
                  <a:lnTo>
                    <a:pt x="151" y="30"/>
                  </a:lnTo>
                  <a:lnTo>
                    <a:pt x="145" y="29"/>
                  </a:lnTo>
                  <a:lnTo>
                    <a:pt x="141" y="29"/>
                  </a:lnTo>
                  <a:lnTo>
                    <a:pt x="135" y="29"/>
                  </a:lnTo>
                  <a:lnTo>
                    <a:pt x="129" y="29"/>
                  </a:lnTo>
                  <a:lnTo>
                    <a:pt x="125" y="28"/>
                  </a:lnTo>
                  <a:lnTo>
                    <a:pt x="119" y="28"/>
                  </a:lnTo>
                  <a:lnTo>
                    <a:pt x="121" y="0"/>
                  </a:lnTo>
                  <a:lnTo>
                    <a:pt x="135" y="2"/>
                  </a:lnTo>
                  <a:lnTo>
                    <a:pt x="148" y="4"/>
                  </a:lnTo>
                  <a:lnTo>
                    <a:pt x="163" y="5"/>
                  </a:lnTo>
                  <a:lnTo>
                    <a:pt x="176" y="5"/>
                  </a:lnTo>
                  <a:lnTo>
                    <a:pt x="190" y="6"/>
                  </a:lnTo>
                  <a:lnTo>
                    <a:pt x="204" y="6"/>
                  </a:lnTo>
                  <a:lnTo>
                    <a:pt x="217" y="6"/>
                  </a:lnTo>
                  <a:lnTo>
                    <a:pt x="229" y="6"/>
                  </a:lnTo>
                  <a:close/>
                </a:path>
              </a:pathLst>
            </a:custGeom>
            <a:solidFill>
              <a:srgbClr val="FF0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6" name="Group 20"/>
          <p:cNvGrpSpPr>
            <a:grpSpLocks noChangeAspect="1"/>
          </p:cNvGrpSpPr>
          <p:nvPr/>
        </p:nvGrpSpPr>
        <p:grpSpPr bwMode="auto">
          <a:xfrm>
            <a:off x="7575575" y="3130773"/>
            <a:ext cx="1320800" cy="3573239"/>
            <a:chOff x="3332" y="1406"/>
            <a:chExt cx="832" cy="1710"/>
          </a:xfrm>
        </p:grpSpPr>
        <p:sp>
          <p:nvSpPr>
            <p:cNvPr id="17" name="AutoShape 19"/>
            <p:cNvSpPr>
              <a:spLocks noChangeAspect="1" noChangeArrowheads="1" noTextEdit="1"/>
            </p:cNvSpPr>
            <p:nvPr/>
          </p:nvSpPr>
          <p:spPr bwMode="auto">
            <a:xfrm>
              <a:off x="3332" y="1406"/>
              <a:ext cx="832" cy="1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1"/>
            <p:cNvSpPr>
              <a:spLocks/>
            </p:cNvSpPr>
            <p:nvPr/>
          </p:nvSpPr>
          <p:spPr bwMode="auto">
            <a:xfrm>
              <a:off x="3332" y="1418"/>
              <a:ext cx="813" cy="1679"/>
            </a:xfrm>
            <a:custGeom>
              <a:avLst/>
              <a:gdLst>
                <a:gd name="T0" fmla="*/ 11 w 1626"/>
                <a:gd name="T1" fmla="*/ 608 h 3357"/>
                <a:gd name="T2" fmla="*/ 0 w 1626"/>
                <a:gd name="T3" fmla="*/ 2608 h 3357"/>
                <a:gd name="T4" fmla="*/ 662 w 1626"/>
                <a:gd name="T5" fmla="*/ 3125 h 3357"/>
                <a:gd name="T6" fmla="*/ 662 w 1626"/>
                <a:gd name="T7" fmla="*/ 3357 h 3357"/>
                <a:gd name="T8" fmla="*/ 1164 w 1626"/>
                <a:gd name="T9" fmla="*/ 3349 h 3357"/>
                <a:gd name="T10" fmla="*/ 1605 w 1626"/>
                <a:gd name="T11" fmla="*/ 2986 h 3357"/>
                <a:gd name="T12" fmla="*/ 1626 w 1626"/>
                <a:gd name="T13" fmla="*/ 627 h 3357"/>
                <a:gd name="T14" fmla="*/ 1620 w 1626"/>
                <a:gd name="T15" fmla="*/ 623 h 3357"/>
                <a:gd name="T16" fmla="*/ 1605 w 1626"/>
                <a:gd name="T17" fmla="*/ 612 h 3357"/>
                <a:gd name="T18" fmla="*/ 1580 w 1626"/>
                <a:gd name="T19" fmla="*/ 595 h 3357"/>
                <a:gd name="T20" fmla="*/ 1550 w 1626"/>
                <a:gd name="T21" fmla="*/ 574 h 3357"/>
                <a:gd name="T22" fmla="*/ 1512 w 1626"/>
                <a:gd name="T23" fmla="*/ 547 h 3357"/>
                <a:gd name="T24" fmla="*/ 1472 w 1626"/>
                <a:gd name="T25" fmla="*/ 519 h 3357"/>
                <a:gd name="T26" fmla="*/ 1426 w 1626"/>
                <a:gd name="T27" fmla="*/ 486 h 3357"/>
                <a:gd name="T28" fmla="*/ 1381 w 1626"/>
                <a:gd name="T29" fmla="*/ 456 h 3357"/>
                <a:gd name="T30" fmla="*/ 1333 w 1626"/>
                <a:gd name="T31" fmla="*/ 424 h 3357"/>
                <a:gd name="T32" fmla="*/ 1289 w 1626"/>
                <a:gd name="T33" fmla="*/ 391 h 3357"/>
                <a:gd name="T34" fmla="*/ 1246 w 1626"/>
                <a:gd name="T35" fmla="*/ 361 h 3357"/>
                <a:gd name="T36" fmla="*/ 1208 w 1626"/>
                <a:gd name="T37" fmla="*/ 336 h 3357"/>
                <a:gd name="T38" fmla="*/ 1171 w 1626"/>
                <a:gd name="T39" fmla="*/ 311 h 3357"/>
                <a:gd name="T40" fmla="*/ 1145 w 1626"/>
                <a:gd name="T41" fmla="*/ 294 h 3357"/>
                <a:gd name="T42" fmla="*/ 1126 w 1626"/>
                <a:gd name="T43" fmla="*/ 283 h 3357"/>
                <a:gd name="T44" fmla="*/ 1116 w 1626"/>
                <a:gd name="T45" fmla="*/ 277 h 3357"/>
                <a:gd name="T46" fmla="*/ 1111 w 1626"/>
                <a:gd name="T47" fmla="*/ 273 h 3357"/>
                <a:gd name="T48" fmla="*/ 1107 w 1626"/>
                <a:gd name="T49" fmla="*/ 264 h 3357"/>
                <a:gd name="T50" fmla="*/ 1103 w 1626"/>
                <a:gd name="T51" fmla="*/ 249 h 3357"/>
                <a:gd name="T52" fmla="*/ 1101 w 1626"/>
                <a:gd name="T53" fmla="*/ 232 h 3357"/>
                <a:gd name="T54" fmla="*/ 1099 w 1626"/>
                <a:gd name="T55" fmla="*/ 209 h 3357"/>
                <a:gd name="T56" fmla="*/ 1099 w 1626"/>
                <a:gd name="T57" fmla="*/ 186 h 3357"/>
                <a:gd name="T58" fmla="*/ 1097 w 1626"/>
                <a:gd name="T59" fmla="*/ 161 h 3357"/>
                <a:gd name="T60" fmla="*/ 1097 w 1626"/>
                <a:gd name="T61" fmla="*/ 137 h 3357"/>
                <a:gd name="T62" fmla="*/ 1097 w 1626"/>
                <a:gd name="T63" fmla="*/ 110 h 3357"/>
                <a:gd name="T64" fmla="*/ 1097 w 1626"/>
                <a:gd name="T65" fmla="*/ 85 h 3357"/>
                <a:gd name="T66" fmla="*/ 1099 w 1626"/>
                <a:gd name="T67" fmla="*/ 62 h 3357"/>
                <a:gd name="T68" fmla="*/ 1099 w 1626"/>
                <a:gd name="T69" fmla="*/ 42 h 3357"/>
                <a:gd name="T70" fmla="*/ 1099 w 1626"/>
                <a:gd name="T71" fmla="*/ 24 h 3357"/>
                <a:gd name="T72" fmla="*/ 1099 w 1626"/>
                <a:gd name="T73" fmla="*/ 11 h 3357"/>
                <a:gd name="T74" fmla="*/ 1101 w 1626"/>
                <a:gd name="T75" fmla="*/ 2 h 3357"/>
                <a:gd name="T76" fmla="*/ 1101 w 1626"/>
                <a:gd name="T77" fmla="*/ 0 h 3357"/>
                <a:gd name="T78" fmla="*/ 403 w 1626"/>
                <a:gd name="T79" fmla="*/ 0 h 3357"/>
                <a:gd name="T80" fmla="*/ 11 w 1626"/>
                <a:gd name="T81" fmla="*/ 277 h 3357"/>
                <a:gd name="T82" fmla="*/ 11 w 1626"/>
                <a:gd name="T83" fmla="*/ 608 h 3357"/>
                <a:gd name="T84" fmla="*/ 11 w 1626"/>
                <a:gd name="T85" fmla="*/ 608 h 3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6" h="3357">
                  <a:moveTo>
                    <a:pt x="11" y="608"/>
                  </a:moveTo>
                  <a:lnTo>
                    <a:pt x="0" y="2608"/>
                  </a:lnTo>
                  <a:lnTo>
                    <a:pt x="662" y="3125"/>
                  </a:lnTo>
                  <a:lnTo>
                    <a:pt x="662" y="3357"/>
                  </a:lnTo>
                  <a:lnTo>
                    <a:pt x="1164" y="3349"/>
                  </a:lnTo>
                  <a:lnTo>
                    <a:pt x="1605" y="2986"/>
                  </a:lnTo>
                  <a:lnTo>
                    <a:pt x="1626" y="627"/>
                  </a:lnTo>
                  <a:lnTo>
                    <a:pt x="1620" y="623"/>
                  </a:lnTo>
                  <a:lnTo>
                    <a:pt x="1605" y="612"/>
                  </a:lnTo>
                  <a:lnTo>
                    <a:pt x="1580" y="595"/>
                  </a:lnTo>
                  <a:lnTo>
                    <a:pt x="1550" y="574"/>
                  </a:lnTo>
                  <a:lnTo>
                    <a:pt x="1512" y="547"/>
                  </a:lnTo>
                  <a:lnTo>
                    <a:pt x="1472" y="519"/>
                  </a:lnTo>
                  <a:lnTo>
                    <a:pt x="1426" y="486"/>
                  </a:lnTo>
                  <a:lnTo>
                    <a:pt x="1381" y="456"/>
                  </a:lnTo>
                  <a:lnTo>
                    <a:pt x="1333" y="424"/>
                  </a:lnTo>
                  <a:lnTo>
                    <a:pt x="1289" y="391"/>
                  </a:lnTo>
                  <a:lnTo>
                    <a:pt x="1246" y="361"/>
                  </a:lnTo>
                  <a:lnTo>
                    <a:pt x="1208" y="336"/>
                  </a:lnTo>
                  <a:lnTo>
                    <a:pt x="1171" y="311"/>
                  </a:lnTo>
                  <a:lnTo>
                    <a:pt x="1145" y="294"/>
                  </a:lnTo>
                  <a:lnTo>
                    <a:pt x="1126" y="283"/>
                  </a:lnTo>
                  <a:lnTo>
                    <a:pt x="1116" y="277"/>
                  </a:lnTo>
                  <a:lnTo>
                    <a:pt x="1111" y="273"/>
                  </a:lnTo>
                  <a:lnTo>
                    <a:pt x="1107" y="264"/>
                  </a:lnTo>
                  <a:lnTo>
                    <a:pt x="1103" y="249"/>
                  </a:lnTo>
                  <a:lnTo>
                    <a:pt x="1101" y="232"/>
                  </a:lnTo>
                  <a:lnTo>
                    <a:pt x="1099" y="209"/>
                  </a:lnTo>
                  <a:lnTo>
                    <a:pt x="1099" y="186"/>
                  </a:lnTo>
                  <a:lnTo>
                    <a:pt x="1097" y="161"/>
                  </a:lnTo>
                  <a:lnTo>
                    <a:pt x="1097" y="137"/>
                  </a:lnTo>
                  <a:lnTo>
                    <a:pt x="1097" y="110"/>
                  </a:lnTo>
                  <a:lnTo>
                    <a:pt x="1097" y="85"/>
                  </a:lnTo>
                  <a:lnTo>
                    <a:pt x="1099" y="62"/>
                  </a:lnTo>
                  <a:lnTo>
                    <a:pt x="1099" y="42"/>
                  </a:lnTo>
                  <a:lnTo>
                    <a:pt x="1099" y="24"/>
                  </a:lnTo>
                  <a:lnTo>
                    <a:pt x="1099" y="11"/>
                  </a:lnTo>
                  <a:lnTo>
                    <a:pt x="1101" y="2"/>
                  </a:lnTo>
                  <a:lnTo>
                    <a:pt x="1101" y="0"/>
                  </a:lnTo>
                  <a:lnTo>
                    <a:pt x="403" y="0"/>
                  </a:lnTo>
                  <a:lnTo>
                    <a:pt x="11" y="277"/>
                  </a:lnTo>
                  <a:lnTo>
                    <a:pt x="11" y="608"/>
                  </a:lnTo>
                  <a:lnTo>
                    <a:pt x="11" y="6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3"/>
            <p:cNvSpPr>
              <a:spLocks/>
            </p:cNvSpPr>
            <p:nvPr/>
          </p:nvSpPr>
          <p:spPr bwMode="auto">
            <a:xfrm>
              <a:off x="3447" y="1594"/>
              <a:ext cx="596" cy="1336"/>
            </a:xfrm>
            <a:custGeom>
              <a:avLst/>
              <a:gdLst>
                <a:gd name="T0" fmla="*/ 0 w 1192"/>
                <a:gd name="T1" fmla="*/ 299 h 2671"/>
                <a:gd name="T2" fmla="*/ 15 w 1192"/>
                <a:gd name="T3" fmla="*/ 2320 h 2671"/>
                <a:gd name="T4" fmla="*/ 405 w 1192"/>
                <a:gd name="T5" fmla="*/ 2628 h 2671"/>
                <a:gd name="T6" fmla="*/ 869 w 1192"/>
                <a:gd name="T7" fmla="*/ 2671 h 2671"/>
                <a:gd name="T8" fmla="*/ 1192 w 1192"/>
                <a:gd name="T9" fmla="*/ 2401 h 2671"/>
                <a:gd name="T10" fmla="*/ 1179 w 1192"/>
                <a:gd name="T11" fmla="*/ 191 h 2671"/>
                <a:gd name="T12" fmla="*/ 850 w 1192"/>
                <a:gd name="T13" fmla="*/ 0 h 2671"/>
                <a:gd name="T14" fmla="*/ 424 w 1192"/>
                <a:gd name="T15" fmla="*/ 8 h 2671"/>
                <a:gd name="T16" fmla="*/ 283 w 1192"/>
                <a:gd name="T17" fmla="*/ 76 h 2671"/>
                <a:gd name="T18" fmla="*/ 0 w 1192"/>
                <a:gd name="T19" fmla="*/ 299 h 2671"/>
                <a:gd name="T20" fmla="*/ 0 w 1192"/>
                <a:gd name="T21" fmla="*/ 299 h 2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92" h="2671">
                  <a:moveTo>
                    <a:pt x="0" y="299"/>
                  </a:moveTo>
                  <a:lnTo>
                    <a:pt x="15" y="2320"/>
                  </a:lnTo>
                  <a:lnTo>
                    <a:pt x="405" y="2628"/>
                  </a:lnTo>
                  <a:lnTo>
                    <a:pt x="869" y="2671"/>
                  </a:lnTo>
                  <a:lnTo>
                    <a:pt x="1192" y="2401"/>
                  </a:lnTo>
                  <a:lnTo>
                    <a:pt x="1179" y="191"/>
                  </a:lnTo>
                  <a:lnTo>
                    <a:pt x="850" y="0"/>
                  </a:lnTo>
                  <a:lnTo>
                    <a:pt x="424" y="8"/>
                  </a:lnTo>
                  <a:lnTo>
                    <a:pt x="283" y="76"/>
                  </a:lnTo>
                  <a:lnTo>
                    <a:pt x="0" y="299"/>
                  </a:lnTo>
                  <a:lnTo>
                    <a:pt x="0" y="299"/>
                  </a:lnTo>
                  <a:close/>
                </a:path>
              </a:pathLst>
            </a:custGeom>
            <a:solidFill>
              <a:srgbClr val="F0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4"/>
            <p:cNvSpPr>
              <a:spLocks/>
            </p:cNvSpPr>
            <p:nvPr/>
          </p:nvSpPr>
          <p:spPr bwMode="auto">
            <a:xfrm>
              <a:off x="3622" y="1676"/>
              <a:ext cx="300" cy="1165"/>
            </a:xfrm>
            <a:custGeom>
              <a:avLst/>
              <a:gdLst>
                <a:gd name="T0" fmla="*/ 6 w 599"/>
                <a:gd name="T1" fmla="*/ 87 h 2331"/>
                <a:gd name="T2" fmla="*/ 0 w 599"/>
                <a:gd name="T3" fmla="*/ 2209 h 2331"/>
                <a:gd name="T4" fmla="*/ 150 w 599"/>
                <a:gd name="T5" fmla="*/ 2331 h 2331"/>
                <a:gd name="T6" fmla="*/ 485 w 599"/>
                <a:gd name="T7" fmla="*/ 2323 h 2331"/>
                <a:gd name="T8" fmla="*/ 599 w 599"/>
                <a:gd name="T9" fmla="*/ 2190 h 2331"/>
                <a:gd name="T10" fmla="*/ 593 w 599"/>
                <a:gd name="T11" fmla="*/ 135 h 2331"/>
                <a:gd name="T12" fmla="*/ 424 w 599"/>
                <a:gd name="T13" fmla="*/ 6 h 2331"/>
                <a:gd name="T14" fmla="*/ 150 w 599"/>
                <a:gd name="T15" fmla="*/ 0 h 2331"/>
                <a:gd name="T16" fmla="*/ 6 w 599"/>
                <a:gd name="T17" fmla="*/ 87 h 2331"/>
                <a:gd name="T18" fmla="*/ 6 w 599"/>
                <a:gd name="T19" fmla="*/ 87 h 2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9" h="2331">
                  <a:moveTo>
                    <a:pt x="6" y="87"/>
                  </a:moveTo>
                  <a:lnTo>
                    <a:pt x="0" y="2209"/>
                  </a:lnTo>
                  <a:lnTo>
                    <a:pt x="150" y="2331"/>
                  </a:lnTo>
                  <a:lnTo>
                    <a:pt x="485" y="2323"/>
                  </a:lnTo>
                  <a:lnTo>
                    <a:pt x="599" y="2190"/>
                  </a:lnTo>
                  <a:lnTo>
                    <a:pt x="593" y="135"/>
                  </a:lnTo>
                  <a:lnTo>
                    <a:pt x="424" y="6"/>
                  </a:lnTo>
                  <a:lnTo>
                    <a:pt x="150" y="0"/>
                  </a:lnTo>
                  <a:lnTo>
                    <a:pt x="6" y="87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A8E8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5"/>
            <p:cNvSpPr>
              <a:spLocks/>
            </p:cNvSpPr>
            <p:nvPr/>
          </p:nvSpPr>
          <p:spPr bwMode="auto">
            <a:xfrm>
              <a:off x="3532" y="1577"/>
              <a:ext cx="481" cy="1356"/>
            </a:xfrm>
            <a:custGeom>
              <a:avLst/>
              <a:gdLst>
                <a:gd name="T0" fmla="*/ 242 w 963"/>
                <a:gd name="T1" fmla="*/ 29 h 2711"/>
                <a:gd name="T2" fmla="*/ 0 w 963"/>
                <a:gd name="T3" fmla="*/ 145 h 2711"/>
                <a:gd name="T4" fmla="*/ 0 w 963"/>
                <a:gd name="T5" fmla="*/ 2521 h 2711"/>
                <a:gd name="T6" fmla="*/ 242 w 963"/>
                <a:gd name="T7" fmla="*/ 2711 h 2711"/>
                <a:gd name="T8" fmla="*/ 755 w 963"/>
                <a:gd name="T9" fmla="*/ 2711 h 2711"/>
                <a:gd name="T10" fmla="*/ 955 w 963"/>
                <a:gd name="T11" fmla="*/ 2563 h 2711"/>
                <a:gd name="T12" fmla="*/ 963 w 963"/>
                <a:gd name="T13" fmla="*/ 150 h 2711"/>
                <a:gd name="T14" fmla="*/ 700 w 963"/>
                <a:gd name="T15" fmla="*/ 0 h 2711"/>
                <a:gd name="T16" fmla="*/ 331 w 963"/>
                <a:gd name="T17" fmla="*/ 10 h 2711"/>
                <a:gd name="T18" fmla="*/ 337 w 963"/>
                <a:gd name="T19" fmla="*/ 84 h 2711"/>
                <a:gd name="T20" fmla="*/ 693 w 963"/>
                <a:gd name="T21" fmla="*/ 76 h 2711"/>
                <a:gd name="T22" fmla="*/ 881 w 963"/>
                <a:gd name="T23" fmla="*/ 190 h 2711"/>
                <a:gd name="T24" fmla="*/ 875 w 963"/>
                <a:gd name="T25" fmla="*/ 2508 h 2711"/>
                <a:gd name="T26" fmla="*/ 706 w 963"/>
                <a:gd name="T27" fmla="*/ 2629 h 2711"/>
                <a:gd name="T28" fmla="*/ 263 w 963"/>
                <a:gd name="T29" fmla="*/ 2624 h 2711"/>
                <a:gd name="T30" fmla="*/ 80 w 963"/>
                <a:gd name="T31" fmla="*/ 2487 h 2711"/>
                <a:gd name="T32" fmla="*/ 73 w 963"/>
                <a:gd name="T33" fmla="*/ 204 h 2711"/>
                <a:gd name="T34" fmla="*/ 263 w 963"/>
                <a:gd name="T35" fmla="*/ 95 h 2711"/>
                <a:gd name="T36" fmla="*/ 242 w 963"/>
                <a:gd name="T37" fmla="*/ 29 h 2711"/>
                <a:gd name="T38" fmla="*/ 242 w 963"/>
                <a:gd name="T39" fmla="*/ 29 h 2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3" h="2711">
                  <a:moveTo>
                    <a:pt x="242" y="29"/>
                  </a:moveTo>
                  <a:lnTo>
                    <a:pt x="0" y="145"/>
                  </a:lnTo>
                  <a:lnTo>
                    <a:pt x="0" y="2521"/>
                  </a:lnTo>
                  <a:lnTo>
                    <a:pt x="242" y="2711"/>
                  </a:lnTo>
                  <a:lnTo>
                    <a:pt x="755" y="2711"/>
                  </a:lnTo>
                  <a:lnTo>
                    <a:pt x="955" y="2563"/>
                  </a:lnTo>
                  <a:lnTo>
                    <a:pt x="963" y="150"/>
                  </a:lnTo>
                  <a:lnTo>
                    <a:pt x="700" y="0"/>
                  </a:lnTo>
                  <a:lnTo>
                    <a:pt x="331" y="10"/>
                  </a:lnTo>
                  <a:lnTo>
                    <a:pt x="337" y="84"/>
                  </a:lnTo>
                  <a:lnTo>
                    <a:pt x="693" y="76"/>
                  </a:lnTo>
                  <a:lnTo>
                    <a:pt x="881" y="190"/>
                  </a:lnTo>
                  <a:lnTo>
                    <a:pt x="875" y="2508"/>
                  </a:lnTo>
                  <a:lnTo>
                    <a:pt x="706" y="2629"/>
                  </a:lnTo>
                  <a:lnTo>
                    <a:pt x="263" y="2624"/>
                  </a:lnTo>
                  <a:lnTo>
                    <a:pt x="80" y="2487"/>
                  </a:lnTo>
                  <a:lnTo>
                    <a:pt x="73" y="204"/>
                  </a:lnTo>
                  <a:lnTo>
                    <a:pt x="263" y="95"/>
                  </a:lnTo>
                  <a:lnTo>
                    <a:pt x="242" y="29"/>
                  </a:lnTo>
                  <a:lnTo>
                    <a:pt x="242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6"/>
            <p:cNvSpPr>
              <a:spLocks/>
            </p:cNvSpPr>
            <p:nvPr/>
          </p:nvSpPr>
          <p:spPr bwMode="auto">
            <a:xfrm>
              <a:off x="3739" y="1720"/>
              <a:ext cx="67" cy="991"/>
            </a:xfrm>
            <a:custGeom>
              <a:avLst/>
              <a:gdLst>
                <a:gd name="T0" fmla="*/ 0 w 135"/>
                <a:gd name="T1" fmla="*/ 8 h 1983"/>
                <a:gd name="T2" fmla="*/ 17 w 135"/>
                <a:gd name="T3" fmla="*/ 1983 h 1983"/>
                <a:gd name="T4" fmla="*/ 135 w 135"/>
                <a:gd name="T5" fmla="*/ 1983 h 1983"/>
                <a:gd name="T6" fmla="*/ 118 w 135"/>
                <a:gd name="T7" fmla="*/ 0 h 1983"/>
                <a:gd name="T8" fmla="*/ 0 w 135"/>
                <a:gd name="T9" fmla="*/ 8 h 1983"/>
                <a:gd name="T10" fmla="*/ 0 w 135"/>
                <a:gd name="T11" fmla="*/ 8 h 1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1983">
                  <a:moveTo>
                    <a:pt x="0" y="8"/>
                  </a:moveTo>
                  <a:lnTo>
                    <a:pt x="17" y="1983"/>
                  </a:lnTo>
                  <a:lnTo>
                    <a:pt x="135" y="1983"/>
                  </a:lnTo>
                  <a:lnTo>
                    <a:pt x="118" y="0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7"/>
            <p:cNvSpPr>
              <a:spLocks/>
            </p:cNvSpPr>
            <p:nvPr/>
          </p:nvSpPr>
          <p:spPr bwMode="auto">
            <a:xfrm>
              <a:off x="3701" y="2675"/>
              <a:ext cx="144" cy="125"/>
            </a:xfrm>
            <a:custGeom>
              <a:avLst/>
              <a:gdLst>
                <a:gd name="T0" fmla="*/ 158 w 289"/>
                <a:gd name="T1" fmla="*/ 251 h 251"/>
                <a:gd name="T2" fmla="*/ 186 w 289"/>
                <a:gd name="T3" fmla="*/ 245 h 251"/>
                <a:gd name="T4" fmla="*/ 213 w 289"/>
                <a:gd name="T5" fmla="*/ 236 h 251"/>
                <a:gd name="T6" fmla="*/ 236 w 289"/>
                <a:gd name="T7" fmla="*/ 222 h 251"/>
                <a:gd name="T8" fmla="*/ 255 w 289"/>
                <a:gd name="T9" fmla="*/ 205 h 251"/>
                <a:gd name="T10" fmla="*/ 270 w 289"/>
                <a:gd name="T11" fmla="*/ 184 h 251"/>
                <a:gd name="T12" fmla="*/ 281 w 289"/>
                <a:gd name="T13" fmla="*/ 163 h 251"/>
                <a:gd name="T14" fmla="*/ 287 w 289"/>
                <a:gd name="T15" fmla="*/ 139 h 251"/>
                <a:gd name="T16" fmla="*/ 287 w 289"/>
                <a:gd name="T17" fmla="*/ 114 h 251"/>
                <a:gd name="T18" fmla="*/ 281 w 289"/>
                <a:gd name="T19" fmla="*/ 89 h 251"/>
                <a:gd name="T20" fmla="*/ 270 w 289"/>
                <a:gd name="T21" fmla="*/ 65 h 251"/>
                <a:gd name="T22" fmla="*/ 255 w 289"/>
                <a:gd name="T23" fmla="*/ 46 h 251"/>
                <a:gd name="T24" fmla="*/ 236 w 289"/>
                <a:gd name="T25" fmla="*/ 28 h 251"/>
                <a:gd name="T26" fmla="*/ 213 w 289"/>
                <a:gd name="T27" fmla="*/ 15 h 251"/>
                <a:gd name="T28" fmla="*/ 186 w 289"/>
                <a:gd name="T29" fmla="*/ 6 h 251"/>
                <a:gd name="T30" fmla="*/ 158 w 289"/>
                <a:gd name="T31" fmla="*/ 0 h 251"/>
                <a:gd name="T32" fmla="*/ 129 w 289"/>
                <a:gd name="T33" fmla="*/ 0 h 251"/>
                <a:gd name="T34" fmla="*/ 101 w 289"/>
                <a:gd name="T35" fmla="*/ 6 h 251"/>
                <a:gd name="T36" fmla="*/ 74 w 289"/>
                <a:gd name="T37" fmla="*/ 15 h 251"/>
                <a:gd name="T38" fmla="*/ 51 w 289"/>
                <a:gd name="T39" fmla="*/ 28 h 251"/>
                <a:gd name="T40" fmla="*/ 32 w 289"/>
                <a:gd name="T41" fmla="*/ 46 h 251"/>
                <a:gd name="T42" fmla="*/ 17 w 289"/>
                <a:gd name="T43" fmla="*/ 65 h 251"/>
                <a:gd name="T44" fmla="*/ 6 w 289"/>
                <a:gd name="T45" fmla="*/ 89 h 251"/>
                <a:gd name="T46" fmla="*/ 0 w 289"/>
                <a:gd name="T47" fmla="*/ 114 h 251"/>
                <a:gd name="T48" fmla="*/ 0 w 289"/>
                <a:gd name="T49" fmla="*/ 139 h 251"/>
                <a:gd name="T50" fmla="*/ 6 w 289"/>
                <a:gd name="T51" fmla="*/ 163 h 251"/>
                <a:gd name="T52" fmla="*/ 17 w 289"/>
                <a:gd name="T53" fmla="*/ 184 h 251"/>
                <a:gd name="T54" fmla="*/ 32 w 289"/>
                <a:gd name="T55" fmla="*/ 205 h 251"/>
                <a:gd name="T56" fmla="*/ 51 w 289"/>
                <a:gd name="T57" fmla="*/ 222 h 251"/>
                <a:gd name="T58" fmla="*/ 74 w 289"/>
                <a:gd name="T59" fmla="*/ 236 h 251"/>
                <a:gd name="T60" fmla="*/ 101 w 289"/>
                <a:gd name="T61" fmla="*/ 245 h 251"/>
                <a:gd name="T62" fmla="*/ 129 w 289"/>
                <a:gd name="T63" fmla="*/ 251 h 251"/>
                <a:gd name="T64" fmla="*/ 144 w 289"/>
                <a:gd name="T65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9" h="251">
                  <a:moveTo>
                    <a:pt x="144" y="251"/>
                  </a:moveTo>
                  <a:lnTo>
                    <a:pt x="158" y="251"/>
                  </a:lnTo>
                  <a:lnTo>
                    <a:pt x="173" y="249"/>
                  </a:lnTo>
                  <a:lnTo>
                    <a:pt x="186" y="245"/>
                  </a:lnTo>
                  <a:lnTo>
                    <a:pt x="200" y="241"/>
                  </a:lnTo>
                  <a:lnTo>
                    <a:pt x="213" y="236"/>
                  </a:lnTo>
                  <a:lnTo>
                    <a:pt x="224" y="228"/>
                  </a:lnTo>
                  <a:lnTo>
                    <a:pt x="236" y="222"/>
                  </a:lnTo>
                  <a:lnTo>
                    <a:pt x="245" y="215"/>
                  </a:lnTo>
                  <a:lnTo>
                    <a:pt x="255" y="205"/>
                  </a:lnTo>
                  <a:lnTo>
                    <a:pt x="264" y="196"/>
                  </a:lnTo>
                  <a:lnTo>
                    <a:pt x="270" y="184"/>
                  </a:lnTo>
                  <a:lnTo>
                    <a:pt x="278" y="175"/>
                  </a:lnTo>
                  <a:lnTo>
                    <a:pt x="281" y="163"/>
                  </a:lnTo>
                  <a:lnTo>
                    <a:pt x="285" y="150"/>
                  </a:lnTo>
                  <a:lnTo>
                    <a:pt x="287" y="139"/>
                  </a:lnTo>
                  <a:lnTo>
                    <a:pt x="289" y="127"/>
                  </a:lnTo>
                  <a:lnTo>
                    <a:pt x="287" y="114"/>
                  </a:lnTo>
                  <a:lnTo>
                    <a:pt x="285" y="101"/>
                  </a:lnTo>
                  <a:lnTo>
                    <a:pt x="281" y="89"/>
                  </a:lnTo>
                  <a:lnTo>
                    <a:pt x="278" y="78"/>
                  </a:lnTo>
                  <a:lnTo>
                    <a:pt x="270" y="65"/>
                  </a:lnTo>
                  <a:lnTo>
                    <a:pt x="264" y="55"/>
                  </a:lnTo>
                  <a:lnTo>
                    <a:pt x="255" y="46"/>
                  </a:lnTo>
                  <a:lnTo>
                    <a:pt x="245" y="38"/>
                  </a:lnTo>
                  <a:lnTo>
                    <a:pt x="236" y="28"/>
                  </a:lnTo>
                  <a:lnTo>
                    <a:pt x="224" y="21"/>
                  </a:lnTo>
                  <a:lnTo>
                    <a:pt x="213" y="15"/>
                  </a:lnTo>
                  <a:lnTo>
                    <a:pt x="200" y="9"/>
                  </a:lnTo>
                  <a:lnTo>
                    <a:pt x="186" y="6"/>
                  </a:lnTo>
                  <a:lnTo>
                    <a:pt x="173" y="2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129" y="0"/>
                  </a:lnTo>
                  <a:lnTo>
                    <a:pt x="114" y="2"/>
                  </a:lnTo>
                  <a:lnTo>
                    <a:pt x="101" y="6"/>
                  </a:lnTo>
                  <a:lnTo>
                    <a:pt x="87" y="9"/>
                  </a:lnTo>
                  <a:lnTo>
                    <a:pt x="74" y="15"/>
                  </a:lnTo>
                  <a:lnTo>
                    <a:pt x="63" y="21"/>
                  </a:lnTo>
                  <a:lnTo>
                    <a:pt x="51" y="28"/>
                  </a:lnTo>
                  <a:lnTo>
                    <a:pt x="42" y="38"/>
                  </a:lnTo>
                  <a:lnTo>
                    <a:pt x="32" y="46"/>
                  </a:lnTo>
                  <a:lnTo>
                    <a:pt x="23" y="55"/>
                  </a:lnTo>
                  <a:lnTo>
                    <a:pt x="17" y="65"/>
                  </a:lnTo>
                  <a:lnTo>
                    <a:pt x="11" y="78"/>
                  </a:lnTo>
                  <a:lnTo>
                    <a:pt x="6" y="89"/>
                  </a:lnTo>
                  <a:lnTo>
                    <a:pt x="4" y="101"/>
                  </a:lnTo>
                  <a:lnTo>
                    <a:pt x="0" y="114"/>
                  </a:lnTo>
                  <a:lnTo>
                    <a:pt x="0" y="127"/>
                  </a:lnTo>
                  <a:lnTo>
                    <a:pt x="0" y="139"/>
                  </a:lnTo>
                  <a:lnTo>
                    <a:pt x="4" y="150"/>
                  </a:lnTo>
                  <a:lnTo>
                    <a:pt x="6" y="163"/>
                  </a:lnTo>
                  <a:lnTo>
                    <a:pt x="11" y="175"/>
                  </a:lnTo>
                  <a:lnTo>
                    <a:pt x="17" y="184"/>
                  </a:lnTo>
                  <a:lnTo>
                    <a:pt x="23" y="196"/>
                  </a:lnTo>
                  <a:lnTo>
                    <a:pt x="32" y="205"/>
                  </a:lnTo>
                  <a:lnTo>
                    <a:pt x="42" y="215"/>
                  </a:lnTo>
                  <a:lnTo>
                    <a:pt x="51" y="222"/>
                  </a:lnTo>
                  <a:lnTo>
                    <a:pt x="63" y="228"/>
                  </a:lnTo>
                  <a:lnTo>
                    <a:pt x="74" y="236"/>
                  </a:lnTo>
                  <a:lnTo>
                    <a:pt x="87" y="241"/>
                  </a:lnTo>
                  <a:lnTo>
                    <a:pt x="101" y="245"/>
                  </a:lnTo>
                  <a:lnTo>
                    <a:pt x="114" y="249"/>
                  </a:lnTo>
                  <a:lnTo>
                    <a:pt x="129" y="251"/>
                  </a:lnTo>
                  <a:lnTo>
                    <a:pt x="144" y="251"/>
                  </a:lnTo>
                  <a:lnTo>
                    <a:pt x="144" y="2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8"/>
            <p:cNvSpPr>
              <a:spLocks/>
            </p:cNvSpPr>
            <p:nvPr/>
          </p:nvSpPr>
          <p:spPr bwMode="auto">
            <a:xfrm>
              <a:off x="3648" y="2504"/>
              <a:ext cx="109" cy="37"/>
            </a:xfrm>
            <a:custGeom>
              <a:avLst/>
              <a:gdLst>
                <a:gd name="T0" fmla="*/ 4 w 219"/>
                <a:gd name="T1" fmla="*/ 74 h 74"/>
                <a:gd name="T2" fmla="*/ 219 w 219"/>
                <a:gd name="T3" fmla="*/ 68 h 74"/>
                <a:gd name="T4" fmla="*/ 208 w 219"/>
                <a:gd name="T5" fmla="*/ 0 h 74"/>
                <a:gd name="T6" fmla="*/ 0 w 219"/>
                <a:gd name="T7" fmla="*/ 5 h 74"/>
                <a:gd name="T8" fmla="*/ 4 w 219"/>
                <a:gd name="T9" fmla="*/ 74 h 74"/>
                <a:gd name="T10" fmla="*/ 4 w 219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4">
                  <a:moveTo>
                    <a:pt x="4" y="74"/>
                  </a:moveTo>
                  <a:lnTo>
                    <a:pt x="219" y="68"/>
                  </a:lnTo>
                  <a:lnTo>
                    <a:pt x="208" y="0"/>
                  </a:lnTo>
                  <a:lnTo>
                    <a:pt x="0" y="5"/>
                  </a:lnTo>
                  <a:lnTo>
                    <a:pt x="4" y="74"/>
                  </a:lnTo>
                  <a:lnTo>
                    <a:pt x="4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3650" y="2430"/>
              <a:ext cx="109" cy="37"/>
            </a:xfrm>
            <a:custGeom>
              <a:avLst/>
              <a:gdLst>
                <a:gd name="T0" fmla="*/ 2 w 219"/>
                <a:gd name="T1" fmla="*/ 75 h 75"/>
                <a:gd name="T2" fmla="*/ 219 w 219"/>
                <a:gd name="T3" fmla="*/ 69 h 75"/>
                <a:gd name="T4" fmla="*/ 209 w 219"/>
                <a:gd name="T5" fmla="*/ 0 h 75"/>
                <a:gd name="T6" fmla="*/ 0 w 219"/>
                <a:gd name="T7" fmla="*/ 6 h 75"/>
                <a:gd name="T8" fmla="*/ 2 w 219"/>
                <a:gd name="T9" fmla="*/ 75 h 75"/>
                <a:gd name="T10" fmla="*/ 2 w 219"/>
                <a:gd name="T1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5">
                  <a:moveTo>
                    <a:pt x="2" y="75"/>
                  </a:moveTo>
                  <a:lnTo>
                    <a:pt x="219" y="69"/>
                  </a:lnTo>
                  <a:lnTo>
                    <a:pt x="209" y="0"/>
                  </a:lnTo>
                  <a:lnTo>
                    <a:pt x="0" y="6"/>
                  </a:lnTo>
                  <a:lnTo>
                    <a:pt x="2" y="75"/>
                  </a:lnTo>
                  <a:lnTo>
                    <a:pt x="2" y="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3651" y="2357"/>
              <a:ext cx="109" cy="37"/>
            </a:xfrm>
            <a:custGeom>
              <a:avLst/>
              <a:gdLst>
                <a:gd name="T0" fmla="*/ 2 w 217"/>
                <a:gd name="T1" fmla="*/ 74 h 74"/>
                <a:gd name="T2" fmla="*/ 217 w 217"/>
                <a:gd name="T3" fmla="*/ 67 h 74"/>
                <a:gd name="T4" fmla="*/ 207 w 217"/>
                <a:gd name="T5" fmla="*/ 0 h 74"/>
                <a:gd name="T6" fmla="*/ 0 w 217"/>
                <a:gd name="T7" fmla="*/ 4 h 74"/>
                <a:gd name="T8" fmla="*/ 2 w 217"/>
                <a:gd name="T9" fmla="*/ 74 h 74"/>
                <a:gd name="T10" fmla="*/ 2 w 217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74">
                  <a:moveTo>
                    <a:pt x="2" y="74"/>
                  </a:moveTo>
                  <a:lnTo>
                    <a:pt x="217" y="67"/>
                  </a:lnTo>
                  <a:lnTo>
                    <a:pt x="207" y="0"/>
                  </a:lnTo>
                  <a:lnTo>
                    <a:pt x="0" y="4"/>
                  </a:lnTo>
                  <a:lnTo>
                    <a:pt x="2" y="74"/>
                  </a:lnTo>
                  <a:lnTo>
                    <a:pt x="2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1"/>
            <p:cNvSpPr>
              <a:spLocks/>
            </p:cNvSpPr>
            <p:nvPr/>
          </p:nvSpPr>
          <p:spPr bwMode="auto">
            <a:xfrm>
              <a:off x="3652" y="2282"/>
              <a:ext cx="111" cy="37"/>
            </a:xfrm>
            <a:custGeom>
              <a:avLst/>
              <a:gdLst>
                <a:gd name="T0" fmla="*/ 4 w 220"/>
                <a:gd name="T1" fmla="*/ 74 h 74"/>
                <a:gd name="T2" fmla="*/ 220 w 220"/>
                <a:gd name="T3" fmla="*/ 66 h 74"/>
                <a:gd name="T4" fmla="*/ 209 w 220"/>
                <a:gd name="T5" fmla="*/ 0 h 74"/>
                <a:gd name="T6" fmla="*/ 0 w 220"/>
                <a:gd name="T7" fmla="*/ 2 h 74"/>
                <a:gd name="T8" fmla="*/ 4 w 220"/>
                <a:gd name="T9" fmla="*/ 74 h 74"/>
                <a:gd name="T10" fmla="*/ 4 w 220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74">
                  <a:moveTo>
                    <a:pt x="4" y="74"/>
                  </a:moveTo>
                  <a:lnTo>
                    <a:pt x="220" y="66"/>
                  </a:lnTo>
                  <a:lnTo>
                    <a:pt x="209" y="0"/>
                  </a:lnTo>
                  <a:lnTo>
                    <a:pt x="0" y="2"/>
                  </a:lnTo>
                  <a:lnTo>
                    <a:pt x="4" y="74"/>
                  </a:lnTo>
                  <a:lnTo>
                    <a:pt x="4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2"/>
            <p:cNvSpPr>
              <a:spLocks/>
            </p:cNvSpPr>
            <p:nvPr/>
          </p:nvSpPr>
          <p:spPr bwMode="auto">
            <a:xfrm>
              <a:off x="3654" y="2208"/>
              <a:ext cx="111" cy="37"/>
            </a:xfrm>
            <a:custGeom>
              <a:avLst/>
              <a:gdLst>
                <a:gd name="T0" fmla="*/ 3 w 220"/>
                <a:gd name="T1" fmla="*/ 75 h 75"/>
                <a:gd name="T2" fmla="*/ 220 w 220"/>
                <a:gd name="T3" fmla="*/ 69 h 75"/>
                <a:gd name="T4" fmla="*/ 209 w 220"/>
                <a:gd name="T5" fmla="*/ 0 h 75"/>
                <a:gd name="T6" fmla="*/ 0 w 220"/>
                <a:gd name="T7" fmla="*/ 2 h 75"/>
                <a:gd name="T8" fmla="*/ 3 w 220"/>
                <a:gd name="T9" fmla="*/ 75 h 75"/>
                <a:gd name="T10" fmla="*/ 3 w 220"/>
                <a:gd name="T1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75">
                  <a:moveTo>
                    <a:pt x="3" y="75"/>
                  </a:moveTo>
                  <a:lnTo>
                    <a:pt x="220" y="69"/>
                  </a:lnTo>
                  <a:lnTo>
                    <a:pt x="209" y="0"/>
                  </a:lnTo>
                  <a:lnTo>
                    <a:pt x="0" y="2"/>
                  </a:lnTo>
                  <a:lnTo>
                    <a:pt x="3" y="75"/>
                  </a:lnTo>
                  <a:lnTo>
                    <a:pt x="3" y="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3"/>
            <p:cNvSpPr>
              <a:spLocks/>
            </p:cNvSpPr>
            <p:nvPr/>
          </p:nvSpPr>
          <p:spPr bwMode="auto">
            <a:xfrm>
              <a:off x="3656" y="2135"/>
              <a:ext cx="110" cy="36"/>
            </a:xfrm>
            <a:custGeom>
              <a:avLst/>
              <a:gdLst>
                <a:gd name="T0" fmla="*/ 4 w 219"/>
                <a:gd name="T1" fmla="*/ 72 h 72"/>
                <a:gd name="T2" fmla="*/ 219 w 219"/>
                <a:gd name="T3" fmla="*/ 65 h 72"/>
                <a:gd name="T4" fmla="*/ 208 w 219"/>
                <a:gd name="T5" fmla="*/ 0 h 72"/>
                <a:gd name="T6" fmla="*/ 0 w 219"/>
                <a:gd name="T7" fmla="*/ 2 h 72"/>
                <a:gd name="T8" fmla="*/ 4 w 219"/>
                <a:gd name="T9" fmla="*/ 72 h 72"/>
                <a:gd name="T10" fmla="*/ 4 w 219"/>
                <a:gd name="T1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2">
                  <a:moveTo>
                    <a:pt x="4" y="72"/>
                  </a:moveTo>
                  <a:lnTo>
                    <a:pt x="219" y="65"/>
                  </a:lnTo>
                  <a:lnTo>
                    <a:pt x="208" y="0"/>
                  </a:lnTo>
                  <a:lnTo>
                    <a:pt x="0" y="2"/>
                  </a:lnTo>
                  <a:lnTo>
                    <a:pt x="4" y="72"/>
                  </a:lnTo>
                  <a:lnTo>
                    <a:pt x="4" y="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3658" y="2060"/>
              <a:ext cx="109" cy="36"/>
            </a:xfrm>
            <a:custGeom>
              <a:avLst/>
              <a:gdLst>
                <a:gd name="T0" fmla="*/ 4 w 219"/>
                <a:gd name="T1" fmla="*/ 72 h 72"/>
                <a:gd name="T2" fmla="*/ 219 w 219"/>
                <a:gd name="T3" fmla="*/ 66 h 72"/>
                <a:gd name="T4" fmla="*/ 209 w 219"/>
                <a:gd name="T5" fmla="*/ 0 h 72"/>
                <a:gd name="T6" fmla="*/ 0 w 219"/>
                <a:gd name="T7" fmla="*/ 4 h 72"/>
                <a:gd name="T8" fmla="*/ 4 w 219"/>
                <a:gd name="T9" fmla="*/ 72 h 72"/>
                <a:gd name="T10" fmla="*/ 4 w 219"/>
                <a:gd name="T1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2">
                  <a:moveTo>
                    <a:pt x="4" y="72"/>
                  </a:moveTo>
                  <a:lnTo>
                    <a:pt x="219" y="66"/>
                  </a:lnTo>
                  <a:lnTo>
                    <a:pt x="209" y="0"/>
                  </a:lnTo>
                  <a:lnTo>
                    <a:pt x="0" y="4"/>
                  </a:lnTo>
                  <a:lnTo>
                    <a:pt x="4" y="72"/>
                  </a:lnTo>
                  <a:lnTo>
                    <a:pt x="4" y="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4" name="Freeform 35"/>
            <p:cNvSpPr>
              <a:spLocks/>
            </p:cNvSpPr>
            <p:nvPr/>
          </p:nvSpPr>
          <p:spPr bwMode="auto">
            <a:xfrm>
              <a:off x="3660" y="1986"/>
              <a:ext cx="109" cy="37"/>
            </a:xfrm>
            <a:custGeom>
              <a:avLst/>
              <a:gdLst>
                <a:gd name="T0" fmla="*/ 2 w 219"/>
                <a:gd name="T1" fmla="*/ 74 h 74"/>
                <a:gd name="T2" fmla="*/ 219 w 219"/>
                <a:gd name="T3" fmla="*/ 66 h 74"/>
                <a:gd name="T4" fmla="*/ 209 w 219"/>
                <a:gd name="T5" fmla="*/ 0 h 74"/>
                <a:gd name="T6" fmla="*/ 0 w 219"/>
                <a:gd name="T7" fmla="*/ 3 h 74"/>
                <a:gd name="T8" fmla="*/ 2 w 219"/>
                <a:gd name="T9" fmla="*/ 74 h 74"/>
                <a:gd name="T10" fmla="*/ 2 w 219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4">
                  <a:moveTo>
                    <a:pt x="2" y="74"/>
                  </a:moveTo>
                  <a:lnTo>
                    <a:pt x="219" y="66"/>
                  </a:lnTo>
                  <a:lnTo>
                    <a:pt x="209" y="0"/>
                  </a:lnTo>
                  <a:lnTo>
                    <a:pt x="0" y="3"/>
                  </a:lnTo>
                  <a:lnTo>
                    <a:pt x="2" y="74"/>
                  </a:lnTo>
                  <a:lnTo>
                    <a:pt x="2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5" name="Freeform 36"/>
            <p:cNvSpPr>
              <a:spLocks/>
            </p:cNvSpPr>
            <p:nvPr/>
          </p:nvSpPr>
          <p:spPr bwMode="auto">
            <a:xfrm>
              <a:off x="3661" y="1912"/>
              <a:ext cx="109" cy="37"/>
            </a:xfrm>
            <a:custGeom>
              <a:avLst/>
              <a:gdLst>
                <a:gd name="T0" fmla="*/ 4 w 219"/>
                <a:gd name="T1" fmla="*/ 75 h 75"/>
                <a:gd name="T2" fmla="*/ 219 w 219"/>
                <a:gd name="T3" fmla="*/ 69 h 75"/>
                <a:gd name="T4" fmla="*/ 209 w 219"/>
                <a:gd name="T5" fmla="*/ 0 h 75"/>
                <a:gd name="T6" fmla="*/ 0 w 219"/>
                <a:gd name="T7" fmla="*/ 4 h 75"/>
                <a:gd name="T8" fmla="*/ 4 w 219"/>
                <a:gd name="T9" fmla="*/ 75 h 75"/>
                <a:gd name="T10" fmla="*/ 4 w 219"/>
                <a:gd name="T1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5">
                  <a:moveTo>
                    <a:pt x="4" y="75"/>
                  </a:moveTo>
                  <a:lnTo>
                    <a:pt x="219" y="69"/>
                  </a:lnTo>
                  <a:lnTo>
                    <a:pt x="209" y="0"/>
                  </a:lnTo>
                  <a:lnTo>
                    <a:pt x="0" y="4"/>
                  </a:lnTo>
                  <a:lnTo>
                    <a:pt x="4" y="75"/>
                  </a:lnTo>
                  <a:lnTo>
                    <a:pt x="4" y="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8" name="Freeform 37"/>
            <p:cNvSpPr>
              <a:spLocks/>
            </p:cNvSpPr>
            <p:nvPr/>
          </p:nvSpPr>
          <p:spPr bwMode="auto">
            <a:xfrm>
              <a:off x="3663" y="1838"/>
              <a:ext cx="110" cy="38"/>
            </a:xfrm>
            <a:custGeom>
              <a:avLst/>
              <a:gdLst>
                <a:gd name="T0" fmla="*/ 6 w 220"/>
                <a:gd name="T1" fmla="*/ 74 h 74"/>
                <a:gd name="T2" fmla="*/ 220 w 220"/>
                <a:gd name="T3" fmla="*/ 67 h 74"/>
                <a:gd name="T4" fmla="*/ 209 w 220"/>
                <a:gd name="T5" fmla="*/ 0 h 74"/>
                <a:gd name="T6" fmla="*/ 0 w 220"/>
                <a:gd name="T7" fmla="*/ 2 h 74"/>
                <a:gd name="T8" fmla="*/ 6 w 220"/>
                <a:gd name="T9" fmla="*/ 74 h 74"/>
                <a:gd name="T10" fmla="*/ 6 w 220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74">
                  <a:moveTo>
                    <a:pt x="6" y="74"/>
                  </a:moveTo>
                  <a:lnTo>
                    <a:pt x="220" y="67"/>
                  </a:lnTo>
                  <a:lnTo>
                    <a:pt x="209" y="0"/>
                  </a:lnTo>
                  <a:lnTo>
                    <a:pt x="0" y="2"/>
                  </a:lnTo>
                  <a:lnTo>
                    <a:pt x="6" y="74"/>
                  </a:lnTo>
                  <a:lnTo>
                    <a:pt x="6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9" name="Freeform 38"/>
            <p:cNvSpPr>
              <a:spLocks/>
            </p:cNvSpPr>
            <p:nvPr/>
          </p:nvSpPr>
          <p:spPr bwMode="auto">
            <a:xfrm>
              <a:off x="3666" y="1764"/>
              <a:ext cx="109" cy="37"/>
            </a:xfrm>
            <a:custGeom>
              <a:avLst/>
              <a:gdLst>
                <a:gd name="T0" fmla="*/ 1 w 218"/>
                <a:gd name="T1" fmla="*/ 74 h 74"/>
                <a:gd name="T2" fmla="*/ 218 w 218"/>
                <a:gd name="T3" fmla="*/ 66 h 74"/>
                <a:gd name="T4" fmla="*/ 207 w 218"/>
                <a:gd name="T5" fmla="*/ 0 h 74"/>
                <a:gd name="T6" fmla="*/ 0 w 218"/>
                <a:gd name="T7" fmla="*/ 2 h 74"/>
                <a:gd name="T8" fmla="*/ 1 w 218"/>
                <a:gd name="T9" fmla="*/ 74 h 74"/>
                <a:gd name="T10" fmla="*/ 1 w 218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8" h="74">
                  <a:moveTo>
                    <a:pt x="1" y="74"/>
                  </a:moveTo>
                  <a:lnTo>
                    <a:pt x="218" y="66"/>
                  </a:lnTo>
                  <a:lnTo>
                    <a:pt x="207" y="0"/>
                  </a:lnTo>
                  <a:lnTo>
                    <a:pt x="0" y="2"/>
                  </a:lnTo>
                  <a:lnTo>
                    <a:pt x="1" y="74"/>
                  </a:lnTo>
                  <a:lnTo>
                    <a:pt x="1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0" name="Freeform 39"/>
            <p:cNvSpPr>
              <a:spLocks/>
            </p:cNvSpPr>
            <p:nvPr/>
          </p:nvSpPr>
          <p:spPr bwMode="auto">
            <a:xfrm>
              <a:off x="3789" y="2501"/>
              <a:ext cx="111" cy="37"/>
            </a:xfrm>
            <a:custGeom>
              <a:avLst/>
              <a:gdLst>
                <a:gd name="T0" fmla="*/ 215 w 220"/>
                <a:gd name="T1" fmla="*/ 74 h 74"/>
                <a:gd name="T2" fmla="*/ 0 w 220"/>
                <a:gd name="T3" fmla="*/ 67 h 74"/>
                <a:gd name="T4" fmla="*/ 11 w 220"/>
                <a:gd name="T5" fmla="*/ 0 h 74"/>
                <a:gd name="T6" fmla="*/ 220 w 220"/>
                <a:gd name="T7" fmla="*/ 4 h 74"/>
                <a:gd name="T8" fmla="*/ 215 w 220"/>
                <a:gd name="T9" fmla="*/ 74 h 74"/>
                <a:gd name="T10" fmla="*/ 215 w 220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74">
                  <a:moveTo>
                    <a:pt x="215" y="74"/>
                  </a:moveTo>
                  <a:lnTo>
                    <a:pt x="0" y="67"/>
                  </a:lnTo>
                  <a:lnTo>
                    <a:pt x="11" y="0"/>
                  </a:lnTo>
                  <a:lnTo>
                    <a:pt x="220" y="4"/>
                  </a:lnTo>
                  <a:lnTo>
                    <a:pt x="215" y="74"/>
                  </a:lnTo>
                  <a:lnTo>
                    <a:pt x="215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1" name="Freeform 40"/>
            <p:cNvSpPr>
              <a:spLocks/>
            </p:cNvSpPr>
            <p:nvPr/>
          </p:nvSpPr>
          <p:spPr bwMode="auto">
            <a:xfrm>
              <a:off x="3787" y="2427"/>
              <a:ext cx="110" cy="37"/>
            </a:xfrm>
            <a:custGeom>
              <a:avLst/>
              <a:gdLst>
                <a:gd name="T0" fmla="*/ 215 w 219"/>
                <a:gd name="T1" fmla="*/ 74 h 74"/>
                <a:gd name="T2" fmla="*/ 0 w 219"/>
                <a:gd name="T3" fmla="*/ 68 h 74"/>
                <a:gd name="T4" fmla="*/ 11 w 219"/>
                <a:gd name="T5" fmla="*/ 0 h 74"/>
                <a:gd name="T6" fmla="*/ 219 w 219"/>
                <a:gd name="T7" fmla="*/ 4 h 74"/>
                <a:gd name="T8" fmla="*/ 215 w 219"/>
                <a:gd name="T9" fmla="*/ 74 h 74"/>
                <a:gd name="T10" fmla="*/ 215 w 219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4">
                  <a:moveTo>
                    <a:pt x="215" y="74"/>
                  </a:moveTo>
                  <a:lnTo>
                    <a:pt x="0" y="68"/>
                  </a:lnTo>
                  <a:lnTo>
                    <a:pt x="11" y="0"/>
                  </a:lnTo>
                  <a:lnTo>
                    <a:pt x="219" y="4"/>
                  </a:lnTo>
                  <a:lnTo>
                    <a:pt x="215" y="74"/>
                  </a:lnTo>
                  <a:lnTo>
                    <a:pt x="215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2" name="Freeform 41"/>
            <p:cNvSpPr>
              <a:spLocks/>
            </p:cNvSpPr>
            <p:nvPr/>
          </p:nvSpPr>
          <p:spPr bwMode="auto">
            <a:xfrm>
              <a:off x="3787" y="2353"/>
              <a:ext cx="108" cy="37"/>
            </a:xfrm>
            <a:custGeom>
              <a:avLst/>
              <a:gdLst>
                <a:gd name="T0" fmla="*/ 215 w 217"/>
                <a:gd name="T1" fmla="*/ 75 h 75"/>
                <a:gd name="T2" fmla="*/ 0 w 217"/>
                <a:gd name="T3" fmla="*/ 69 h 75"/>
                <a:gd name="T4" fmla="*/ 10 w 217"/>
                <a:gd name="T5" fmla="*/ 0 h 75"/>
                <a:gd name="T6" fmla="*/ 217 w 217"/>
                <a:gd name="T7" fmla="*/ 4 h 75"/>
                <a:gd name="T8" fmla="*/ 215 w 217"/>
                <a:gd name="T9" fmla="*/ 75 h 75"/>
                <a:gd name="T10" fmla="*/ 215 w 217"/>
                <a:gd name="T1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75">
                  <a:moveTo>
                    <a:pt x="215" y="75"/>
                  </a:moveTo>
                  <a:lnTo>
                    <a:pt x="0" y="69"/>
                  </a:lnTo>
                  <a:lnTo>
                    <a:pt x="10" y="0"/>
                  </a:lnTo>
                  <a:lnTo>
                    <a:pt x="217" y="4"/>
                  </a:lnTo>
                  <a:lnTo>
                    <a:pt x="215" y="75"/>
                  </a:lnTo>
                  <a:lnTo>
                    <a:pt x="215" y="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3" name="Freeform 42"/>
            <p:cNvSpPr>
              <a:spLocks/>
            </p:cNvSpPr>
            <p:nvPr/>
          </p:nvSpPr>
          <p:spPr bwMode="auto">
            <a:xfrm>
              <a:off x="3785" y="2280"/>
              <a:ext cx="109" cy="36"/>
            </a:xfrm>
            <a:custGeom>
              <a:avLst/>
              <a:gdLst>
                <a:gd name="T0" fmla="*/ 215 w 219"/>
                <a:gd name="T1" fmla="*/ 72 h 72"/>
                <a:gd name="T2" fmla="*/ 0 w 219"/>
                <a:gd name="T3" fmla="*/ 67 h 72"/>
                <a:gd name="T4" fmla="*/ 10 w 219"/>
                <a:gd name="T5" fmla="*/ 0 h 72"/>
                <a:gd name="T6" fmla="*/ 219 w 219"/>
                <a:gd name="T7" fmla="*/ 2 h 72"/>
                <a:gd name="T8" fmla="*/ 215 w 219"/>
                <a:gd name="T9" fmla="*/ 72 h 72"/>
                <a:gd name="T10" fmla="*/ 215 w 219"/>
                <a:gd name="T1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2">
                  <a:moveTo>
                    <a:pt x="215" y="72"/>
                  </a:moveTo>
                  <a:lnTo>
                    <a:pt x="0" y="67"/>
                  </a:lnTo>
                  <a:lnTo>
                    <a:pt x="10" y="0"/>
                  </a:lnTo>
                  <a:lnTo>
                    <a:pt x="219" y="2"/>
                  </a:lnTo>
                  <a:lnTo>
                    <a:pt x="215" y="72"/>
                  </a:lnTo>
                  <a:lnTo>
                    <a:pt x="215" y="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4" name="Freeform 43"/>
            <p:cNvSpPr>
              <a:spLocks/>
            </p:cNvSpPr>
            <p:nvPr/>
          </p:nvSpPr>
          <p:spPr bwMode="auto">
            <a:xfrm>
              <a:off x="3783" y="2205"/>
              <a:ext cx="109" cy="37"/>
            </a:xfrm>
            <a:custGeom>
              <a:avLst/>
              <a:gdLst>
                <a:gd name="T0" fmla="*/ 215 w 219"/>
                <a:gd name="T1" fmla="*/ 74 h 74"/>
                <a:gd name="T2" fmla="*/ 0 w 219"/>
                <a:gd name="T3" fmla="*/ 64 h 74"/>
                <a:gd name="T4" fmla="*/ 10 w 219"/>
                <a:gd name="T5" fmla="*/ 0 h 74"/>
                <a:gd name="T6" fmla="*/ 219 w 219"/>
                <a:gd name="T7" fmla="*/ 2 h 74"/>
                <a:gd name="T8" fmla="*/ 215 w 219"/>
                <a:gd name="T9" fmla="*/ 74 h 74"/>
                <a:gd name="T10" fmla="*/ 215 w 219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4">
                  <a:moveTo>
                    <a:pt x="215" y="74"/>
                  </a:moveTo>
                  <a:lnTo>
                    <a:pt x="0" y="64"/>
                  </a:lnTo>
                  <a:lnTo>
                    <a:pt x="10" y="0"/>
                  </a:lnTo>
                  <a:lnTo>
                    <a:pt x="219" y="2"/>
                  </a:lnTo>
                  <a:lnTo>
                    <a:pt x="215" y="74"/>
                  </a:lnTo>
                  <a:lnTo>
                    <a:pt x="215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5" name="Freeform 44"/>
            <p:cNvSpPr>
              <a:spLocks/>
            </p:cNvSpPr>
            <p:nvPr/>
          </p:nvSpPr>
          <p:spPr bwMode="auto">
            <a:xfrm>
              <a:off x="3782" y="2130"/>
              <a:ext cx="108" cy="37"/>
            </a:xfrm>
            <a:custGeom>
              <a:avLst/>
              <a:gdLst>
                <a:gd name="T0" fmla="*/ 214 w 216"/>
                <a:gd name="T1" fmla="*/ 74 h 74"/>
                <a:gd name="T2" fmla="*/ 0 w 216"/>
                <a:gd name="T3" fmla="*/ 68 h 74"/>
                <a:gd name="T4" fmla="*/ 7 w 216"/>
                <a:gd name="T5" fmla="*/ 0 h 74"/>
                <a:gd name="T6" fmla="*/ 216 w 216"/>
                <a:gd name="T7" fmla="*/ 3 h 74"/>
                <a:gd name="T8" fmla="*/ 214 w 216"/>
                <a:gd name="T9" fmla="*/ 74 h 74"/>
                <a:gd name="T10" fmla="*/ 214 w 216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" h="74">
                  <a:moveTo>
                    <a:pt x="214" y="74"/>
                  </a:moveTo>
                  <a:lnTo>
                    <a:pt x="0" y="68"/>
                  </a:lnTo>
                  <a:lnTo>
                    <a:pt x="7" y="0"/>
                  </a:lnTo>
                  <a:lnTo>
                    <a:pt x="216" y="3"/>
                  </a:lnTo>
                  <a:lnTo>
                    <a:pt x="214" y="74"/>
                  </a:lnTo>
                  <a:lnTo>
                    <a:pt x="214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6" name="Freeform 45"/>
            <p:cNvSpPr>
              <a:spLocks/>
            </p:cNvSpPr>
            <p:nvPr/>
          </p:nvSpPr>
          <p:spPr bwMode="auto">
            <a:xfrm>
              <a:off x="3779" y="2056"/>
              <a:ext cx="110" cy="37"/>
            </a:xfrm>
            <a:custGeom>
              <a:avLst/>
              <a:gdLst>
                <a:gd name="T0" fmla="*/ 215 w 220"/>
                <a:gd name="T1" fmla="*/ 74 h 74"/>
                <a:gd name="T2" fmla="*/ 0 w 220"/>
                <a:gd name="T3" fmla="*/ 69 h 74"/>
                <a:gd name="T4" fmla="*/ 11 w 220"/>
                <a:gd name="T5" fmla="*/ 0 h 74"/>
                <a:gd name="T6" fmla="*/ 220 w 220"/>
                <a:gd name="T7" fmla="*/ 6 h 74"/>
                <a:gd name="T8" fmla="*/ 215 w 220"/>
                <a:gd name="T9" fmla="*/ 74 h 74"/>
                <a:gd name="T10" fmla="*/ 215 w 220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74">
                  <a:moveTo>
                    <a:pt x="215" y="74"/>
                  </a:moveTo>
                  <a:lnTo>
                    <a:pt x="0" y="69"/>
                  </a:lnTo>
                  <a:lnTo>
                    <a:pt x="11" y="0"/>
                  </a:lnTo>
                  <a:lnTo>
                    <a:pt x="220" y="6"/>
                  </a:lnTo>
                  <a:lnTo>
                    <a:pt x="215" y="74"/>
                  </a:lnTo>
                  <a:lnTo>
                    <a:pt x="215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7" name="Freeform 46"/>
            <p:cNvSpPr>
              <a:spLocks/>
            </p:cNvSpPr>
            <p:nvPr/>
          </p:nvSpPr>
          <p:spPr bwMode="auto">
            <a:xfrm>
              <a:off x="3777" y="1983"/>
              <a:ext cx="109" cy="36"/>
            </a:xfrm>
            <a:custGeom>
              <a:avLst/>
              <a:gdLst>
                <a:gd name="T0" fmla="*/ 217 w 219"/>
                <a:gd name="T1" fmla="*/ 72 h 72"/>
                <a:gd name="T2" fmla="*/ 0 w 219"/>
                <a:gd name="T3" fmla="*/ 66 h 72"/>
                <a:gd name="T4" fmla="*/ 11 w 219"/>
                <a:gd name="T5" fmla="*/ 0 h 72"/>
                <a:gd name="T6" fmla="*/ 219 w 219"/>
                <a:gd name="T7" fmla="*/ 4 h 72"/>
                <a:gd name="T8" fmla="*/ 217 w 219"/>
                <a:gd name="T9" fmla="*/ 72 h 72"/>
                <a:gd name="T10" fmla="*/ 217 w 219"/>
                <a:gd name="T1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2">
                  <a:moveTo>
                    <a:pt x="217" y="72"/>
                  </a:moveTo>
                  <a:lnTo>
                    <a:pt x="0" y="66"/>
                  </a:lnTo>
                  <a:lnTo>
                    <a:pt x="11" y="0"/>
                  </a:lnTo>
                  <a:lnTo>
                    <a:pt x="219" y="4"/>
                  </a:lnTo>
                  <a:lnTo>
                    <a:pt x="217" y="72"/>
                  </a:lnTo>
                  <a:lnTo>
                    <a:pt x="217" y="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8" name="Freeform 47"/>
            <p:cNvSpPr>
              <a:spLocks/>
            </p:cNvSpPr>
            <p:nvPr/>
          </p:nvSpPr>
          <p:spPr bwMode="auto">
            <a:xfrm>
              <a:off x="3776" y="1909"/>
              <a:ext cx="108" cy="37"/>
            </a:xfrm>
            <a:custGeom>
              <a:avLst/>
              <a:gdLst>
                <a:gd name="T0" fmla="*/ 215 w 217"/>
                <a:gd name="T1" fmla="*/ 74 h 74"/>
                <a:gd name="T2" fmla="*/ 0 w 217"/>
                <a:gd name="T3" fmla="*/ 68 h 74"/>
                <a:gd name="T4" fmla="*/ 8 w 217"/>
                <a:gd name="T5" fmla="*/ 0 h 74"/>
                <a:gd name="T6" fmla="*/ 217 w 217"/>
                <a:gd name="T7" fmla="*/ 2 h 74"/>
                <a:gd name="T8" fmla="*/ 215 w 217"/>
                <a:gd name="T9" fmla="*/ 74 h 74"/>
                <a:gd name="T10" fmla="*/ 215 w 217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74">
                  <a:moveTo>
                    <a:pt x="215" y="74"/>
                  </a:moveTo>
                  <a:lnTo>
                    <a:pt x="0" y="68"/>
                  </a:lnTo>
                  <a:lnTo>
                    <a:pt x="8" y="0"/>
                  </a:lnTo>
                  <a:lnTo>
                    <a:pt x="217" y="2"/>
                  </a:lnTo>
                  <a:lnTo>
                    <a:pt x="215" y="74"/>
                  </a:lnTo>
                  <a:lnTo>
                    <a:pt x="215" y="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9" name="Freeform 48"/>
            <p:cNvSpPr>
              <a:spLocks/>
            </p:cNvSpPr>
            <p:nvPr/>
          </p:nvSpPr>
          <p:spPr bwMode="auto">
            <a:xfrm>
              <a:off x="3774" y="1835"/>
              <a:ext cx="109" cy="37"/>
            </a:xfrm>
            <a:custGeom>
              <a:avLst/>
              <a:gdLst>
                <a:gd name="T0" fmla="*/ 215 w 219"/>
                <a:gd name="T1" fmla="*/ 75 h 75"/>
                <a:gd name="T2" fmla="*/ 0 w 219"/>
                <a:gd name="T3" fmla="*/ 69 h 75"/>
                <a:gd name="T4" fmla="*/ 10 w 219"/>
                <a:gd name="T5" fmla="*/ 0 h 75"/>
                <a:gd name="T6" fmla="*/ 219 w 219"/>
                <a:gd name="T7" fmla="*/ 2 h 75"/>
                <a:gd name="T8" fmla="*/ 215 w 219"/>
                <a:gd name="T9" fmla="*/ 75 h 75"/>
                <a:gd name="T10" fmla="*/ 215 w 219"/>
                <a:gd name="T1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5">
                  <a:moveTo>
                    <a:pt x="215" y="75"/>
                  </a:moveTo>
                  <a:lnTo>
                    <a:pt x="0" y="69"/>
                  </a:lnTo>
                  <a:lnTo>
                    <a:pt x="10" y="0"/>
                  </a:lnTo>
                  <a:lnTo>
                    <a:pt x="219" y="2"/>
                  </a:lnTo>
                  <a:lnTo>
                    <a:pt x="215" y="75"/>
                  </a:lnTo>
                  <a:lnTo>
                    <a:pt x="215" y="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0" name="Freeform 49"/>
            <p:cNvSpPr>
              <a:spLocks/>
            </p:cNvSpPr>
            <p:nvPr/>
          </p:nvSpPr>
          <p:spPr bwMode="auto">
            <a:xfrm>
              <a:off x="3772" y="1761"/>
              <a:ext cx="110" cy="37"/>
            </a:xfrm>
            <a:custGeom>
              <a:avLst/>
              <a:gdLst>
                <a:gd name="T0" fmla="*/ 217 w 219"/>
                <a:gd name="T1" fmla="*/ 72 h 72"/>
                <a:gd name="T2" fmla="*/ 0 w 219"/>
                <a:gd name="T3" fmla="*/ 65 h 72"/>
                <a:gd name="T4" fmla="*/ 10 w 219"/>
                <a:gd name="T5" fmla="*/ 0 h 72"/>
                <a:gd name="T6" fmla="*/ 219 w 219"/>
                <a:gd name="T7" fmla="*/ 2 h 72"/>
                <a:gd name="T8" fmla="*/ 217 w 219"/>
                <a:gd name="T9" fmla="*/ 72 h 72"/>
                <a:gd name="T10" fmla="*/ 217 w 219"/>
                <a:gd name="T1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72">
                  <a:moveTo>
                    <a:pt x="217" y="72"/>
                  </a:moveTo>
                  <a:lnTo>
                    <a:pt x="0" y="65"/>
                  </a:lnTo>
                  <a:lnTo>
                    <a:pt x="10" y="0"/>
                  </a:lnTo>
                  <a:lnTo>
                    <a:pt x="219" y="2"/>
                  </a:lnTo>
                  <a:lnTo>
                    <a:pt x="217" y="72"/>
                  </a:lnTo>
                  <a:lnTo>
                    <a:pt x="217" y="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2" name="Freeform 50"/>
            <p:cNvSpPr>
              <a:spLocks/>
            </p:cNvSpPr>
            <p:nvPr/>
          </p:nvSpPr>
          <p:spPr bwMode="auto">
            <a:xfrm>
              <a:off x="3760" y="2298"/>
              <a:ext cx="32" cy="415"/>
            </a:xfrm>
            <a:custGeom>
              <a:avLst/>
              <a:gdLst>
                <a:gd name="T0" fmla="*/ 0 w 64"/>
                <a:gd name="T1" fmla="*/ 0 h 831"/>
                <a:gd name="T2" fmla="*/ 5 w 64"/>
                <a:gd name="T3" fmla="*/ 831 h 831"/>
                <a:gd name="T4" fmla="*/ 64 w 64"/>
                <a:gd name="T5" fmla="*/ 825 h 831"/>
                <a:gd name="T6" fmla="*/ 63 w 64"/>
                <a:gd name="T7" fmla="*/ 0 h 831"/>
                <a:gd name="T8" fmla="*/ 0 w 64"/>
                <a:gd name="T9" fmla="*/ 0 h 831"/>
                <a:gd name="T10" fmla="*/ 0 w 64"/>
                <a:gd name="T11" fmla="*/ 0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31">
                  <a:moveTo>
                    <a:pt x="0" y="0"/>
                  </a:moveTo>
                  <a:lnTo>
                    <a:pt x="5" y="831"/>
                  </a:lnTo>
                  <a:lnTo>
                    <a:pt x="64" y="825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3" name="Freeform 51"/>
            <p:cNvSpPr>
              <a:spLocks/>
            </p:cNvSpPr>
            <p:nvPr/>
          </p:nvSpPr>
          <p:spPr bwMode="auto">
            <a:xfrm>
              <a:off x="3728" y="2681"/>
              <a:ext cx="97" cy="101"/>
            </a:xfrm>
            <a:custGeom>
              <a:avLst/>
              <a:gdLst>
                <a:gd name="T0" fmla="*/ 107 w 194"/>
                <a:gd name="T1" fmla="*/ 204 h 204"/>
                <a:gd name="T2" fmla="*/ 126 w 194"/>
                <a:gd name="T3" fmla="*/ 198 h 204"/>
                <a:gd name="T4" fmla="*/ 143 w 194"/>
                <a:gd name="T5" fmla="*/ 190 h 204"/>
                <a:gd name="T6" fmla="*/ 158 w 194"/>
                <a:gd name="T7" fmla="*/ 179 h 204"/>
                <a:gd name="T8" fmla="*/ 171 w 194"/>
                <a:gd name="T9" fmla="*/ 166 h 204"/>
                <a:gd name="T10" fmla="*/ 181 w 194"/>
                <a:gd name="T11" fmla="*/ 149 h 204"/>
                <a:gd name="T12" fmla="*/ 188 w 194"/>
                <a:gd name="T13" fmla="*/ 131 h 204"/>
                <a:gd name="T14" fmla="*/ 192 w 194"/>
                <a:gd name="T15" fmla="*/ 111 h 204"/>
                <a:gd name="T16" fmla="*/ 192 w 194"/>
                <a:gd name="T17" fmla="*/ 90 h 204"/>
                <a:gd name="T18" fmla="*/ 188 w 194"/>
                <a:gd name="T19" fmla="*/ 71 h 204"/>
                <a:gd name="T20" fmla="*/ 181 w 194"/>
                <a:gd name="T21" fmla="*/ 52 h 204"/>
                <a:gd name="T22" fmla="*/ 171 w 194"/>
                <a:gd name="T23" fmla="*/ 36 h 204"/>
                <a:gd name="T24" fmla="*/ 158 w 194"/>
                <a:gd name="T25" fmla="*/ 23 h 204"/>
                <a:gd name="T26" fmla="*/ 143 w 194"/>
                <a:gd name="T27" fmla="*/ 12 h 204"/>
                <a:gd name="T28" fmla="*/ 126 w 194"/>
                <a:gd name="T29" fmla="*/ 4 h 204"/>
                <a:gd name="T30" fmla="*/ 107 w 194"/>
                <a:gd name="T31" fmla="*/ 0 h 204"/>
                <a:gd name="T32" fmla="*/ 88 w 194"/>
                <a:gd name="T33" fmla="*/ 0 h 204"/>
                <a:gd name="T34" fmla="*/ 69 w 194"/>
                <a:gd name="T35" fmla="*/ 4 h 204"/>
                <a:gd name="T36" fmla="*/ 51 w 194"/>
                <a:gd name="T37" fmla="*/ 12 h 204"/>
                <a:gd name="T38" fmla="*/ 34 w 194"/>
                <a:gd name="T39" fmla="*/ 23 h 204"/>
                <a:gd name="T40" fmla="*/ 21 w 194"/>
                <a:gd name="T41" fmla="*/ 36 h 204"/>
                <a:gd name="T42" fmla="*/ 12 w 194"/>
                <a:gd name="T43" fmla="*/ 52 h 204"/>
                <a:gd name="T44" fmla="*/ 4 w 194"/>
                <a:gd name="T45" fmla="*/ 71 h 204"/>
                <a:gd name="T46" fmla="*/ 0 w 194"/>
                <a:gd name="T47" fmla="*/ 90 h 204"/>
                <a:gd name="T48" fmla="*/ 0 w 194"/>
                <a:gd name="T49" fmla="*/ 111 h 204"/>
                <a:gd name="T50" fmla="*/ 4 w 194"/>
                <a:gd name="T51" fmla="*/ 131 h 204"/>
                <a:gd name="T52" fmla="*/ 12 w 194"/>
                <a:gd name="T53" fmla="*/ 149 h 204"/>
                <a:gd name="T54" fmla="*/ 21 w 194"/>
                <a:gd name="T55" fmla="*/ 166 h 204"/>
                <a:gd name="T56" fmla="*/ 34 w 194"/>
                <a:gd name="T57" fmla="*/ 179 h 204"/>
                <a:gd name="T58" fmla="*/ 51 w 194"/>
                <a:gd name="T59" fmla="*/ 190 h 204"/>
                <a:gd name="T60" fmla="*/ 69 w 194"/>
                <a:gd name="T61" fmla="*/ 198 h 204"/>
                <a:gd name="T62" fmla="*/ 88 w 194"/>
                <a:gd name="T63" fmla="*/ 204 h 204"/>
                <a:gd name="T64" fmla="*/ 97 w 194"/>
                <a:gd name="T6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4" h="204">
                  <a:moveTo>
                    <a:pt x="97" y="204"/>
                  </a:moveTo>
                  <a:lnTo>
                    <a:pt x="107" y="204"/>
                  </a:lnTo>
                  <a:lnTo>
                    <a:pt x="116" y="202"/>
                  </a:lnTo>
                  <a:lnTo>
                    <a:pt x="126" y="198"/>
                  </a:lnTo>
                  <a:lnTo>
                    <a:pt x="135" y="196"/>
                  </a:lnTo>
                  <a:lnTo>
                    <a:pt x="143" y="190"/>
                  </a:lnTo>
                  <a:lnTo>
                    <a:pt x="150" y="187"/>
                  </a:lnTo>
                  <a:lnTo>
                    <a:pt x="158" y="179"/>
                  </a:lnTo>
                  <a:lnTo>
                    <a:pt x="166" y="173"/>
                  </a:lnTo>
                  <a:lnTo>
                    <a:pt x="171" y="166"/>
                  </a:lnTo>
                  <a:lnTo>
                    <a:pt x="177" y="158"/>
                  </a:lnTo>
                  <a:lnTo>
                    <a:pt x="181" y="149"/>
                  </a:lnTo>
                  <a:lnTo>
                    <a:pt x="186" y="141"/>
                  </a:lnTo>
                  <a:lnTo>
                    <a:pt x="188" y="131"/>
                  </a:lnTo>
                  <a:lnTo>
                    <a:pt x="192" y="122"/>
                  </a:lnTo>
                  <a:lnTo>
                    <a:pt x="192" y="111"/>
                  </a:lnTo>
                  <a:lnTo>
                    <a:pt x="194" y="101"/>
                  </a:lnTo>
                  <a:lnTo>
                    <a:pt x="192" y="90"/>
                  </a:lnTo>
                  <a:lnTo>
                    <a:pt x="192" y="80"/>
                  </a:lnTo>
                  <a:lnTo>
                    <a:pt x="188" y="71"/>
                  </a:lnTo>
                  <a:lnTo>
                    <a:pt x="186" y="61"/>
                  </a:lnTo>
                  <a:lnTo>
                    <a:pt x="181" y="52"/>
                  </a:lnTo>
                  <a:lnTo>
                    <a:pt x="177" y="44"/>
                  </a:lnTo>
                  <a:lnTo>
                    <a:pt x="171" y="36"/>
                  </a:lnTo>
                  <a:lnTo>
                    <a:pt x="166" y="29"/>
                  </a:lnTo>
                  <a:lnTo>
                    <a:pt x="158" y="23"/>
                  </a:lnTo>
                  <a:lnTo>
                    <a:pt x="150" y="16"/>
                  </a:lnTo>
                  <a:lnTo>
                    <a:pt x="143" y="12"/>
                  </a:lnTo>
                  <a:lnTo>
                    <a:pt x="135" y="8"/>
                  </a:lnTo>
                  <a:lnTo>
                    <a:pt x="126" y="4"/>
                  </a:lnTo>
                  <a:lnTo>
                    <a:pt x="116" y="0"/>
                  </a:lnTo>
                  <a:lnTo>
                    <a:pt x="107" y="0"/>
                  </a:lnTo>
                  <a:lnTo>
                    <a:pt x="97" y="0"/>
                  </a:lnTo>
                  <a:lnTo>
                    <a:pt x="88" y="0"/>
                  </a:lnTo>
                  <a:lnTo>
                    <a:pt x="78" y="0"/>
                  </a:lnTo>
                  <a:lnTo>
                    <a:pt x="69" y="4"/>
                  </a:lnTo>
                  <a:lnTo>
                    <a:pt x="59" y="8"/>
                  </a:lnTo>
                  <a:lnTo>
                    <a:pt x="51" y="12"/>
                  </a:lnTo>
                  <a:lnTo>
                    <a:pt x="42" y="16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1" y="36"/>
                  </a:lnTo>
                  <a:lnTo>
                    <a:pt x="15" y="44"/>
                  </a:lnTo>
                  <a:lnTo>
                    <a:pt x="12" y="52"/>
                  </a:lnTo>
                  <a:lnTo>
                    <a:pt x="8" y="61"/>
                  </a:lnTo>
                  <a:lnTo>
                    <a:pt x="4" y="71"/>
                  </a:lnTo>
                  <a:lnTo>
                    <a:pt x="2" y="80"/>
                  </a:lnTo>
                  <a:lnTo>
                    <a:pt x="0" y="90"/>
                  </a:lnTo>
                  <a:lnTo>
                    <a:pt x="0" y="101"/>
                  </a:lnTo>
                  <a:lnTo>
                    <a:pt x="0" y="111"/>
                  </a:lnTo>
                  <a:lnTo>
                    <a:pt x="2" y="122"/>
                  </a:lnTo>
                  <a:lnTo>
                    <a:pt x="4" y="131"/>
                  </a:lnTo>
                  <a:lnTo>
                    <a:pt x="8" y="141"/>
                  </a:lnTo>
                  <a:lnTo>
                    <a:pt x="12" y="149"/>
                  </a:lnTo>
                  <a:lnTo>
                    <a:pt x="15" y="158"/>
                  </a:lnTo>
                  <a:lnTo>
                    <a:pt x="21" y="166"/>
                  </a:lnTo>
                  <a:lnTo>
                    <a:pt x="29" y="173"/>
                  </a:lnTo>
                  <a:lnTo>
                    <a:pt x="34" y="179"/>
                  </a:lnTo>
                  <a:lnTo>
                    <a:pt x="42" y="187"/>
                  </a:lnTo>
                  <a:lnTo>
                    <a:pt x="51" y="190"/>
                  </a:lnTo>
                  <a:lnTo>
                    <a:pt x="59" y="196"/>
                  </a:lnTo>
                  <a:lnTo>
                    <a:pt x="69" y="198"/>
                  </a:lnTo>
                  <a:lnTo>
                    <a:pt x="78" y="202"/>
                  </a:lnTo>
                  <a:lnTo>
                    <a:pt x="88" y="204"/>
                  </a:lnTo>
                  <a:lnTo>
                    <a:pt x="97" y="204"/>
                  </a:lnTo>
                  <a:lnTo>
                    <a:pt x="97" y="204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4" name="Freeform 52"/>
            <p:cNvSpPr>
              <a:spLocks/>
            </p:cNvSpPr>
            <p:nvPr/>
          </p:nvSpPr>
          <p:spPr bwMode="auto">
            <a:xfrm>
              <a:off x="3743" y="2703"/>
              <a:ext cx="34" cy="34"/>
            </a:xfrm>
            <a:custGeom>
              <a:avLst/>
              <a:gdLst>
                <a:gd name="T0" fmla="*/ 32 w 68"/>
                <a:gd name="T1" fmla="*/ 68 h 68"/>
                <a:gd name="T2" fmla="*/ 36 w 68"/>
                <a:gd name="T3" fmla="*/ 68 h 68"/>
                <a:gd name="T4" fmla="*/ 39 w 68"/>
                <a:gd name="T5" fmla="*/ 68 h 68"/>
                <a:gd name="T6" fmla="*/ 43 w 68"/>
                <a:gd name="T7" fmla="*/ 67 h 68"/>
                <a:gd name="T8" fmla="*/ 47 w 68"/>
                <a:gd name="T9" fmla="*/ 67 h 68"/>
                <a:gd name="T10" fmla="*/ 53 w 68"/>
                <a:gd name="T11" fmla="*/ 63 h 68"/>
                <a:gd name="T12" fmla="*/ 58 w 68"/>
                <a:gd name="T13" fmla="*/ 59 h 68"/>
                <a:gd name="T14" fmla="*/ 60 w 68"/>
                <a:gd name="T15" fmla="*/ 53 h 68"/>
                <a:gd name="T16" fmla="*/ 66 w 68"/>
                <a:gd name="T17" fmla="*/ 49 h 68"/>
                <a:gd name="T18" fmla="*/ 66 w 68"/>
                <a:gd name="T19" fmla="*/ 46 h 68"/>
                <a:gd name="T20" fmla="*/ 66 w 68"/>
                <a:gd name="T21" fmla="*/ 42 h 68"/>
                <a:gd name="T22" fmla="*/ 68 w 68"/>
                <a:gd name="T23" fmla="*/ 38 h 68"/>
                <a:gd name="T24" fmla="*/ 68 w 68"/>
                <a:gd name="T25" fmla="*/ 36 h 68"/>
                <a:gd name="T26" fmla="*/ 68 w 68"/>
                <a:gd name="T27" fmla="*/ 30 h 68"/>
                <a:gd name="T28" fmla="*/ 66 w 68"/>
                <a:gd name="T29" fmla="*/ 27 h 68"/>
                <a:gd name="T30" fmla="*/ 66 w 68"/>
                <a:gd name="T31" fmla="*/ 25 h 68"/>
                <a:gd name="T32" fmla="*/ 66 w 68"/>
                <a:gd name="T33" fmla="*/ 21 h 68"/>
                <a:gd name="T34" fmla="*/ 62 w 68"/>
                <a:gd name="T35" fmla="*/ 17 h 68"/>
                <a:gd name="T36" fmla="*/ 60 w 68"/>
                <a:gd name="T37" fmla="*/ 15 h 68"/>
                <a:gd name="T38" fmla="*/ 58 w 68"/>
                <a:gd name="T39" fmla="*/ 11 h 68"/>
                <a:gd name="T40" fmla="*/ 58 w 68"/>
                <a:gd name="T41" fmla="*/ 10 h 68"/>
                <a:gd name="T42" fmla="*/ 53 w 68"/>
                <a:gd name="T43" fmla="*/ 6 h 68"/>
                <a:gd name="T44" fmla="*/ 47 w 68"/>
                <a:gd name="T45" fmla="*/ 2 h 68"/>
                <a:gd name="T46" fmla="*/ 43 w 68"/>
                <a:gd name="T47" fmla="*/ 0 h 68"/>
                <a:gd name="T48" fmla="*/ 39 w 68"/>
                <a:gd name="T49" fmla="*/ 0 h 68"/>
                <a:gd name="T50" fmla="*/ 36 w 68"/>
                <a:gd name="T51" fmla="*/ 0 h 68"/>
                <a:gd name="T52" fmla="*/ 32 w 68"/>
                <a:gd name="T53" fmla="*/ 0 h 68"/>
                <a:gd name="T54" fmla="*/ 28 w 68"/>
                <a:gd name="T55" fmla="*/ 0 h 68"/>
                <a:gd name="T56" fmla="*/ 24 w 68"/>
                <a:gd name="T57" fmla="*/ 0 h 68"/>
                <a:gd name="T58" fmla="*/ 22 w 68"/>
                <a:gd name="T59" fmla="*/ 0 h 68"/>
                <a:gd name="T60" fmla="*/ 19 w 68"/>
                <a:gd name="T61" fmla="*/ 2 h 68"/>
                <a:gd name="T62" fmla="*/ 15 w 68"/>
                <a:gd name="T63" fmla="*/ 4 h 68"/>
                <a:gd name="T64" fmla="*/ 13 w 68"/>
                <a:gd name="T65" fmla="*/ 6 h 68"/>
                <a:gd name="T66" fmla="*/ 11 w 68"/>
                <a:gd name="T67" fmla="*/ 8 h 68"/>
                <a:gd name="T68" fmla="*/ 7 w 68"/>
                <a:gd name="T69" fmla="*/ 10 h 68"/>
                <a:gd name="T70" fmla="*/ 5 w 68"/>
                <a:gd name="T71" fmla="*/ 11 h 68"/>
                <a:gd name="T72" fmla="*/ 3 w 68"/>
                <a:gd name="T73" fmla="*/ 15 h 68"/>
                <a:gd name="T74" fmla="*/ 1 w 68"/>
                <a:gd name="T75" fmla="*/ 17 h 68"/>
                <a:gd name="T76" fmla="*/ 1 w 68"/>
                <a:gd name="T77" fmla="*/ 21 h 68"/>
                <a:gd name="T78" fmla="*/ 0 w 68"/>
                <a:gd name="T79" fmla="*/ 25 h 68"/>
                <a:gd name="T80" fmla="*/ 0 w 68"/>
                <a:gd name="T81" fmla="*/ 27 h 68"/>
                <a:gd name="T82" fmla="*/ 0 w 68"/>
                <a:gd name="T83" fmla="*/ 30 h 68"/>
                <a:gd name="T84" fmla="*/ 0 w 68"/>
                <a:gd name="T85" fmla="*/ 36 h 68"/>
                <a:gd name="T86" fmla="*/ 0 w 68"/>
                <a:gd name="T87" fmla="*/ 38 h 68"/>
                <a:gd name="T88" fmla="*/ 0 w 68"/>
                <a:gd name="T89" fmla="*/ 42 h 68"/>
                <a:gd name="T90" fmla="*/ 0 w 68"/>
                <a:gd name="T91" fmla="*/ 46 h 68"/>
                <a:gd name="T92" fmla="*/ 1 w 68"/>
                <a:gd name="T93" fmla="*/ 49 h 68"/>
                <a:gd name="T94" fmla="*/ 3 w 68"/>
                <a:gd name="T95" fmla="*/ 53 h 68"/>
                <a:gd name="T96" fmla="*/ 7 w 68"/>
                <a:gd name="T97" fmla="*/ 59 h 68"/>
                <a:gd name="T98" fmla="*/ 11 w 68"/>
                <a:gd name="T99" fmla="*/ 61 h 68"/>
                <a:gd name="T100" fmla="*/ 13 w 68"/>
                <a:gd name="T101" fmla="*/ 63 h 68"/>
                <a:gd name="T102" fmla="*/ 15 w 68"/>
                <a:gd name="T103" fmla="*/ 65 h 68"/>
                <a:gd name="T104" fmla="*/ 19 w 68"/>
                <a:gd name="T105" fmla="*/ 67 h 68"/>
                <a:gd name="T106" fmla="*/ 22 w 68"/>
                <a:gd name="T107" fmla="*/ 67 h 68"/>
                <a:gd name="T108" fmla="*/ 24 w 68"/>
                <a:gd name="T109" fmla="*/ 68 h 68"/>
                <a:gd name="T110" fmla="*/ 28 w 68"/>
                <a:gd name="T111" fmla="*/ 68 h 68"/>
                <a:gd name="T112" fmla="*/ 32 w 68"/>
                <a:gd name="T113" fmla="*/ 68 h 68"/>
                <a:gd name="T114" fmla="*/ 32 w 68"/>
                <a:gd name="T1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8" h="68">
                  <a:moveTo>
                    <a:pt x="32" y="68"/>
                  </a:moveTo>
                  <a:lnTo>
                    <a:pt x="36" y="68"/>
                  </a:lnTo>
                  <a:lnTo>
                    <a:pt x="39" y="68"/>
                  </a:lnTo>
                  <a:lnTo>
                    <a:pt x="43" y="67"/>
                  </a:lnTo>
                  <a:lnTo>
                    <a:pt x="47" y="67"/>
                  </a:lnTo>
                  <a:lnTo>
                    <a:pt x="53" y="63"/>
                  </a:lnTo>
                  <a:lnTo>
                    <a:pt x="58" y="59"/>
                  </a:lnTo>
                  <a:lnTo>
                    <a:pt x="60" y="53"/>
                  </a:lnTo>
                  <a:lnTo>
                    <a:pt x="66" y="49"/>
                  </a:lnTo>
                  <a:lnTo>
                    <a:pt x="66" y="46"/>
                  </a:lnTo>
                  <a:lnTo>
                    <a:pt x="66" y="42"/>
                  </a:lnTo>
                  <a:lnTo>
                    <a:pt x="68" y="38"/>
                  </a:lnTo>
                  <a:lnTo>
                    <a:pt x="68" y="36"/>
                  </a:lnTo>
                  <a:lnTo>
                    <a:pt x="68" y="30"/>
                  </a:lnTo>
                  <a:lnTo>
                    <a:pt x="66" y="27"/>
                  </a:lnTo>
                  <a:lnTo>
                    <a:pt x="66" y="25"/>
                  </a:lnTo>
                  <a:lnTo>
                    <a:pt x="66" y="21"/>
                  </a:lnTo>
                  <a:lnTo>
                    <a:pt x="62" y="17"/>
                  </a:lnTo>
                  <a:lnTo>
                    <a:pt x="60" y="15"/>
                  </a:lnTo>
                  <a:lnTo>
                    <a:pt x="58" y="11"/>
                  </a:lnTo>
                  <a:lnTo>
                    <a:pt x="58" y="10"/>
                  </a:lnTo>
                  <a:lnTo>
                    <a:pt x="53" y="6"/>
                  </a:lnTo>
                  <a:lnTo>
                    <a:pt x="47" y="2"/>
                  </a:lnTo>
                  <a:lnTo>
                    <a:pt x="43" y="0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9" y="2"/>
                  </a:lnTo>
                  <a:lnTo>
                    <a:pt x="15" y="4"/>
                  </a:lnTo>
                  <a:lnTo>
                    <a:pt x="13" y="6"/>
                  </a:lnTo>
                  <a:lnTo>
                    <a:pt x="11" y="8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3" y="15"/>
                  </a:lnTo>
                  <a:lnTo>
                    <a:pt x="1" y="17"/>
                  </a:lnTo>
                  <a:lnTo>
                    <a:pt x="1" y="21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1" y="49"/>
                  </a:lnTo>
                  <a:lnTo>
                    <a:pt x="3" y="53"/>
                  </a:lnTo>
                  <a:lnTo>
                    <a:pt x="7" y="59"/>
                  </a:lnTo>
                  <a:lnTo>
                    <a:pt x="11" y="61"/>
                  </a:lnTo>
                  <a:lnTo>
                    <a:pt x="13" y="63"/>
                  </a:lnTo>
                  <a:lnTo>
                    <a:pt x="15" y="65"/>
                  </a:lnTo>
                  <a:lnTo>
                    <a:pt x="19" y="67"/>
                  </a:lnTo>
                  <a:lnTo>
                    <a:pt x="22" y="67"/>
                  </a:lnTo>
                  <a:lnTo>
                    <a:pt x="24" y="68"/>
                  </a:lnTo>
                  <a:lnTo>
                    <a:pt x="28" y="68"/>
                  </a:lnTo>
                  <a:lnTo>
                    <a:pt x="32" y="68"/>
                  </a:lnTo>
                  <a:lnTo>
                    <a:pt x="32" y="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6" name="Freeform 64"/>
            <p:cNvSpPr>
              <a:spLocks/>
            </p:cNvSpPr>
            <p:nvPr/>
          </p:nvSpPr>
          <p:spPr bwMode="auto">
            <a:xfrm>
              <a:off x="3648" y="1582"/>
              <a:ext cx="57" cy="46"/>
            </a:xfrm>
            <a:custGeom>
              <a:avLst/>
              <a:gdLst>
                <a:gd name="T0" fmla="*/ 0 w 114"/>
                <a:gd name="T1" fmla="*/ 93 h 93"/>
                <a:gd name="T2" fmla="*/ 114 w 114"/>
                <a:gd name="T3" fmla="*/ 68 h 93"/>
                <a:gd name="T4" fmla="*/ 97 w 114"/>
                <a:gd name="T5" fmla="*/ 0 h 93"/>
                <a:gd name="T6" fmla="*/ 6 w 114"/>
                <a:gd name="T7" fmla="*/ 21 h 93"/>
                <a:gd name="T8" fmla="*/ 0 w 114"/>
                <a:gd name="T9" fmla="*/ 93 h 93"/>
                <a:gd name="T10" fmla="*/ 0 w 114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" h="93">
                  <a:moveTo>
                    <a:pt x="0" y="93"/>
                  </a:moveTo>
                  <a:lnTo>
                    <a:pt x="114" y="68"/>
                  </a:lnTo>
                  <a:lnTo>
                    <a:pt x="97" y="0"/>
                  </a:lnTo>
                  <a:lnTo>
                    <a:pt x="6" y="21"/>
                  </a:lnTo>
                  <a:lnTo>
                    <a:pt x="0" y="93"/>
                  </a:lnTo>
                  <a:lnTo>
                    <a:pt x="0" y="9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7" name="Freeform 65"/>
            <p:cNvSpPr>
              <a:spLocks/>
            </p:cNvSpPr>
            <p:nvPr/>
          </p:nvSpPr>
          <p:spPr bwMode="auto">
            <a:xfrm>
              <a:off x="3730" y="1518"/>
              <a:ext cx="76" cy="76"/>
            </a:xfrm>
            <a:custGeom>
              <a:avLst/>
              <a:gdLst>
                <a:gd name="T0" fmla="*/ 83 w 152"/>
                <a:gd name="T1" fmla="*/ 152 h 152"/>
                <a:gd name="T2" fmla="*/ 99 w 152"/>
                <a:gd name="T3" fmla="*/ 149 h 152"/>
                <a:gd name="T4" fmla="*/ 112 w 152"/>
                <a:gd name="T5" fmla="*/ 143 h 152"/>
                <a:gd name="T6" fmla="*/ 123 w 152"/>
                <a:gd name="T7" fmla="*/ 135 h 152"/>
                <a:gd name="T8" fmla="*/ 135 w 152"/>
                <a:gd name="T9" fmla="*/ 124 h 152"/>
                <a:gd name="T10" fmla="*/ 142 w 152"/>
                <a:gd name="T11" fmla="*/ 112 h 152"/>
                <a:gd name="T12" fmla="*/ 148 w 152"/>
                <a:gd name="T13" fmla="*/ 99 h 152"/>
                <a:gd name="T14" fmla="*/ 152 w 152"/>
                <a:gd name="T15" fmla="*/ 84 h 152"/>
                <a:gd name="T16" fmla="*/ 152 w 152"/>
                <a:gd name="T17" fmla="*/ 69 h 152"/>
                <a:gd name="T18" fmla="*/ 148 w 152"/>
                <a:gd name="T19" fmla="*/ 54 h 152"/>
                <a:gd name="T20" fmla="*/ 142 w 152"/>
                <a:gd name="T21" fmla="*/ 40 h 152"/>
                <a:gd name="T22" fmla="*/ 135 w 152"/>
                <a:gd name="T23" fmla="*/ 27 h 152"/>
                <a:gd name="T24" fmla="*/ 123 w 152"/>
                <a:gd name="T25" fmla="*/ 17 h 152"/>
                <a:gd name="T26" fmla="*/ 112 w 152"/>
                <a:gd name="T27" fmla="*/ 8 h 152"/>
                <a:gd name="T28" fmla="*/ 99 w 152"/>
                <a:gd name="T29" fmla="*/ 4 h 152"/>
                <a:gd name="T30" fmla="*/ 83 w 152"/>
                <a:gd name="T31" fmla="*/ 0 h 152"/>
                <a:gd name="T32" fmla="*/ 68 w 152"/>
                <a:gd name="T33" fmla="*/ 0 h 152"/>
                <a:gd name="T34" fmla="*/ 53 w 152"/>
                <a:gd name="T35" fmla="*/ 4 h 152"/>
                <a:gd name="T36" fmla="*/ 40 w 152"/>
                <a:gd name="T37" fmla="*/ 8 h 152"/>
                <a:gd name="T38" fmla="*/ 26 w 152"/>
                <a:gd name="T39" fmla="*/ 17 h 152"/>
                <a:gd name="T40" fmla="*/ 17 w 152"/>
                <a:gd name="T41" fmla="*/ 27 h 152"/>
                <a:gd name="T42" fmla="*/ 9 w 152"/>
                <a:gd name="T43" fmla="*/ 40 h 152"/>
                <a:gd name="T44" fmla="*/ 4 w 152"/>
                <a:gd name="T45" fmla="*/ 54 h 152"/>
                <a:gd name="T46" fmla="*/ 0 w 152"/>
                <a:gd name="T47" fmla="*/ 69 h 152"/>
                <a:gd name="T48" fmla="*/ 0 w 152"/>
                <a:gd name="T49" fmla="*/ 84 h 152"/>
                <a:gd name="T50" fmla="*/ 4 w 152"/>
                <a:gd name="T51" fmla="*/ 99 h 152"/>
                <a:gd name="T52" fmla="*/ 9 w 152"/>
                <a:gd name="T53" fmla="*/ 112 h 152"/>
                <a:gd name="T54" fmla="*/ 17 w 152"/>
                <a:gd name="T55" fmla="*/ 124 h 152"/>
                <a:gd name="T56" fmla="*/ 26 w 152"/>
                <a:gd name="T57" fmla="*/ 135 h 152"/>
                <a:gd name="T58" fmla="*/ 40 w 152"/>
                <a:gd name="T59" fmla="*/ 143 h 152"/>
                <a:gd name="T60" fmla="*/ 53 w 152"/>
                <a:gd name="T61" fmla="*/ 149 h 152"/>
                <a:gd name="T62" fmla="*/ 68 w 152"/>
                <a:gd name="T63" fmla="*/ 152 h 152"/>
                <a:gd name="T64" fmla="*/ 76 w 152"/>
                <a:gd name="T65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2" h="152">
                  <a:moveTo>
                    <a:pt x="76" y="152"/>
                  </a:moveTo>
                  <a:lnTo>
                    <a:pt x="83" y="152"/>
                  </a:lnTo>
                  <a:lnTo>
                    <a:pt x="91" y="151"/>
                  </a:lnTo>
                  <a:lnTo>
                    <a:pt x="99" y="149"/>
                  </a:lnTo>
                  <a:lnTo>
                    <a:pt x="106" y="147"/>
                  </a:lnTo>
                  <a:lnTo>
                    <a:pt x="112" y="143"/>
                  </a:lnTo>
                  <a:lnTo>
                    <a:pt x="118" y="139"/>
                  </a:lnTo>
                  <a:lnTo>
                    <a:pt x="123" y="135"/>
                  </a:lnTo>
                  <a:lnTo>
                    <a:pt x="129" y="130"/>
                  </a:lnTo>
                  <a:lnTo>
                    <a:pt x="135" y="124"/>
                  </a:lnTo>
                  <a:lnTo>
                    <a:pt x="139" y="118"/>
                  </a:lnTo>
                  <a:lnTo>
                    <a:pt x="142" y="112"/>
                  </a:lnTo>
                  <a:lnTo>
                    <a:pt x="146" y="105"/>
                  </a:lnTo>
                  <a:lnTo>
                    <a:pt x="148" y="99"/>
                  </a:lnTo>
                  <a:lnTo>
                    <a:pt x="150" y="92"/>
                  </a:lnTo>
                  <a:lnTo>
                    <a:pt x="152" y="84"/>
                  </a:lnTo>
                  <a:lnTo>
                    <a:pt x="152" y="76"/>
                  </a:lnTo>
                  <a:lnTo>
                    <a:pt x="152" y="69"/>
                  </a:lnTo>
                  <a:lnTo>
                    <a:pt x="150" y="61"/>
                  </a:lnTo>
                  <a:lnTo>
                    <a:pt x="148" y="54"/>
                  </a:lnTo>
                  <a:lnTo>
                    <a:pt x="146" y="46"/>
                  </a:lnTo>
                  <a:lnTo>
                    <a:pt x="142" y="40"/>
                  </a:lnTo>
                  <a:lnTo>
                    <a:pt x="139" y="33"/>
                  </a:lnTo>
                  <a:lnTo>
                    <a:pt x="135" y="27"/>
                  </a:lnTo>
                  <a:lnTo>
                    <a:pt x="129" y="23"/>
                  </a:lnTo>
                  <a:lnTo>
                    <a:pt x="123" y="17"/>
                  </a:lnTo>
                  <a:lnTo>
                    <a:pt x="118" y="14"/>
                  </a:lnTo>
                  <a:lnTo>
                    <a:pt x="112" y="8"/>
                  </a:lnTo>
                  <a:lnTo>
                    <a:pt x="106" y="6"/>
                  </a:lnTo>
                  <a:lnTo>
                    <a:pt x="99" y="4"/>
                  </a:lnTo>
                  <a:lnTo>
                    <a:pt x="91" y="2"/>
                  </a:lnTo>
                  <a:lnTo>
                    <a:pt x="83" y="0"/>
                  </a:lnTo>
                  <a:lnTo>
                    <a:pt x="76" y="0"/>
                  </a:lnTo>
                  <a:lnTo>
                    <a:pt x="68" y="0"/>
                  </a:lnTo>
                  <a:lnTo>
                    <a:pt x="61" y="2"/>
                  </a:lnTo>
                  <a:lnTo>
                    <a:pt x="53" y="4"/>
                  </a:lnTo>
                  <a:lnTo>
                    <a:pt x="45" y="6"/>
                  </a:lnTo>
                  <a:lnTo>
                    <a:pt x="40" y="8"/>
                  </a:lnTo>
                  <a:lnTo>
                    <a:pt x="32" y="14"/>
                  </a:lnTo>
                  <a:lnTo>
                    <a:pt x="26" y="17"/>
                  </a:lnTo>
                  <a:lnTo>
                    <a:pt x="23" y="23"/>
                  </a:lnTo>
                  <a:lnTo>
                    <a:pt x="17" y="27"/>
                  </a:lnTo>
                  <a:lnTo>
                    <a:pt x="13" y="33"/>
                  </a:lnTo>
                  <a:lnTo>
                    <a:pt x="9" y="40"/>
                  </a:lnTo>
                  <a:lnTo>
                    <a:pt x="6" y="46"/>
                  </a:lnTo>
                  <a:lnTo>
                    <a:pt x="4" y="54"/>
                  </a:lnTo>
                  <a:lnTo>
                    <a:pt x="2" y="61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0" y="84"/>
                  </a:lnTo>
                  <a:lnTo>
                    <a:pt x="2" y="92"/>
                  </a:lnTo>
                  <a:lnTo>
                    <a:pt x="4" y="99"/>
                  </a:lnTo>
                  <a:lnTo>
                    <a:pt x="6" y="105"/>
                  </a:lnTo>
                  <a:lnTo>
                    <a:pt x="9" y="112"/>
                  </a:lnTo>
                  <a:lnTo>
                    <a:pt x="13" y="118"/>
                  </a:lnTo>
                  <a:lnTo>
                    <a:pt x="17" y="124"/>
                  </a:lnTo>
                  <a:lnTo>
                    <a:pt x="23" y="130"/>
                  </a:lnTo>
                  <a:lnTo>
                    <a:pt x="26" y="135"/>
                  </a:lnTo>
                  <a:lnTo>
                    <a:pt x="32" y="139"/>
                  </a:lnTo>
                  <a:lnTo>
                    <a:pt x="40" y="143"/>
                  </a:lnTo>
                  <a:lnTo>
                    <a:pt x="45" y="147"/>
                  </a:lnTo>
                  <a:lnTo>
                    <a:pt x="53" y="149"/>
                  </a:lnTo>
                  <a:lnTo>
                    <a:pt x="61" y="151"/>
                  </a:lnTo>
                  <a:lnTo>
                    <a:pt x="68" y="152"/>
                  </a:lnTo>
                  <a:lnTo>
                    <a:pt x="76" y="152"/>
                  </a:lnTo>
                  <a:lnTo>
                    <a:pt x="76" y="1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058" name="TextovéPole 1057"/>
          <p:cNvSpPr txBox="1"/>
          <p:nvPr/>
        </p:nvSpPr>
        <p:spPr>
          <a:xfrm>
            <a:off x="1666044" y="1956334"/>
            <a:ext cx="615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a) Bylo  5 °C, pak teplota stoupla o 3 °C.</a:t>
            </a:r>
            <a:endParaRPr lang="cs-CZ" sz="2800" dirty="0"/>
          </a:p>
        </p:txBody>
      </p:sp>
      <p:sp>
        <p:nvSpPr>
          <p:cNvPr id="1060" name="TextovéPole 1059"/>
          <p:cNvSpPr txBox="1"/>
          <p:nvPr/>
        </p:nvSpPr>
        <p:spPr>
          <a:xfrm>
            <a:off x="1657077" y="1196752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Kolik je stupňů?</a:t>
            </a:r>
            <a:endParaRPr lang="cs-CZ" sz="32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1676441" y="4840077"/>
            <a:ext cx="615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a) Bylo -5 °C, pak teplota stoupla o 6 °C.</a:t>
            </a:r>
            <a:endParaRPr lang="cs-CZ" sz="28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1673481" y="3410082"/>
            <a:ext cx="615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a) Bylo -5 °C, pak teplota stoupla o 3 °C.</a:t>
            </a:r>
            <a:endParaRPr lang="cs-CZ" sz="2800" dirty="0"/>
          </a:p>
        </p:txBody>
      </p:sp>
      <p:sp>
        <p:nvSpPr>
          <p:cNvPr id="1061" name="TextovéPole 1060"/>
          <p:cNvSpPr txBox="1"/>
          <p:nvPr/>
        </p:nvSpPr>
        <p:spPr>
          <a:xfrm>
            <a:off x="3028508" y="2549805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 + 3 = 8</a:t>
            </a:r>
            <a:endParaRPr lang="cs-CZ" sz="3200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073480" y="540457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-5 + 6 = 1</a:t>
            </a:r>
            <a:endParaRPr lang="cs-CZ" sz="3200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3059832" y="3962705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-5 + 3 = -2</a:t>
            </a:r>
            <a:endParaRPr lang="cs-CZ" sz="3200" dirty="0"/>
          </a:p>
        </p:txBody>
      </p:sp>
      <p:sp>
        <p:nvSpPr>
          <p:cNvPr id="49" name="Šipka doprava 48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32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celých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cs-CZ" dirty="0" smtClean="0"/>
              <a:t>Jak na to?</a:t>
            </a:r>
          </a:p>
          <a:p>
            <a:pPr lvl="1"/>
            <a:r>
              <a:rPr lang="cs-CZ" dirty="0" smtClean="0"/>
              <a:t>Pomocí dvou otázek.</a:t>
            </a:r>
          </a:p>
          <a:p>
            <a:pPr lvl="1"/>
            <a:endParaRPr lang="cs-CZ" dirty="0"/>
          </a:p>
          <a:p>
            <a:pPr marL="0" indent="0">
              <a:buNone/>
            </a:pPr>
            <a:r>
              <a:rPr lang="cs-CZ" dirty="0" smtClean="0"/>
              <a:t>1. Výsledek bude kladný nebo záporný číslo?</a:t>
            </a:r>
          </a:p>
          <a:p>
            <a:pPr marL="0" indent="0">
              <a:buNone/>
            </a:pPr>
            <a:r>
              <a:rPr lang="cs-CZ" dirty="0" smtClean="0"/>
              <a:t>2. Čísla </a:t>
            </a:r>
            <a:r>
              <a:rPr lang="cs-CZ" sz="2400" dirty="0" smtClean="0"/>
              <a:t>(v absolutní hodnotě) </a:t>
            </a:r>
            <a:r>
              <a:rPr lang="cs-CZ" dirty="0" smtClean="0"/>
              <a:t>budeme sčítat nebo odčítat?</a:t>
            </a:r>
            <a:endParaRPr lang="cs-CZ" dirty="0"/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097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marL="0" indent="0"/>
            <a:r>
              <a:rPr lang="cs-CZ" dirty="0"/>
              <a:t>Výsledek bude </a:t>
            </a:r>
            <a:r>
              <a:rPr lang="cs-CZ" dirty="0" smtClean="0"/>
              <a:t>kladné </a:t>
            </a:r>
            <a:r>
              <a:rPr lang="cs-CZ" dirty="0"/>
              <a:t>nebo </a:t>
            </a:r>
            <a:r>
              <a:rPr lang="cs-CZ" dirty="0" smtClean="0"/>
              <a:t>záporné </a:t>
            </a:r>
            <a:r>
              <a:rPr lang="cs-CZ" dirty="0"/>
              <a:t>číslo?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Součet dvou kladných č. je kladné číslo.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Součet dvou záporných č. je záporné číslo.</a:t>
            </a:r>
          </a:p>
          <a:p>
            <a:r>
              <a:rPr lang="cs-CZ" sz="2800" dirty="0" smtClean="0"/>
              <a:t>Součet kladného a záporného č. je kladné nebo záporné č.</a:t>
            </a:r>
          </a:p>
          <a:p>
            <a:pPr lvl="1"/>
            <a:r>
              <a:rPr lang="cs-CZ" dirty="0" smtClean="0"/>
              <a:t>Zjistíme, které z čísel má větší absolutní hodnotu:</a:t>
            </a:r>
          </a:p>
          <a:p>
            <a:pPr lvl="2"/>
            <a:r>
              <a:rPr lang="cs-CZ" dirty="0" smtClean="0">
                <a:solidFill>
                  <a:srgbClr val="C00000"/>
                </a:solidFill>
              </a:rPr>
              <a:t>Kladné =&gt; součet bude kladné č. </a:t>
            </a:r>
            <a:r>
              <a:rPr lang="cs-CZ" dirty="0" smtClean="0"/>
              <a:t>		(-3) + 5 </a:t>
            </a:r>
          </a:p>
          <a:p>
            <a:pPr marL="3657600" lvl="8" indent="0">
              <a:buNone/>
            </a:pPr>
            <a:r>
              <a:rPr lang="cs-CZ" dirty="0"/>
              <a:t>		</a:t>
            </a:r>
            <a:r>
              <a:rPr lang="cs-CZ" dirty="0" smtClean="0"/>
              <a:t>	</a:t>
            </a:r>
            <a:r>
              <a:rPr lang="en-US" dirty="0" smtClean="0"/>
              <a:t>|</a:t>
            </a:r>
            <a:r>
              <a:rPr lang="cs-CZ" dirty="0" smtClean="0"/>
              <a:t>-3</a:t>
            </a:r>
            <a:r>
              <a:rPr lang="en-US" dirty="0" smtClean="0"/>
              <a:t>|</a:t>
            </a:r>
            <a:r>
              <a:rPr lang="cs-CZ" dirty="0" smtClean="0"/>
              <a:t>&lt;</a:t>
            </a:r>
            <a:r>
              <a:rPr lang="en-US" dirty="0" smtClean="0"/>
              <a:t>|</a:t>
            </a:r>
            <a:r>
              <a:rPr lang="cs-CZ" dirty="0" smtClean="0"/>
              <a:t>5</a:t>
            </a:r>
            <a:r>
              <a:rPr lang="en-US" dirty="0" smtClean="0"/>
              <a:t>|</a:t>
            </a:r>
            <a:r>
              <a:rPr lang="cs-CZ" dirty="0" smtClean="0"/>
              <a:t>   =&gt; kladný</a:t>
            </a:r>
          </a:p>
          <a:p>
            <a:pPr lvl="2"/>
            <a:r>
              <a:rPr lang="cs-CZ" dirty="0" smtClean="0">
                <a:solidFill>
                  <a:srgbClr val="002060"/>
                </a:solidFill>
              </a:rPr>
              <a:t>Záporné =&gt; součet bude záporné č.	</a:t>
            </a:r>
            <a:r>
              <a:rPr lang="cs-CZ" dirty="0" smtClean="0"/>
              <a:t>	4 + (-7)</a:t>
            </a:r>
          </a:p>
          <a:p>
            <a:pPr marL="3657600" lvl="8" indent="0">
              <a:buNone/>
            </a:pPr>
            <a:r>
              <a:rPr lang="cs-CZ" dirty="0" smtClean="0"/>
              <a:t>			</a:t>
            </a:r>
            <a:r>
              <a:rPr lang="en-US" dirty="0" smtClean="0"/>
              <a:t>|</a:t>
            </a:r>
            <a:r>
              <a:rPr lang="cs-CZ" dirty="0" smtClean="0"/>
              <a:t>4</a:t>
            </a:r>
            <a:r>
              <a:rPr lang="en-US" dirty="0" smtClean="0"/>
              <a:t>|</a:t>
            </a:r>
            <a:r>
              <a:rPr lang="cs-CZ" dirty="0" smtClean="0"/>
              <a:t>&lt;</a:t>
            </a:r>
            <a:r>
              <a:rPr lang="en-US" dirty="0" smtClean="0"/>
              <a:t>|</a:t>
            </a:r>
            <a:r>
              <a:rPr lang="cs-CZ" dirty="0" smtClean="0"/>
              <a:t>-7</a:t>
            </a:r>
            <a:r>
              <a:rPr lang="en-US" dirty="0" smtClean="0"/>
              <a:t>|</a:t>
            </a:r>
            <a:r>
              <a:rPr lang="cs-CZ" dirty="0"/>
              <a:t> </a:t>
            </a:r>
            <a:r>
              <a:rPr lang="cs-CZ" dirty="0" smtClean="0"/>
              <a:t>  =&gt; záporný</a:t>
            </a:r>
            <a:endParaRPr lang="cs-CZ" dirty="0"/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707904" y="6398273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Zobrazit anima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43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marL="0" indent="0"/>
            <a:r>
              <a:rPr lang="cs-CZ" dirty="0"/>
              <a:t>Výsledek bude kladný nebo záporný číslo?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1556792"/>
            <a:ext cx="8640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Urči, zda výsledek je číslo </a:t>
            </a:r>
            <a:r>
              <a:rPr lang="cs-CZ" sz="2800" dirty="0" smtClean="0">
                <a:solidFill>
                  <a:srgbClr val="C00000"/>
                </a:solidFill>
              </a:rPr>
              <a:t>kladné</a:t>
            </a:r>
            <a:r>
              <a:rPr lang="cs-CZ" sz="2800" dirty="0" smtClean="0"/>
              <a:t>, nebo </a:t>
            </a:r>
            <a:r>
              <a:rPr lang="cs-CZ" sz="2800" dirty="0" smtClean="0">
                <a:solidFill>
                  <a:srgbClr val="002060"/>
                </a:solidFill>
              </a:rPr>
              <a:t>záporné</a:t>
            </a:r>
            <a:r>
              <a:rPr lang="cs-CZ" sz="2800" dirty="0" smtClean="0"/>
              <a:t>.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a) 45 + (-49)		 	b) (-366) + 299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c) (-555) + 1222		d) (-12345) + 1234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14447" y="2941787"/>
            <a:ext cx="1001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Zobrazit řešení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3429000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2800" dirty="0" smtClean="0">
                <a:solidFill>
                  <a:srgbClr val="002060"/>
                </a:solidFill>
              </a:rPr>
              <a:t>záporné</a:t>
            </a:r>
            <a:r>
              <a:rPr lang="cs-CZ" sz="2800" dirty="0" smtClean="0"/>
              <a:t>			b) </a:t>
            </a:r>
            <a:r>
              <a:rPr lang="cs-CZ" sz="2800" dirty="0" smtClean="0">
                <a:solidFill>
                  <a:srgbClr val="002060"/>
                </a:solidFill>
              </a:rPr>
              <a:t>záporné</a:t>
            </a:r>
          </a:p>
          <a:p>
            <a:r>
              <a:rPr lang="cs-CZ" sz="2800" dirty="0" smtClean="0"/>
              <a:t>c)   </a:t>
            </a:r>
            <a:r>
              <a:rPr lang="cs-CZ" sz="2800" dirty="0" smtClean="0">
                <a:solidFill>
                  <a:srgbClr val="C00000"/>
                </a:solidFill>
              </a:rPr>
              <a:t>kladné</a:t>
            </a:r>
            <a:r>
              <a:rPr lang="cs-CZ" sz="2800" dirty="0" smtClean="0"/>
              <a:t>			d) </a:t>
            </a:r>
            <a:r>
              <a:rPr lang="cs-CZ" sz="2800" dirty="0" smtClean="0">
                <a:solidFill>
                  <a:srgbClr val="002060"/>
                </a:solidFill>
              </a:rPr>
              <a:t>záporné</a:t>
            </a:r>
            <a:r>
              <a:rPr lang="cs-CZ" sz="2800" dirty="0" smtClean="0"/>
              <a:t>	</a:t>
            </a:r>
            <a:endParaRPr lang="cs-CZ" sz="2800" dirty="0"/>
          </a:p>
        </p:txBody>
      </p:sp>
      <p:sp>
        <p:nvSpPr>
          <p:cNvPr id="7" name="Šipka doprava 6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443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marL="0" indent="0"/>
            <a:r>
              <a:rPr lang="cs-CZ" dirty="0"/>
              <a:t>Čísla </a:t>
            </a:r>
            <a:r>
              <a:rPr lang="cs-CZ" dirty="0" smtClean="0"/>
              <a:t>v </a:t>
            </a:r>
            <a:r>
              <a:rPr lang="cs-CZ" dirty="0"/>
              <a:t>absolutní </a:t>
            </a:r>
            <a:r>
              <a:rPr lang="cs-CZ" dirty="0" smtClean="0"/>
              <a:t>hodnotě</a:t>
            </a:r>
            <a:r>
              <a:rPr lang="cs-CZ" sz="3600" dirty="0" smtClean="0"/>
              <a:t> </a:t>
            </a:r>
            <a:r>
              <a:rPr lang="cs-CZ" dirty="0" smtClean="0"/>
              <a:t>budeme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/>
              <a:t>sčítat nebo odčítat?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obě jsou kladná =&gt; SČÍTÁME</a:t>
            </a:r>
          </a:p>
          <a:p>
            <a:pPr marL="457200" lvl="1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5 + 7 = to umíme	5 + 7 = 12</a:t>
            </a:r>
          </a:p>
          <a:p>
            <a:pPr marL="514350" indent="-457200">
              <a:lnSpc>
                <a:spcPct val="200000"/>
              </a:lnSpc>
            </a:pPr>
            <a:r>
              <a:rPr lang="cs-CZ" dirty="0" smtClean="0">
                <a:solidFill>
                  <a:srgbClr val="002060"/>
                </a:solidFill>
              </a:rPr>
              <a:t>obě jsou záporná </a:t>
            </a:r>
            <a:r>
              <a:rPr lang="cs-CZ" dirty="0" smtClean="0">
                <a:solidFill>
                  <a:srgbClr val="C00000"/>
                </a:solidFill>
              </a:rPr>
              <a:t>=&gt; SČÍTÁME</a:t>
            </a:r>
          </a:p>
          <a:p>
            <a:pPr marL="457200" lvl="1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(-3) + (-5) = -</a:t>
            </a:r>
          </a:p>
          <a:p>
            <a:pPr marL="457200" lvl="1" indent="0">
              <a:buNone/>
            </a:pPr>
            <a:r>
              <a:rPr lang="en-US" dirty="0" smtClean="0">
                <a:solidFill>
                  <a:srgbClr val="002060"/>
                </a:solidFill>
              </a:rPr>
              <a:t>|</a:t>
            </a:r>
            <a:r>
              <a:rPr lang="cs-CZ" dirty="0" smtClean="0">
                <a:solidFill>
                  <a:srgbClr val="002060"/>
                </a:solidFill>
              </a:rPr>
              <a:t>-3</a:t>
            </a:r>
            <a:r>
              <a:rPr lang="en-US" dirty="0" smtClean="0">
                <a:solidFill>
                  <a:srgbClr val="002060"/>
                </a:solidFill>
              </a:rPr>
              <a:t>|</a:t>
            </a:r>
            <a:r>
              <a:rPr lang="cs-CZ" dirty="0" smtClean="0">
                <a:solidFill>
                  <a:srgbClr val="002060"/>
                </a:solidFill>
              </a:rPr>
              <a:t>+</a:t>
            </a:r>
            <a:r>
              <a:rPr lang="en-US" dirty="0" smtClean="0">
                <a:solidFill>
                  <a:srgbClr val="002060"/>
                </a:solidFill>
              </a:rPr>
              <a:t>|</a:t>
            </a:r>
            <a:r>
              <a:rPr lang="cs-CZ" dirty="0" smtClean="0">
                <a:solidFill>
                  <a:srgbClr val="002060"/>
                </a:solidFill>
              </a:rPr>
              <a:t>-5</a:t>
            </a:r>
            <a:r>
              <a:rPr lang="en-US" dirty="0" smtClean="0">
                <a:solidFill>
                  <a:srgbClr val="002060"/>
                </a:solidFill>
              </a:rPr>
              <a:t>|</a:t>
            </a:r>
            <a:r>
              <a:rPr lang="cs-CZ" dirty="0" smtClean="0">
                <a:solidFill>
                  <a:srgbClr val="002060"/>
                </a:solidFill>
              </a:rPr>
              <a:t>= 8</a:t>
            </a:r>
          </a:p>
          <a:p>
            <a:pPr marL="457200" lvl="1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proto</a:t>
            </a:r>
          </a:p>
          <a:p>
            <a:pPr marL="457200" lvl="1" indent="0">
              <a:buNone/>
            </a:pPr>
            <a:r>
              <a:rPr lang="cs-CZ" dirty="0">
                <a:solidFill>
                  <a:srgbClr val="002060"/>
                </a:solidFill>
              </a:rPr>
              <a:t>(-3) + (-5) = </a:t>
            </a:r>
            <a:r>
              <a:rPr lang="cs-CZ" dirty="0" smtClean="0">
                <a:solidFill>
                  <a:srgbClr val="002060"/>
                </a:solidFill>
              </a:rPr>
              <a:t>-8</a:t>
            </a:r>
            <a:endParaRPr lang="cs-CZ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dirty="0" smtClean="0">
              <a:solidFill>
                <a:srgbClr val="C00000"/>
              </a:solidFill>
            </a:endParaRP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707904" y="6398273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Zobrazit anima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85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marL="0" indent="0"/>
            <a:r>
              <a:rPr lang="cs-CZ" dirty="0"/>
              <a:t>Čísla </a:t>
            </a:r>
            <a:r>
              <a:rPr lang="cs-CZ" dirty="0" smtClean="0"/>
              <a:t>v </a:t>
            </a:r>
            <a:r>
              <a:rPr lang="cs-CZ" dirty="0"/>
              <a:t>absolutní </a:t>
            </a:r>
            <a:r>
              <a:rPr lang="cs-CZ" dirty="0" smtClean="0"/>
              <a:t>hodnotě</a:t>
            </a:r>
            <a:r>
              <a:rPr lang="cs-CZ" sz="3600" dirty="0" smtClean="0"/>
              <a:t> </a:t>
            </a:r>
            <a:r>
              <a:rPr lang="cs-CZ" dirty="0" smtClean="0"/>
              <a:t>budeme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/>
              <a:t>sčítat nebo odčítat?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1252736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jedno je kladné a </a:t>
            </a:r>
            <a:r>
              <a:rPr lang="cs-CZ" dirty="0" smtClean="0">
                <a:solidFill>
                  <a:srgbClr val="002060"/>
                </a:solidFill>
              </a:rPr>
              <a:t>druhé záporné </a:t>
            </a:r>
            <a:r>
              <a:rPr lang="cs-CZ" dirty="0" smtClean="0">
                <a:solidFill>
                  <a:srgbClr val="C00000"/>
                </a:solidFill>
              </a:rPr>
              <a:t>=&gt; </a:t>
            </a:r>
            <a:r>
              <a:rPr lang="cs-CZ" dirty="0" smtClean="0">
                <a:solidFill>
                  <a:srgbClr val="002060"/>
                </a:solidFill>
              </a:rPr>
              <a:t>ODČÍTÁME</a:t>
            </a:r>
          </a:p>
          <a:p>
            <a:pPr marL="457200" lvl="1" indent="0">
              <a:buNone/>
            </a:pPr>
            <a:r>
              <a:rPr lang="cs-CZ" sz="2500" dirty="0" smtClean="0">
                <a:solidFill>
                  <a:schemeClr val="tx2">
                    <a:lumMod val="50000"/>
                  </a:schemeClr>
                </a:solidFill>
              </a:rPr>
              <a:t>Odčítáme od větší absolutní hodnoty menší absolutní hodnotu.</a:t>
            </a:r>
          </a:p>
          <a:p>
            <a:pPr marL="457200" lvl="1" indent="0">
              <a:buNone/>
            </a:pPr>
            <a:endParaRPr lang="cs-CZ" sz="25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996952"/>
            <a:ext cx="43204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cs-CZ" sz="2500" dirty="0">
                <a:solidFill>
                  <a:srgbClr val="C00000"/>
                </a:solidFill>
              </a:rPr>
              <a:t>5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 + </a:t>
            </a:r>
            <a:r>
              <a:rPr lang="cs-CZ" sz="2500" dirty="0">
                <a:solidFill>
                  <a:srgbClr val="002060"/>
                </a:solidFill>
              </a:rPr>
              <a:t>(-7)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 = -</a:t>
            </a:r>
          </a:p>
          <a:p>
            <a:pPr lvl="1"/>
            <a:r>
              <a:rPr lang="en-US" sz="2500" dirty="0">
                <a:solidFill>
                  <a:schemeClr val="tx2">
                    <a:lumMod val="50000"/>
                  </a:schemeClr>
                </a:solidFill>
              </a:rPr>
              <a:t>|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en-US" sz="2500" dirty="0">
                <a:solidFill>
                  <a:schemeClr val="tx2">
                    <a:lumMod val="50000"/>
                  </a:schemeClr>
                </a:solidFill>
              </a:rPr>
              <a:t>|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&lt;</a:t>
            </a:r>
            <a:r>
              <a:rPr lang="en-US" sz="2500" dirty="0">
                <a:solidFill>
                  <a:schemeClr val="tx2">
                    <a:lumMod val="50000"/>
                  </a:schemeClr>
                </a:solidFill>
              </a:rPr>
              <a:t>|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-7</a:t>
            </a:r>
            <a:r>
              <a:rPr lang="en-US" sz="2500" dirty="0">
                <a:solidFill>
                  <a:schemeClr val="tx2">
                    <a:lumMod val="50000"/>
                  </a:schemeClr>
                </a:solidFill>
              </a:rPr>
              <a:t>|</a:t>
            </a:r>
            <a:endParaRPr lang="cs-CZ" sz="2500" dirty="0">
              <a:solidFill>
                <a:schemeClr val="tx2">
                  <a:lumMod val="50000"/>
                </a:schemeClr>
              </a:solidFill>
            </a:endParaRPr>
          </a:p>
          <a:p>
            <a:pPr lvl="1"/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7 – 5 = 2</a:t>
            </a:r>
          </a:p>
          <a:p>
            <a:pPr lvl="1"/>
            <a:r>
              <a:rPr lang="cs-CZ" sz="2000" dirty="0">
                <a:solidFill>
                  <a:schemeClr val="tx2">
                    <a:lumMod val="50000"/>
                  </a:schemeClr>
                </a:solidFill>
              </a:rPr>
              <a:t>proto</a:t>
            </a:r>
            <a:endParaRPr lang="cs-CZ" sz="2500" dirty="0">
              <a:solidFill>
                <a:schemeClr val="tx2">
                  <a:lumMod val="50000"/>
                </a:schemeClr>
              </a:solidFill>
            </a:endParaRPr>
          </a:p>
          <a:p>
            <a:pPr lvl="1"/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5 + (-7) = -2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2980022"/>
            <a:ext cx="43204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cs-CZ" sz="2500" dirty="0" smtClean="0">
                <a:solidFill>
                  <a:srgbClr val="002060"/>
                </a:solidFill>
              </a:rPr>
              <a:t>(-3) + </a:t>
            </a:r>
            <a:r>
              <a:rPr lang="cs-CZ" sz="2500" dirty="0" smtClean="0">
                <a:solidFill>
                  <a:srgbClr val="C00000"/>
                </a:solidFill>
              </a:rPr>
              <a:t>5</a:t>
            </a:r>
            <a:r>
              <a:rPr lang="cs-CZ" sz="25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= </a:t>
            </a:r>
            <a:r>
              <a:rPr lang="cs-CZ" sz="2500" dirty="0" smtClean="0">
                <a:solidFill>
                  <a:schemeClr val="tx2">
                    <a:lumMod val="50000"/>
                  </a:schemeClr>
                </a:solidFill>
              </a:rPr>
              <a:t>+</a:t>
            </a:r>
            <a:endParaRPr lang="cs-CZ" sz="2500" dirty="0">
              <a:solidFill>
                <a:schemeClr val="tx2">
                  <a:lumMod val="50000"/>
                </a:schemeClr>
              </a:solidFill>
            </a:endParaRPr>
          </a:p>
          <a:p>
            <a:pPr lvl="1"/>
            <a:r>
              <a:rPr lang="en-US" sz="2500" dirty="0" smtClean="0">
                <a:solidFill>
                  <a:schemeClr val="tx2">
                    <a:lumMod val="50000"/>
                  </a:schemeClr>
                </a:solidFill>
              </a:rPr>
              <a:t>|</a:t>
            </a:r>
            <a:r>
              <a:rPr lang="cs-CZ" sz="2500" dirty="0" smtClean="0">
                <a:solidFill>
                  <a:schemeClr val="tx2">
                    <a:lumMod val="50000"/>
                  </a:schemeClr>
                </a:solidFill>
              </a:rPr>
              <a:t>-3</a:t>
            </a:r>
            <a:r>
              <a:rPr lang="en-US" sz="2500" dirty="0" smtClean="0">
                <a:solidFill>
                  <a:schemeClr val="tx2">
                    <a:lumMod val="50000"/>
                  </a:schemeClr>
                </a:solidFill>
              </a:rPr>
              <a:t>|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&lt;</a:t>
            </a:r>
            <a:r>
              <a:rPr lang="en-US" sz="2500" dirty="0" smtClean="0">
                <a:solidFill>
                  <a:schemeClr val="tx2">
                    <a:lumMod val="50000"/>
                  </a:schemeClr>
                </a:solidFill>
              </a:rPr>
              <a:t>|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en-US" sz="2500" dirty="0" smtClean="0">
                <a:solidFill>
                  <a:schemeClr val="tx2">
                    <a:lumMod val="50000"/>
                  </a:schemeClr>
                </a:solidFill>
              </a:rPr>
              <a:t>|</a:t>
            </a:r>
            <a:endParaRPr lang="cs-CZ" sz="2500" dirty="0">
              <a:solidFill>
                <a:schemeClr val="tx2">
                  <a:lumMod val="50000"/>
                </a:schemeClr>
              </a:solidFill>
            </a:endParaRPr>
          </a:p>
          <a:p>
            <a:pPr lvl="1"/>
            <a:r>
              <a:rPr lang="cs-CZ" sz="2500" dirty="0" smtClean="0">
                <a:solidFill>
                  <a:schemeClr val="tx2">
                    <a:lumMod val="50000"/>
                  </a:schemeClr>
                </a:solidFill>
              </a:rPr>
              <a:t>5 - 3 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= 2</a:t>
            </a:r>
          </a:p>
          <a:p>
            <a:pPr lvl="1"/>
            <a:r>
              <a:rPr lang="cs-CZ" sz="2000" dirty="0">
                <a:solidFill>
                  <a:schemeClr val="tx2">
                    <a:lumMod val="50000"/>
                  </a:schemeClr>
                </a:solidFill>
              </a:rPr>
              <a:t>proto</a:t>
            </a:r>
            <a:endParaRPr lang="cs-CZ" sz="2500" dirty="0">
              <a:solidFill>
                <a:schemeClr val="tx2">
                  <a:lumMod val="50000"/>
                </a:schemeClr>
              </a:solidFill>
            </a:endParaRPr>
          </a:p>
          <a:p>
            <a:pPr lvl="1"/>
            <a:r>
              <a:rPr lang="cs-CZ" sz="2500" dirty="0" smtClean="0">
                <a:solidFill>
                  <a:schemeClr val="tx2">
                    <a:lumMod val="50000"/>
                  </a:schemeClr>
                </a:solidFill>
              </a:rPr>
              <a:t>(-3) + 5 </a:t>
            </a:r>
            <a:r>
              <a:rPr lang="cs-CZ" sz="2500" dirty="0">
                <a:solidFill>
                  <a:schemeClr val="tx2">
                    <a:lumMod val="50000"/>
                  </a:schemeClr>
                </a:solidFill>
              </a:rPr>
              <a:t>= </a:t>
            </a:r>
            <a:r>
              <a:rPr lang="cs-CZ" sz="2500" dirty="0" smtClean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cs-CZ" sz="2500" dirty="0">
              <a:solidFill>
                <a:schemeClr val="tx2">
                  <a:lumMod val="50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024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celých čísel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26876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6731325"/>
              </p:ext>
            </p:extLst>
          </p:nvPr>
        </p:nvGraphicFramePr>
        <p:xfrm>
          <a:off x="467544" y="1638092"/>
          <a:ext cx="3228975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List" r:id="rId4" imgW="3229033" imgH="4010133" progId="Excel.Sheet.12">
                  <p:embed/>
                </p:oleObj>
              </mc:Choice>
              <mc:Fallback>
                <p:oleObj name="List" r:id="rId4" imgW="3229033" imgH="401013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7544" y="1638092"/>
                        <a:ext cx="3228975" cy="4010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626130"/>
              </p:ext>
            </p:extLst>
          </p:nvPr>
        </p:nvGraphicFramePr>
        <p:xfrm>
          <a:off x="4572000" y="1638092"/>
          <a:ext cx="3228975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List" r:id="rId7" imgW="3229033" imgH="4010133" progId="Excel.Sheet.12">
                  <p:embed/>
                </p:oleObj>
              </mc:Choice>
              <mc:Fallback>
                <p:oleObj name="List" r:id="rId7" imgW="3229033" imgH="4010133" progId="Excel.Sheet.12">
                  <p:embed/>
                  <p:pic>
                    <p:nvPicPr>
                      <p:cNvPr id="0" name="Objek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38092"/>
                        <a:ext cx="3228975" cy="4010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7914447" y="5445224"/>
            <a:ext cx="1001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Zobrazit řešení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987824" y="1638092"/>
            <a:ext cx="720080" cy="40231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092280" y="1660080"/>
            <a:ext cx="720080" cy="40231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73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1" grpId="0" animBg="1"/>
      <p:bldP spid="11" grpId="1" animBg="1"/>
      <p:bldP spid="12" grpId="0" animBg="1"/>
      <p:bldP spid="1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celých čísel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26876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Příklady- další varianty:</a:t>
            </a:r>
            <a:endParaRPr lang="cs-CZ" dirty="0"/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6758496"/>
              </p:ext>
            </p:extLst>
          </p:nvPr>
        </p:nvGraphicFramePr>
        <p:xfrm>
          <a:off x="467544" y="1638092"/>
          <a:ext cx="3228975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List" r:id="rId4" imgW="3229033" imgH="4010133" progId="Excel.Sheet.12">
                  <p:embed/>
                </p:oleObj>
              </mc:Choice>
              <mc:Fallback>
                <p:oleObj name="List" r:id="rId4" imgW="3229033" imgH="401013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7544" y="1638092"/>
                        <a:ext cx="3228975" cy="4010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775878"/>
              </p:ext>
            </p:extLst>
          </p:nvPr>
        </p:nvGraphicFramePr>
        <p:xfrm>
          <a:off x="4572000" y="1638092"/>
          <a:ext cx="3228975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List" r:id="rId7" imgW="3229033" imgH="4010133" progId="Excel.Sheet.12">
                  <p:embed/>
                </p:oleObj>
              </mc:Choice>
              <mc:Fallback>
                <p:oleObj name="List" r:id="rId7" imgW="3229033" imgH="4010133" progId="Excel.Shee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38092"/>
                        <a:ext cx="3228975" cy="4010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7914447" y="5445224"/>
            <a:ext cx="1001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Zobrazit řešení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987824" y="1638092"/>
            <a:ext cx="720080" cy="40231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092280" y="1660080"/>
            <a:ext cx="720080" cy="40231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60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1" grpId="0" animBg="1"/>
      <p:bldP spid="11" grpId="1" animBg="1"/>
      <p:bldP spid="12" grpId="0" animBg="1"/>
      <p:bldP spid="1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539552" y="191683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Použitá literatura:</a:t>
            </a:r>
          </a:p>
          <a:p>
            <a:pPr lvl="1"/>
            <a:r>
              <a:rPr lang="cs-CZ" sz="1050" dirty="0" smtClean="0"/>
              <a:t>ODVÁRKO; KADLEČEK. </a:t>
            </a:r>
            <a:r>
              <a:rPr lang="cs-CZ" sz="1050" i="1" dirty="0" smtClean="0"/>
              <a:t>Matematika pro 7. ročník základní školy</a:t>
            </a:r>
            <a:r>
              <a:rPr lang="cs-CZ" sz="1050" dirty="0" smtClean="0"/>
              <a:t>. Čestmírova 10, 140 00 Praha 4: Prometheus, 2007, ISBN 9711255. </a:t>
            </a:r>
          </a:p>
          <a:p>
            <a:endParaRPr lang="cs-CZ" dirty="0" smtClean="0"/>
          </a:p>
          <a:p>
            <a:r>
              <a:rPr lang="cs-CZ" dirty="0" smtClean="0"/>
              <a:t>Obrázky:</a:t>
            </a:r>
          </a:p>
          <a:p>
            <a:pPr lvl="1"/>
            <a:r>
              <a:rPr lang="cs-CZ" sz="1400" dirty="0" smtClean="0"/>
              <a:t>Obrázky ze zakoupené licence Microsoft </a:t>
            </a:r>
            <a:r>
              <a:rPr lang="cs-CZ" sz="1400" dirty="0" err="1" smtClean="0"/>
              <a:t>office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34165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395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List</vt:lpstr>
      <vt:lpstr>Prezentace aplikace PowerPoint</vt:lpstr>
      <vt:lpstr>Prezentace aplikace PowerPoint</vt:lpstr>
      <vt:lpstr>Sčítání celých čísel</vt:lpstr>
      <vt:lpstr>Sčítání celých čísel</vt:lpstr>
      <vt:lpstr>Výsledek bude kladné nebo záporné číslo?</vt:lpstr>
      <vt:lpstr>Výsledek bude kladný nebo záporný číslo?</vt:lpstr>
      <vt:lpstr>Čísla v absolutní hodnotě budeme  sčítat nebo odčítat?</vt:lpstr>
      <vt:lpstr>Čísla v absolutní hodnotě budeme  sčítat nebo odčítat?</vt:lpstr>
      <vt:lpstr>Sčítání celých čísel</vt:lpstr>
      <vt:lpstr>Sčítání celých čísel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Charousek</dc:creator>
  <cp:lastModifiedBy>Zdeněk Charousek</cp:lastModifiedBy>
  <cp:revision>25</cp:revision>
  <dcterms:created xsi:type="dcterms:W3CDTF">2012-10-03T21:04:56Z</dcterms:created>
  <dcterms:modified xsi:type="dcterms:W3CDTF">2012-11-29T13:12:10Z</dcterms:modified>
</cp:coreProperties>
</file>