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VY_32_INOVACE_07_03_Školství </a:t>
          </a:r>
          <a:r>
            <a:rPr lang="cs-CZ" sz="1200" baseline="0" dirty="0" smtClean="0"/>
            <a:t>po třicetileté válce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Vlastivěda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7895C2-15C6-4499-B514-E7764CAC40EE}" type="presOf" srcId="{A4836DAF-3E6B-4198-A089-B3C0D0384F2B}" destId="{36B74B1E-3C18-4C06-BA03-CB2EB266F8FF}" srcOrd="1" destOrd="0" presId="urn:microsoft.com/office/officeart/2005/8/layout/target3"/>
    <dgm:cxn modelId="{46651BDB-8D75-4BE4-876F-786B51C0872A}" type="presOf" srcId="{1D895EAB-76A7-41C6-9C6C-7D303AD4C23C}" destId="{94413E88-B296-45A5-9057-6B5765B63A8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ABDB7D3F-DC2C-423A-88A6-0FFC4B56690A}" type="presOf" srcId="{FFA013E9-5C5D-404D-8688-08171EA7A387}" destId="{359A210A-E8C9-4FD6-9BC7-434F4455A6B5}" srcOrd="1" destOrd="0" presId="urn:microsoft.com/office/officeart/2005/8/layout/target3"/>
    <dgm:cxn modelId="{70BA129E-A826-4B57-9B55-7462F6D9926C}" type="presOf" srcId="{1D895EAB-76A7-41C6-9C6C-7D303AD4C23C}" destId="{347D85BD-7382-4413-9298-D06CC996458A}" srcOrd="0" destOrd="0" presId="urn:microsoft.com/office/officeart/2005/8/layout/target3"/>
    <dgm:cxn modelId="{6F5BE507-C84F-41E6-8A08-623FEFE798C8}" type="presOf" srcId="{D9242A4C-F33A-42E2-BFA4-EC80805DCD32}" destId="{5A434D34-FA65-40B0-A4CE-3A1E2B14A21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B714F17B-733D-468A-8945-BB85E01DF464}" type="presOf" srcId="{FFA013E9-5C5D-404D-8688-08171EA7A387}" destId="{E1DA18CB-4B0A-4D0C-9459-15C4B327891F}" srcOrd="0" destOrd="0" presId="urn:microsoft.com/office/officeart/2005/8/layout/target3"/>
    <dgm:cxn modelId="{344E119F-5D29-4321-8372-26DD7FCF14D1}" type="presOf" srcId="{D9242A4C-F33A-42E2-BFA4-EC80805DCD32}" destId="{7DDB6D97-C311-42E1-B77C-B194BAE75773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0D4181AF-D3C6-45A0-A7FD-090BE9F58803}" type="presOf" srcId="{A4836DAF-3E6B-4198-A089-B3C0D0384F2B}" destId="{4F0AD45D-7E6A-4C4A-90DF-90E27C4B175D}" srcOrd="0" destOrd="0" presId="urn:microsoft.com/office/officeart/2005/8/layout/target3"/>
    <dgm:cxn modelId="{75DBDD6A-8385-4AC5-9600-E3215B39D2B4}" type="presOf" srcId="{DAAD5A11-3EBC-47AE-AB1C-4F1B938732A7}" destId="{2D933DCE-BBEA-46A5-98BC-CA41A7DBB761}" srcOrd="0" destOrd="0" presId="urn:microsoft.com/office/officeart/2005/8/layout/target3"/>
    <dgm:cxn modelId="{8E3B6819-5D18-4014-A169-A14792A40A95}" type="presOf" srcId="{ABD4D77B-BA54-4DFB-A762-4C734220F9AA}" destId="{AAB7E4A6-9D01-402C-9D7A-6D30767F0B58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C27559E5-81B9-4DB3-B538-1551C2CA56B4}" type="presOf" srcId="{ABD4D77B-BA54-4DFB-A762-4C734220F9AA}" destId="{A6703DA5-6D74-4C8B-9C82-31DC93531BC2}" srcOrd="1" destOrd="0" presId="urn:microsoft.com/office/officeart/2005/8/layout/target3"/>
    <dgm:cxn modelId="{0AA6E37F-D1D2-4152-9217-6055151ECE0C}" type="presParOf" srcId="{2D933DCE-BBEA-46A5-98BC-CA41A7DBB761}" destId="{D3A73299-62A4-4767-8E25-C16133A0B902}" srcOrd="0" destOrd="0" presId="urn:microsoft.com/office/officeart/2005/8/layout/target3"/>
    <dgm:cxn modelId="{2A85AED2-B76A-4A58-9EE6-43B0E4E3698F}" type="presParOf" srcId="{2D933DCE-BBEA-46A5-98BC-CA41A7DBB761}" destId="{EE30B2AF-DDC9-42DB-9092-5595C6257A57}" srcOrd="1" destOrd="0" presId="urn:microsoft.com/office/officeart/2005/8/layout/target3"/>
    <dgm:cxn modelId="{0AF65A51-E4FB-484C-810A-D2B42DF0516B}" type="presParOf" srcId="{2D933DCE-BBEA-46A5-98BC-CA41A7DBB761}" destId="{E1DA18CB-4B0A-4D0C-9459-15C4B327891F}" srcOrd="2" destOrd="0" presId="urn:microsoft.com/office/officeart/2005/8/layout/target3"/>
    <dgm:cxn modelId="{4CE7473A-BFF2-493A-B82D-F3DB63873CAF}" type="presParOf" srcId="{2D933DCE-BBEA-46A5-98BC-CA41A7DBB761}" destId="{29996EEB-8589-4AED-9C98-E2204A026234}" srcOrd="3" destOrd="0" presId="urn:microsoft.com/office/officeart/2005/8/layout/target3"/>
    <dgm:cxn modelId="{022FE9BE-EF4E-4B92-9DF3-EA5A57789B8F}" type="presParOf" srcId="{2D933DCE-BBEA-46A5-98BC-CA41A7DBB761}" destId="{056AE7B2-579D-40D1-A57C-4E33BFED76BE}" srcOrd="4" destOrd="0" presId="urn:microsoft.com/office/officeart/2005/8/layout/target3"/>
    <dgm:cxn modelId="{EA3E91B4-7B8E-4DBA-8067-E2D333A8BE55}" type="presParOf" srcId="{2D933DCE-BBEA-46A5-98BC-CA41A7DBB761}" destId="{4F0AD45D-7E6A-4C4A-90DF-90E27C4B175D}" srcOrd="5" destOrd="0" presId="urn:microsoft.com/office/officeart/2005/8/layout/target3"/>
    <dgm:cxn modelId="{6D3D00D2-30D1-4E4D-BBA9-D991A25D5EE3}" type="presParOf" srcId="{2D933DCE-BBEA-46A5-98BC-CA41A7DBB761}" destId="{1804A346-BBD3-438B-AE0F-7BEBB1E2AF96}" srcOrd="6" destOrd="0" presId="urn:microsoft.com/office/officeart/2005/8/layout/target3"/>
    <dgm:cxn modelId="{514CB0F5-2663-4F7A-8E0E-7304DE11177A}" type="presParOf" srcId="{2D933DCE-BBEA-46A5-98BC-CA41A7DBB761}" destId="{60CB9877-708D-4C64-AA73-CFD3F3076BC2}" srcOrd="7" destOrd="0" presId="urn:microsoft.com/office/officeart/2005/8/layout/target3"/>
    <dgm:cxn modelId="{7914111A-BAEE-4BF8-A536-763778D07335}" type="presParOf" srcId="{2D933DCE-BBEA-46A5-98BC-CA41A7DBB761}" destId="{347D85BD-7382-4413-9298-D06CC996458A}" srcOrd="8" destOrd="0" presId="urn:microsoft.com/office/officeart/2005/8/layout/target3"/>
    <dgm:cxn modelId="{5E2DA04C-C4A1-4257-8085-218075CF26EC}" type="presParOf" srcId="{2D933DCE-BBEA-46A5-98BC-CA41A7DBB761}" destId="{C4DD5B9C-4D9E-449D-A063-107A759DF3D1}" srcOrd="9" destOrd="0" presId="urn:microsoft.com/office/officeart/2005/8/layout/target3"/>
    <dgm:cxn modelId="{B48D8288-ADAD-4ECD-93D9-2C9D384FBA59}" type="presParOf" srcId="{2D933DCE-BBEA-46A5-98BC-CA41A7DBB761}" destId="{CD515E15-5457-47F2-8109-A2A59D66C930}" srcOrd="10" destOrd="0" presId="urn:microsoft.com/office/officeart/2005/8/layout/target3"/>
    <dgm:cxn modelId="{CDDB2D62-0276-41AB-B483-ADEE26F1EC56}" type="presParOf" srcId="{2D933DCE-BBEA-46A5-98BC-CA41A7DBB761}" destId="{7DDB6D97-C311-42E1-B77C-B194BAE75773}" srcOrd="11" destOrd="0" presId="urn:microsoft.com/office/officeart/2005/8/layout/target3"/>
    <dgm:cxn modelId="{E7ECE09A-DAC1-4BB0-A84D-EA537F068132}" type="presParOf" srcId="{2D933DCE-BBEA-46A5-98BC-CA41A7DBB761}" destId="{DE2B4424-17B1-4404-A13F-04051C43B79D}" srcOrd="12" destOrd="0" presId="urn:microsoft.com/office/officeart/2005/8/layout/target3"/>
    <dgm:cxn modelId="{3DEC9DD5-A78B-4A46-A901-98897565AF87}" type="presParOf" srcId="{2D933DCE-BBEA-46A5-98BC-CA41A7DBB761}" destId="{555607BD-8A1D-4EBB-825A-8C74A1FB0FFC}" srcOrd="13" destOrd="0" presId="urn:microsoft.com/office/officeart/2005/8/layout/target3"/>
    <dgm:cxn modelId="{06B54D08-9C50-409B-BB70-1E936AFF7306}" type="presParOf" srcId="{2D933DCE-BBEA-46A5-98BC-CA41A7DBB761}" destId="{AAB7E4A6-9D01-402C-9D7A-6D30767F0B58}" srcOrd="14" destOrd="0" presId="urn:microsoft.com/office/officeart/2005/8/layout/target3"/>
    <dgm:cxn modelId="{150A0A1F-9758-49FF-B8A5-05E9BFD04EFF}" type="presParOf" srcId="{2D933DCE-BBEA-46A5-98BC-CA41A7DBB761}" destId="{359A210A-E8C9-4FD6-9BC7-434F4455A6B5}" srcOrd="15" destOrd="0" presId="urn:microsoft.com/office/officeart/2005/8/layout/target3"/>
    <dgm:cxn modelId="{9E39831A-82BB-4550-B216-E3661D2EECF8}" type="presParOf" srcId="{2D933DCE-BBEA-46A5-98BC-CA41A7DBB761}" destId="{36B74B1E-3C18-4C06-BA03-CB2EB266F8FF}" srcOrd="16" destOrd="0" presId="urn:microsoft.com/office/officeart/2005/8/layout/target3"/>
    <dgm:cxn modelId="{4CFE9930-5238-44CA-879D-3AACAD49C005}" type="presParOf" srcId="{2D933DCE-BBEA-46A5-98BC-CA41A7DBB761}" destId="{94413E88-B296-45A5-9057-6B5765B63A8F}" srcOrd="17" destOrd="0" presId="urn:microsoft.com/office/officeart/2005/8/layout/target3"/>
    <dgm:cxn modelId="{1BEA84BE-A97F-41B8-B81A-E83F390A7648}" type="presParOf" srcId="{2D933DCE-BBEA-46A5-98BC-CA41A7DBB761}" destId="{5A434D34-FA65-40B0-A4CE-3A1E2B14A215}" srcOrd="18" destOrd="0" presId="urn:microsoft.com/office/officeart/2005/8/layout/target3"/>
    <dgm:cxn modelId="{46F68914-0A08-44BE-88EC-BE54077A3E16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VY_32_INOVACE_07_03_Školství </a:t>
          </a:r>
          <a:r>
            <a:rPr lang="cs-CZ" sz="1200" kern="1200" baseline="0" dirty="0" smtClean="0"/>
            <a:t>po třicetileté válce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Vlastivěda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3D854D-14D6-4FDD-A4AC-080132072548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B71721-B159-48EE-A2B6-C46AAF9DCA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904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5E49F-6961-486D-9A24-D5358D6BC17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DBA6-9545-45A8-A5D1-337D86D6CC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36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5E49F-6961-486D-9A24-D5358D6BC17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DBA6-9545-45A8-A5D1-337D86D6CC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070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5E49F-6961-486D-9A24-D5358D6BC17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DBA6-9545-45A8-A5D1-337D86D6CC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388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5E49F-6961-486D-9A24-D5358D6BC17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DBA6-9545-45A8-A5D1-337D86D6CC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922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5E49F-6961-486D-9A24-D5358D6BC17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DBA6-9545-45A8-A5D1-337D86D6CC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203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5E49F-6961-486D-9A24-D5358D6BC17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DBA6-9545-45A8-A5D1-337D86D6CC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751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5E49F-6961-486D-9A24-D5358D6BC17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DBA6-9545-45A8-A5D1-337D86D6CC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045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5E49F-6961-486D-9A24-D5358D6BC17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DBA6-9545-45A8-A5D1-337D86D6CC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315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5E49F-6961-486D-9A24-D5358D6BC17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DBA6-9545-45A8-A5D1-337D86D6CC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263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5E49F-6961-486D-9A24-D5358D6BC17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DBA6-9545-45A8-A5D1-337D86D6CC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089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5E49F-6961-486D-9A24-D5358D6BC17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DBA6-9545-45A8-A5D1-337D86D6CC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158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5E49F-6961-486D-9A24-D5358D6BC17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60DBA6-9545-45A8-A5D1-337D86D6CC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492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06779468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067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Dějiny České republiky.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Školství po třicetileté válce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Vytvořeno jako DUM do předmětu vlastivěda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</a:t>
            </a:r>
            <a:r>
              <a:rPr lang="cs-CZ" smtClean="0"/>
              <a:t>v prvním pololetí </a:t>
            </a:r>
            <a:r>
              <a:rPr lang="cs-CZ" dirty="0" smtClean="0"/>
              <a:t>školního </a:t>
            </a:r>
            <a:r>
              <a:rPr lang="cs-CZ" smtClean="0"/>
              <a:t>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4666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Školství po třicetileté válce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třicetileté válce došlo k úpadku školství.</a:t>
            </a:r>
          </a:p>
          <a:p>
            <a:r>
              <a:rPr lang="cs-CZ" dirty="0" smtClean="0"/>
              <a:t>Většina škol na venkově byla zrušena.</a:t>
            </a:r>
          </a:p>
          <a:p>
            <a:r>
              <a:rPr lang="cs-CZ" dirty="0" smtClean="0"/>
              <a:t>U obyvatelstva začalo docházet k </a:t>
            </a:r>
            <a:r>
              <a:rPr lang="cs-CZ" u="sng" dirty="0" smtClean="0"/>
              <a:t>negramotnosti</a:t>
            </a:r>
            <a:r>
              <a:rPr lang="cs-CZ" dirty="0" smtClean="0"/>
              <a:t>.</a:t>
            </a:r>
          </a:p>
          <a:p>
            <a:r>
              <a:rPr lang="cs-CZ" dirty="0" smtClean="0"/>
              <a:t>Školy byly jen ve větších obcích a ve městech.</a:t>
            </a:r>
          </a:p>
          <a:p>
            <a:r>
              <a:rPr lang="cs-CZ" dirty="0" smtClean="0"/>
              <a:t>To byly nižší školy /pro děti od 6 do 12 let/.</a:t>
            </a:r>
          </a:p>
          <a:p>
            <a:r>
              <a:rPr lang="cs-CZ" dirty="0" smtClean="0"/>
              <a:t>Učilo se zde číst, psát, počítat, dále byla výuka náboženství a zpěvu.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3897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Ještě nebyla zavedená povinná školní docházka.</a:t>
            </a:r>
          </a:p>
          <a:p>
            <a:r>
              <a:rPr lang="cs-CZ" dirty="0" smtClean="0"/>
              <a:t>Ve městech se učilo ve zvláštních domech, které sloužily k výuce, na vesnicích se učilo v bytě učitele/kantora/ nebo na faře.</a:t>
            </a:r>
          </a:p>
          <a:p>
            <a:r>
              <a:rPr lang="cs-CZ" dirty="0" smtClean="0"/>
              <a:t>Učitelé byli špatně placeni, museli si přivydělávat.</a:t>
            </a:r>
          </a:p>
          <a:p>
            <a:r>
              <a:rPr lang="cs-CZ" dirty="0" smtClean="0"/>
              <a:t>Na gymnáziích se vyučovalo v latině.</a:t>
            </a:r>
          </a:p>
          <a:p>
            <a:r>
              <a:rPr lang="cs-CZ" dirty="0" smtClean="0"/>
              <a:t>Gymnázia a vysoké školy navštěvovali pouze chlapci.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588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Nejznámější vysoká škola – Karlova univerzita v Praze.</a:t>
            </a:r>
          </a:p>
          <a:p>
            <a:r>
              <a:rPr lang="cs-CZ" dirty="0" smtClean="0"/>
              <a:t>Velice málo se četlo, knihy v češtině byly vydávány pro lidové čtení.</a:t>
            </a:r>
          </a:p>
          <a:p>
            <a:r>
              <a:rPr lang="cs-CZ" dirty="0" smtClean="0"/>
              <a:t>Psaly se </a:t>
            </a:r>
            <a:r>
              <a:rPr lang="cs-CZ" u="sng" dirty="0" smtClean="0"/>
              <a:t>kroniky</a:t>
            </a:r>
            <a:r>
              <a:rPr lang="cs-CZ" dirty="0" smtClean="0"/>
              <a:t>, rytířské romány, </a:t>
            </a:r>
            <a:r>
              <a:rPr lang="cs-CZ" u="sng" dirty="0" smtClean="0"/>
              <a:t>pověsti</a:t>
            </a:r>
            <a:r>
              <a:rPr lang="cs-CZ" dirty="0" smtClean="0"/>
              <a:t>, pohádky.</a:t>
            </a:r>
          </a:p>
          <a:p>
            <a:r>
              <a:rPr lang="cs-CZ" dirty="0" smtClean="0"/>
              <a:t>Učené knihy byly většinou psány latinou nebo němčinou.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362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Jan Amos Komenský = učitel národů</a:t>
            </a:r>
          </a:p>
          <a:p>
            <a:r>
              <a:rPr lang="cs-CZ" dirty="0" smtClean="0"/>
              <a:t>V tomto období působil i český učenec Jan Amos Komenský.</a:t>
            </a:r>
          </a:p>
          <a:p>
            <a:r>
              <a:rPr lang="cs-CZ" dirty="0" smtClean="0"/>
              <a:t>Snažil se prosadit s převratnými změnami ve školství.</a:t>
            </a:r>
          </a:p>
          <a:p>
            <a:r>
              <a:rPr lang="cs-CZ" dirty="0" smtClean="0"/>
              <a:t>Dodnes se ve školách učí podle jeho názorů.</a:t>
            </a:r>
          </a:p>
          <a:p>
            <a:r>
              <a:rPr lang="cs-CZ" dirty="0" smtClean="0"/>
              <a:t>Narodil se 28.3. 1592 v Uherském Brodě.</a:t>
            </a:r>
          </a:p>
          <a:p>
            <a:r>
              <a:rPr lang="cs-CZ" dirty="0" smtClean="0"/>
              <a:t>Do školy chodil v Přerově, potom studoval v Německu.</a:t>
            </a:r>
          </a:p>
          <a:p>
            <a:r>
              <a:rPr lang="cs-CZ" dirty="0" smtClean="0"/>
              <a:t>Stal se biskupem </a:t>
            </a:r>
            <a:r>
              <a:rPr lang="cs-CZ" u="sng" dirty="0" smtClean="0"/>
              <a:t>jednoty bratrské.</a:t>
            </a:r>
          </a:p>
        </p:txBody>
      </p:sp>
    </p:spTree>
    <p:extLst>
      <p:ext uri="{BB962C8B-B14F-4D97-AF65-F5344CB8AC3E}">
        <p14:creationId xmlns:p14="http://schemas.microsoft.com/office/powerpoint/2010/main" val="3615261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Jako nekatolík se musel po bitvě na Bílé hoře skrývat.</a:t>
            </a:r>
          </a:p>
          <a:p>
            <a:r>
              <a:rPr lang="cs-CZ" dirty="0" smtClean="0"/>
              <a:t>Nakonec odešel ze země.</a:t>
            </a:r>
            <a:endParaRPr lang="cs-CZ" dirty="0"/>
          </a:p>
          <a:p>
            <a:r>
              <a:rPr lang="cs-CZ" dirty="0" smtClean="0"/>
              <a:t>Žil v polském Lešně, působil v Uhrách, ve Švédsku, v Anglii.</a:t>
            </a:r>
          </a:p>
          <a:p>
            <a:r>
              <a:rPr lang="cs-CZ" dirty="0" smtClean="0"/>
              <a:t>Poslední léta života žil v Nizozemí.</a:t>
            </a:r>
          </a:p>
          <a:p>
            <a:r>
              <a:rPr lang="cs-CZ" dirty="0" smtClean="0"/>
              <a:t>Je zde i pochován.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827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Myšlenky Jana Amose Komenského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Aby chodily do školy chlapci i dívky.</a:t>
            </a:r>
          </a:p>
          <a:p>
            <a:r>
              <a:rPr lang="cs-CZ" dirty="0" smtClean="0"/>
              <a:t>Děti by se měly učit nejdříve v mateřském jazyce.</a:t>
            </a:r>
          </a:p>
          <a:p>
            <a:r>
              <a:rPr lang="cs-CZ" dirty="0" smtClean="0"/>
              <a:t>Vyučování mělo být názorné.</a:t>
            </a:r>
          </a:p>
          <a:p>
            <a:r>
              <a:rPr lang="cs-CZ" dirty="0" smtClean="0"/>
              <a:t>Učit se mělo pomocí obrázků.</a:t>
            </a:r>
          </a:p>
          <a:p>
            <a:r>
              <a:rPr lang="cs-CZ" dirty="0" smtClean="0"/>
              <a:t>Děti neměly být trestány bitím.</a:t>
            </a:r>
          </a:p>
          <a:p>
            <a:r>
              <a:rPr lang="cs-CZ" dirty="0" smtClean="0"/>
              <a:t>Aby bylo ve světě odstraněno násilí.</a:t>
            </a:r>
          </a:p>
          <a:p>
            <a:r>
              <a:rPr lang="cs-CZ" dirty="0" smtClean="0"/>
              <a:t>Aby lidé žili bez válek.</a:t>
            </a:r>
          </a:p>
          <a:p>
            <a:r>
              <a:rPr lang="cs-CZ" dirty="0" smtClean="0"/>
              <a:t>Doufal v lepší svět.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9808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Vyhledej v encyklopedii a objasni tato slova:</a:t>
            </a:r>
          </a:p>
          <a:p>
            <a:r>
              <a:rPr lang="cs-CZ" dirty="0" smtClean="0"/>
              <a:t>Negramotnost</a:t>
            </a:r>
          </a:p>
          <a:p>
            <a:r>
              <a:rPr lang="cs-CZ" dirty="0" smtClean="0"/>
              <a:t>Kronika</a:t>
            </a:r>
          </a:p>
          <a:p>
            <a:r>
              <a:rPr lang="cs-CZ" dirty="0" smtClean="0"/>
              <a:t>Pověst</a:t>
            </a:r>
          </a:p>
          <a:p>
            <a:r>
              <a:rPr lang="cs-CZ" dirty="0" smtClean="0"/>
              <a:t>Jednota bratrská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698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Negramotnost – neznalost čtení, psaní, počítání.</a:t>
            </a:r>
          </a:p>
          <a:p>
            <a:r>
              <a:rPr lang="cs-CZ" dirty="0" smtClean="0"/>
              <a:t>Kronika – jsou v ní zaznamenány události, jak jdou po letech za sebou.</a:t>
            </a:r>
          </a:p>
          <a:p>
            <a:r>
              <a:rPr lang="cs-CZ" dirty="0" smtClean="0"/>
              <a:t>Pověst -  je to příběh, jehož jádro může být pravdivé.</a:t>
            </a:r>
          </a:p>
          <a:p>
            <a:r>
              <a:rPr lang="cs-CZ" dirty="0" smtClean="0"/>
              <a:t>Jednota bratrská – je jednou z protestantských církví v ČR.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675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503</Words>
  <Application>Microsoft Office PowerPoint</Application>
  <PresentationFormat>Předvádění na obrazovce (4:3)</PresentationFormat>
  <Paragraphs>61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Školství po třicetileté válce</vt:lpstr>
      <vt:lpstr>Prezentace aplikace PowerPoint</vt:lpstr>
      <vt:lpstr>Prezentace aplikace PowerPoint</vt:lpstr>
      <vt:lpstr>Prezentace aplikace PowerPoint</vt:lpstr>
      <vt:lpstr>Prezentace aplikace PowerPoint</vt:lpstr>
      <vt:lpstr>Myšlenky Jana Amose Komenského</vt:lpstr>
      <vt:lpstr>Úkoly </vt:lpstr>
      <vt:lpstr>Správné odpovědi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7</cp:revision>
  <dcterms:created xsi:type="dcterms:W3CDTF">2012-07-05T17:21:40Z</dcterms:created>
  <dcterms:modified xsi:type="dcterms:W3CDTF">2012-11-29T13:15:59Z</dcterms:modified>
</cp:coreProperties>
</file>