
<file path=[Content_Types].xml><?xml version="1.0" encoding="utf-8"?>
<Types xmlns="http://schemas.openxmlformats.org/package/2006/content-types"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vml" ContentType="application/vnd.openxmlformats-officedocument.vmlDrawing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howGuides="1">
      <p:cViewPr varScale="1">
        <p:scale>
          <a:sx n="70" d="100"/>
          <a:sy n="70" d="100"/>
        </p:scale>
        <p:origin x="-1374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drawings/_rels/vmlDrawing1.vml.rels><?xml version="1.0" encoding="UTF-8" standalone="yes"?>
<Relationships xmlns="http://schemas.openxmlformats.org/package/2006/relationships"><Relationship Id="rId2" Type="http://schemas.openxmlformats.org/officeDocument/2006/relationships/image" Target="../media/image3.emf"/><Relationship Id="rId1" Type="http://schemas.openxmlformats.org/officeDocument/2006/relationships/image" Target="../media/image2.e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40808B-4BDC-4DFF-A2EC-C30F63423C30}" type="datetimeFigureOut">
              <a:rPr lang="cs-CZ" smtClean="0"/>
              <a:t>28.11.2012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3DE8BD-2840-415A-B111-6A35A65D6A7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0817966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40808B-4BDC-4DFF-A2EC-C30F63423C30}" type="datetimeFigureOut">
              <a:rPr lang="cs-CZ" smtClean="0"/>
              <a:t>28.11.2012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3DE8BD-2840-415A-B111-6A35A65D6A7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6769516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40808B-4BDC-4DFF-A2EC-C30F63423C30}" type="datetimeFigureOut">
              <a:rPr lang="cs-CZ" smtClean="0"/>
              <a:t>28.11.2012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3DE8BD-2840-415A-B111-6A35A65D6A7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9773480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40808B-4BDC-4DFF-A2EC-C30F63423C30}" type="datetimeFigureOut">
              <a:rPr lang="cs-CZ" smtClean="0"/>
              <a:t>28.11.2012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3DE8BD-2840-415A-B111-6A35A65D6A7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5170099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40808B-4BDC-4DFF-A2EC-C30F63423C30}" type="datetimeFigureOut">
              <a:rPr lang="cs-CZ" smtClean="0"/>
              <a:t>28.11.2012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3DE8BD-2840-415A-B111-6A35A65D6A7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5949250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40808B-4BDC-4DFF-A2EC-C30F63423C30}" type="datetimeFigureOut">
              <a:rPr lang="cs-CZ" smtClean="0"/>
              <a:t>28.11.2012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3DE8BD-2840-415A-B111-6A35A65D6A7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5581640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40808B-4BDC-4DFF-A2EC-C30F63423C30}" type="datetimeFigureOut">
              <a:rPr lang="cs-CZ" smtClean="0"/>
              <a:t>28.11.2012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3DE8BD-2840-415A-B111-6A35A65D6A7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5032259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40808B-4BDC-4DFF-A2EC-C30F63423C30}" type="datetimeFigureOut">
              <a:rPr lang="cs-CZ" smtClean="0"/>
              <a:t>28.11.2012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3DE8BD-2840-415A-B111-6A35A65D6A7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9564282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40808B-4BDC-4DFF-A2EC-C30F63423C30}" type="datetimeFigureOut">
              <a:rPr lang="cs-CZ" smtClean="0"/>
              <a:t>28.11.2012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3DE8BD-2840-415A-B111-6A35A65D6A7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9121668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40808B-4BDC-4DFF-A2EC-C30F63423C30}" type="datetimeFigureOut">
              <a:rPr lang="cs-CZ" smtClean="0"/>
              <a:t>28.11.2012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3DE8BD-2840-415A-B111-6A35A65D6A7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9763337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40808B-4BDC-4DFF-A2EC-C30F63423C30}" type="datetimeFigureOut">
              <a:rPr lang="cs-CZ" smtClean="0"/>
              <a:t>28.11.2012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3DE8BD-2840-415A-B111-6A35A65D6A7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606679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340808B-4BDC-4DFF-A2EC-C30F63423C30}" type="datetimeFigureOut">
              <a:rPr lang="cs-CZ" smtClean="0"/>
              <a:t>28.11.2012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53DE8BD-2840-415A-B111-6A35A65D6A7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288279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List_aplikace_Microsoft_Excel1.xlsx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3.emf"/><Relationship Id="rId5" Type="http://schemas.openxmlformats.org/officeDocument/2006/relationships/package" Target="../embeddings/List_aplikace_Microsoft_Excel2.xlsx"/><Relationship Id="rId4" Type="http://schemas.openxmlformats.org/officeDocument/2006/relationships/image" Target="../media/image2.emf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ulka 3"/>
          <p:cNvGraphicFramePr>
            <a:graphicFrameLocks noGrp="1"/>
          </p:cNvGraphicFramePr>
          <p:nvPr/>
        </p:nvGraphicFramePr>
        <p:xfrm>
          <a:off x="1547664" y="2132856"/>
          <a:ext cx="6264696" cy="1738514"/>
        </p:xfrm>
        <a:graphic>
          <a:graphicData uri="http://schemas.openxmlformats.org/drawingml/2006/table">
            <a:tbl>
              <a:tblPr/>
              <a:tblGrid>
                <a:gridCol w="2006236"/>
                <a:gridCol w="4258460"/>
              </a:tblGrid>
              <a:tr h="605301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2000" b="1" dirty="0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Times New Roman"/>
                        </a:rPr>
                        <a:t>Název školy</a:t>
                      </a:r>
                      <a:endParaRPr lang="cs-CZ" sz="20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2000" b="1" dirty="0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Times New Roman"/>
                        </a:rPr>
                        <a:t>ZÁKLADNÍ ŠKOLA, JIČÍN, HUSOVA 170</a:t>
                      </a:r>
                      <a:endParaRPr lang="cs-CZ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32173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2000" b="1" dirty="0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Times New Roman"/>
                        </a:rPr>
                        <a:t>Číslo projektu</a:t>
                      </a:r>
                      <a:endParaRPr lang="cs-CZ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2000" b="1" dirty="0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Times New Roman"/>
                        </a:rPr>
                        <a:t>CZ.1.07/1.4.00/21.2862</a:t>
                      </a:r>
                      <a:endParaRPr lang="cs-CZ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90717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2000" b="1" dirty="0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Times New Roman"/>
                        </a:rPr>
                        <a:t>Číslo a název klíčové aktivity</a:t>
                      </a:r>
                      <a:endParaRPr lang="cs-CZ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2000" b="1" dirty="0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Times New Roman"/>
                        </a:rPr>
                        <a:t>3.2 Inovace a zkvalitnění výuky prostřednictvím ICT</a:t>
                      </a:r>
                      <a:endParaRPr lang="cs-CZ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627784" y="548680"/>
            <a:ext cx="3767138" cy="1328738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</p:pic>
      <p:sp>
        <p:nvSpPr>
          <p:cNvPr id="6" name="TextovéPole 5"/>
          <p:cNvSpPr txBox="1"/>
          <p:nvPr/>
        </p:nvSpPr>
        <p:spPr>
          <a:xfrm>
            <a:off x="1187624" y="4509120"/>
            <a:ext cx="7128792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/>
              <a:t>Název DUM:  </a:t>
            </a:r>
            <a:r>
              <a:rPr lang="cs-CZ" dirty="0" err="1" smtClean="0"/>
              <a:t>Ma</a:t>
            </a:r>
            <a:r>
              <a:rPr lang="cs-CZ" dirty="0" smtClean="0"/>
              <a:t> </a:t>
            </a:r>
            <a:r>
              <a:rPr lang="cs-CZ" dirty="0" smtClean="0"/>
              <a:t>sčítání </a:t>
            </a:r>
            <a:r>
              <a:rPr lang="cs-CZ" dirty="0" smtClean="0"/>
              <a:t>celých </a:t>
            </a:r>
            <a:r>
              <a:rPr lang="cs-CZ" dirty="0" smtClean="0"/>
              <a:t>čísel - test</a:t>
            </a:r>
            <a:endParaRPr lang="cs-CZ" dirty="0" smtClean="0"/>
          </a:p>
          <a:p>
            <a:endParaRPr lang="cs-CZ" b="1" dirty="0" smtClean="0"/>
          </a:p>
          <a:p>
            <a:r>
              <a:rPr lang="cs-CZ" b="1" dirty="0" smtClean="0"/>
              <a:t>Šablona číslo:   </a:t>
            </a:r>
            <a:r>
              <a:rPr lang="cs-CZ" dirty="0" smtClean="0"/>
              <a:t>8</a:t>
            </a:r>
            <a:r>
              <a:rPr lang="cs-CZ" b="1" dirty="0" smtClean="0"/>
              <a:t>    Sada číslo:   </a:t>
            </a:r>
            <a:r>
              <a:rPr lang="cs-CZ" dirty="0" smtClean="0"/>
              <a:t> 1      </a:t>
            </a:r>
            <a:r>
              <a:rPr lang="cs-CZ" b="1" dirty="0" smtClean="0"/>
              <a:t>Pořadové číslo DUM: 10</a:t>
            </a:r>
            <a:endParaRPr lang="cs-CZ" dirty="0" smtClean="0"/>
          </a:p>
          <a:p>
            <a:endParaRPr lang="cs-CZ" b="1" dirty="0" smtClean="0"/>
          </a:p>
          <a:p>
            <a:r>
              <a:rPr lang="cs-CZ" b="1" dirty="0" smtClean="0"/>
              <a:t>Autor:   </a:t>
            </a:r>
            <a:r>
              <a:rPr lang="cs-CZ" dirty="0" smtClean="0"/>
              <a:t>Mgr. Zdeněk </a:t>
            </a:r>
            <a:r>
              <a:rPr lang="cs-CZ" dirty="0" err="1" smtClean="0"/>
              <a:t>Charousek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11335734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obsah 2"/>
          <p:cNvSpPr>
            <a:spLocks noGrp="1"/>
          </p:cNvSpPr>
          <p:nvPr>
            <p:ph idx="1"/>
          </p:nvPr>
        </p:nvSpPr>
        <p:spPr>
          <a:xfrm>
            <a:off x="457200" y="260648"/>
            <a:ext cx="8229600" cy="5865515"/>
          </a:xfrm>
        </p:spPr>
        <p:txBody>
          <a:bodyPr>
            <a:normAutofit fontScale="70000" lnSpcReduction="20000"/>
          </a:bodyPr>
          <a:lstStyle/>
          <a:p>
            <a:pPr>
              <a:lnSpc>
                <a:spcPct val="90000"/>
              </a:lnSpc>
            </a:pPr>
            <a:r>
              <a:rPr lang="cs-CZ" b="1" dirty="0" smtClean="0"/>
              <a:t>Anotace: </a:t>
            </a:r>
            <a:r>
              <a:rPr lang="cs-CZ" dirty="0" smtClean="0"/>
              <a:t>Prověření sčítání celých čísel.</a:t>
            </a:r>
            <a:endParaRPr lang="cs-CZ" dirty="0"/>
          </a:p>
          <a:p>
            <a:r>
              <a:rPr lang="cs-CZ" dirty="0" smtClean="0"/>
              <a:t/>
            </a:r>
            <a:br>
              <a:rPr lang="cs-CZ" dirty="0" smtClean="0"/>
            </a:br>
            <a:r>
              <a:rPr lang="cs-CZ" b="1" dirty="0" smtClean="0"/>
              <a:t>Očekávaný výstup</a:t>
            </a:r>
            <a:r>
              <a:rPr lang="cs-CZ" sz="2800" b="1" dirty="0" smtClean="0"/>
              <a:t>:</a:t>
            </a:r>
            <a:r>
              <a:rPr lang="cs-CZ" sz="2800" dirty="0" smtClean="0"/>
              <a:t>. </a:t>
            </a:r>
            <a:r>
              <a:rPr lang="cs-CZ" dirty="0" smtClean="0"/>
              <a:t>Žáci dovedou sčítat celá čísla.</a:t>
            </a:r>
          </a:p>
          <a:p>
            <a:endParaRPr lang="cs-CZ" b="1" dirty="0" smtClean="0"/>
          </a:p>
          <a:p>
            <a:r>
              <a:rPr lang="cs-CZ" b="1" dirty="0" smtClean="0"/>
              <a:t>Druh učebního materiálu:     </a:t>
            </a:r>
            <a:r>
              <a:rPr lang="cs-CZ" dirty="0" smtClean="0"/>
              <a:t>prezentace</a:t>
            </a:r>
          </a:p>
          <a:p>
            <a:pPr marL="0" indent="0">
              <a:buNone/>
            </a:pPr>
            <a:endParaRPr lang="cs-CZ" dirty="0" smtClean="0"/>
          </a:p>
          <a:p>
            <a:r>
              <a:rPr lang="cs-CZ" b="1" dirty="0" smtClean="0"/>
              <a:t>Typická věková skupina</a:t>
            </a:r>
            <a:r>
              <a:rPr lang="cs-CZ" dirty="0" smtClean="0"/>
              <a:t>:   7. třída</a:t>
            </a:r>
          </a:p>
          <a:p>
            <a:endParaRPr lang="cs-CZ" b="1" dirty="0"/>
          </a:p>
          <a:p>
            <a:r>
              <a:rPr lang="cs-CZ" b="1" dirty="0" smtClean="0"/>
              <a:t>Klíčová slova: </a:t>
            </a:r>
            <a:r>
              <a:rPr lang="cs-CZ" dirty="0" smtClean="0"/>
              <a:t>Celá čísla, sčítání</a:t>
            </a:r>
            <a:r>
              <a:rPr lang="cs-CZ" smtClean="0"/>
              <a:t>, test.</a:t>
            </a:r>
            <a:endParaRPr lang="cs-CZ" dirty="0" smtClean="0"/>
          </a:p>
          <a:p>
            <a:pPr marL="0" indent="0">
              <a:buNone/>
            </a:pPr>
            <a:endParaRPr lang="cs-CZ" b="1" dirty="0" smtClean="0"/>
          </a:p>
          <a:p>
            <a:r>
              <a:rPr lang="cs-CZ" b="1" dirty="0" smtClean="0"/>
              <a:t>Pomůcky a materiál:   </a:t>
            </a:r>
            <a:r>
              <a:rPr lang="cs-CZ" dirty="0" smtClean="0"/>
              <a:t>interaktivní tabule</a:t>
            </a:r>
          </a:p>
          <a:p>
            <a:endParaRPr lang="cs-CZ" dirty="0" smtClean="0"/>
          </a:p>
          <a:p>
            <a:r>
              <a:rPr lang="cs-CZ" b="1" dirty="0" smtClean="0"/>
              <a:t>Potřebný čas pro výuku DUM</a:t>
            </a:r>
            <a:r>
              <a:rPr lang="cs-CZ" dirty="0" smtClean="0"/>
              <a:t>:   20 minut</a:t>
            </a:r>
          </a:p>
          <a:p>
            <a:endParaRPr lang="cs-CZ" b="1" dirty="0" smtClean="0"/>
          </a:p>
          <a:p>
            <a:r>
              <a:rPr lang="cs-CZ" b="1" dirty="0" smtClean="0"/>
              <a:t>Metodické zhodnocení a popis práce s digitálním učebním materiálem: </a:t>
            </a:r>
            <a:r>
              <a:rPr lang="cs-CZ" dirty="0"/>
              <a:t>Žáci si na začátku hodiny napíší krátký test a v závěru prezentace společně konzultujeme řešení</a:t>
            </a:r>
            <a:r>
              <a:rPr lang="cs-CZ" dirty="0" smtClean="0"/>
              <a:t>.</a:t>
            </a:r>
            <a:endParaRPr lang="cs-CZ" b="1" dirty="0"/>
          </a:p>
        </p:txBody>
      </p:sp>
    </p:spTree>
    <p:extLst>
      <p:ext uri="{BB962C8B-B14F-4D97-AF65-F5344CB8AC3E}">
        <p14:creationId xmlns:p14="http://schemas.microsoft.com/office/powerpoint/2010/main" val="31729996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22114"/>
          </a:xfrm>
        </p:spPr>
        <p:txBody>
          <a:bodyPr>
            <a:normAutofit/>
          </a:bodyPr>
          <a:lstStyle/>
          <a:p>
            <a:r>
              <a:rPr lang="cs-CZ" dirty="0" smtClean="0"/>
              <a:t>Sčítání celých čísel - test</a:t>
            </a:r>
            <a:endParaRPr lang="cs-CZ" dirty="0"/>
          </a:p>
        </p:txBody>
      </p:sp>
      <p:graphicFrame>
        <p:nvGraphicFramePr>
          <p:cNvPr id="4" name="Objekt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429569978"/>
              </p:ext>
            </p:extLst>
          </p:nvPr>
        </p:nvGraphicFramePr>
        <p:xfrm>
          <a:off x="3851920" y="1628800"/>
          <a:ext cx="3228975" cy="48101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42" name="List" r:id="rId3" imgW="3229033" imgH="4810216" progId="Excel.Sheet.12">
                  <p:embed/>
                </p:oleObj>
              </mc:Choice>
              <mc:Fallback>
                <p:oleObj name="List" r:id="rId3" imgW="3229033" imgH="4810216" progId="Excel.Sheet.12">
                  <p:embed/>
                  <p:pic>
                    <p:nvPicPr>
                      <p:cNvPr id="0" name="Objekt 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851920" y="1628800"/>
                        <a:ext cx="3228975" cy="48101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" name="Objek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697252181"/>
              </p:ext>
            </p:extLst>
          </p:nvPr>
        </p:nvGraphicFramePr>
        <p:xfrm>
          <a:off x="251520" y="1628800"/>
          <a:ext cx="3228975" cy="48101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43" name="List" r:id="rId5" imgW="3229033" imgH="4810216" progId="Excel.Sheet.12">
                  <p:embed/>
                </p:oleObj>
              </mc:Choice>
              <mc:Fallback>
                <p:oleObj name="List" r:id="rId5" imgW="3229033" imgH="4810216" progId="Excel.Sheet.12">
                  <p:embed/>
                  <p:pic>
                    <p:nvPicPr>
                      <p:cNvPr id="0" name="Objekt 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51520" y="1628800"/>
                        <a:ext cx="3228975" cy="48101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6" name="TextovéPole 5"/>
          <p:cNvSpPr txBox="1"/>
          <p:nvPr/>
        </p:nvSpPr>
        <p:spPr>
          <a:xfrm>
            <a:off x="251520" y="1052736"/>
            <a:ext cx="864096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Skupina – A				skupina - B</a:t>
            </a:r>
            <a:endParaRPr lang="cs-CZ" sz="2800" dirty="0"/>
          </a:p>
        </p:txBody>
      </p:sp>
      <p:sp>
        <p:nvSpPr>
          <p:cNvPr id="7" name="TextovéPole 6"/>
          <p:cNvSpPr txBox="1"/>
          <p:nvPr/>
        </p:nvSpPr>
        <p:spPr>
          <a:xfrm>
            <a:off x="7914447" y="5445224"/>
            <a:ext cx="100180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Zobrazit řešení</a:t>
            </a:r>
            <a:endParaRPr lang="cs-CZ" dirty="0">
              <a:solidFill>
                <a:schemeClr val="tx2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8" name="Obdélník 7"/>
          <p:cNvSpPr/>
          <p:nvPr/>
        </p:nvSpPr>
        <p:spPr>
          <a:xfrm>
            <a:off x="2771800" y="1638092"/>
            <a:ext cx="720080" cy="4743236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Obdélník 9"/>
          <p:cNvSpPr/>
          <p:nvPr/>
        </p:nvSpPr>
        <p:spPr>
          <a:xfrm>
            <a:off x="6372200" y="1638092"/>
            <a:ext cx="720080" cy="4743236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" name="Šipka doprava 10">
            <a:hlinkClick r:id="" action="ppaction://hlinkshowjump?jump=nextslide"/>
          </p:cNvPr>
          <p:cNvSpPr/>
          <p:nvPr/>
        </p:nvSpPr>
        <p:spPr>
          <a:xfrm>
            <a:off x="8119241" y="6227379"/>
            <a:ext cx="1024759" cy="630621"/>
          </a:xfrm>
          <a:prstGeom prst="rightArrow">
            <a:avLst/>
          </a:prstGeom>
          <a:solidFill>
            <a:schemeClr val="tx2">
              <a:lumMod val="40000"/>
              <a:lumOff val="60000"/>
            </a:schemeClr>
          </a:solidFill>
          <a:ln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978681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500" tmFilter="0, 0; .2, .5; .8, .5; 1, 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8" dur="250" autoRev="1" fill="hold"/>
                                        <p:tgtEl>
                                          <p:spTgt spid="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  <p:bldLst>
      <p:bldP spid="7" grpId="0"/>
      <p:bldP spid="7" grpId="1"/>
      <p:bldP spid="8" grpId="0" animBg="1"/>
      <p:bldP spid="8" grpId="1" animBg="1"/>
      <p:bldP spid="10" grpId="0" animBg="1"/>
      <p:bldP spid="10" grpId="1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Sčítání celých čísel - test</a:t>
            </a:r>
            <a:endParaRPr lang="cs-CZ" dirty="0"/>
          </a:p>
        </p:txBody>
      </p:sp>
      <p:sp>
        <p:nvSpPr>
          <p:cNvPr id="4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Bodování:</a:t>
            </a:r>
          </a:p>
          <a:p>
            <a:pPr lvl="3"/>
            <a:r>
              <a:rPr lang="cs-CZ" dirty="0" smtClean="0"/>
              <a:t>Každý příklad po bodu</a:t>
            </a:r>
          </a:p>
          <a:p>
            <a:pPr lvl="3"/>
            <a:r>
              <a:rPr lang="cs-CZ" dirty="0" smtClean="0"/>
              <a:t>Max. 12 bodů</a:t>
            </a:r>
          </a:p>
          <a:p>
            <a:r>
              <a:rPr lang="cs-CZ" dirty="0" smtClean="0"/>
              <a:t>Známkování:</a:t>
            </a:r>
          </a:p>
          <a:p>
            <a:pPr lvl="3"/>
            <a:r>
              <a:rPr lang="cs-CZ" dirty="0" smtClean="0"/>
              <a:t>12 - 11 	 bodů =&gt; 1</a:t>
            </a:r>
          </a:p>
          <a:p>
            <a:pPr lvl="3"/>
            <a:r>
              <a:rPr lang="cs-CZ" dirty="0" smtClean="0"/>
              <a:t>10 - 9	 bodů =&gt; 2</a:t>
            </a:r>
          </a:p>
          <a:p>
            <a:pPr lvl="3"/>
            <a:r>
              <a:rPr lang="cs-CZ" dirty="0" smtClean="0"/>
              <a:t>8 – 7  	 bodů =&gt; 3</a:t>
            </a:r>
          </a:p>
          <a:p>
            <a:pPr lvl="3"/>
            <a:r>
              <a:rPr lang="cs-CZ" dirty="0" smtClean="0"/>
              <a:t>6 – 5	 bodů =&gt; 4</a:t>
            </a:r>
          </a:p>
          <a:p>
            <a:pPr lvl="3"/>
            <a:r>
              <a:rPr lang="cs-CZ" dirty="0"/>
              <a:t>4</a:t>
            </a:r>
            <a:r>
              <a:rPr lang="cs-CZ" dirty="0" smtClean="0"/>
              <a:t> - 0 	 bodů =&gt; 5</a:t>
            </a:r>
          </a:p>
        </p:txBody>
      </p:sp>
      <p:sp>
        <p:nvSpPr>
          <p:cNvPr id="5" name="Šipka doprava 4">
            <a:hlinkClick r:id="" action="ppaction://hlinkshowjump?jump=nextslide"/>
          </p:cNvPr>
          <p:cNvSpPr/>
          <p:nvPr/>
        </p:nvSpPr>
        <p:spPr>
          <a:xfrm>
            <a:off x="8119241" y="6227379"/>
            <a:ext cx="1024759" cy="630621"/>
          </a:xfrm>
          <a:prstGeom prst="rightArrow">
            <a:avLst/>
          </a:prstGeom>
          <a:solidFill>
            <a:schemeClr val="tx2">
              <a:lumMod val="40000"/>
              <a:lumOff val="60000"/>
            </a:schemeClr>
          </a:solidFill>
          <a:ln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186596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konec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2301969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21</TotalTime>
  <Words>90</Words>
  <Application>Microsoft Office PowerPoint</Application>
  <PresentationFormat>Předvádění na obrazovce (4:3)</PresentationFormat>
  <Paragraphs>39</Paragraphs>
  <Slides>5</Slides>
  <Notes>0</Notes>
  <HiddenSlides>0</HiddenSlides>
  <MMClips>0</MMClips>
  <ScaleCrop>false</ScaleCrop>
  <HeadingPairs>
    <vt:vector size="6" baseType="variant">
      <vt:variant>
        <vt:lpstr>Motiv</vt:lpstr>
      </vt:variant>
      <vt:variant>
        <vt:i4>1</vt:i4>
      </vt:variant>
      <vt:variant>
        <vt:lpstr>Vložené servery OLE</vt:lpstr>
      </vt:variant>
      <vt:variant>
        <vt:i4>1</vt:i4>
      </vt:variant>
      <vt:variant>
        <vt:lpstr>Nadpisy snímků</vt:lpstr>
      </vt:variant>
      <vt:variant>
        <vt:i4>5</vt:i4>
      </vt:variant>
    </vt:vector>
  </HeadingPairs>
  <TitlesOfParts>
    <vt:vector size="7" baseType="lpstr">
      <vt:lpstr>Motiv systému Office</vt:lpstr>
      <vt:lpstr>List</vt:lpstr>
      <vt:lpstr>Prezentace aplikace PowerPoint</vt:lpstr>
      <vt:lpstr>Prezentace aplikace PowerPoint</vt:lpstr>
      <vt:lpstr>Sčítání celých čísel - test</vt:lpstr>
      <vt:lpstr>Sčítání celých čísel - test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Zdeněk Charousek</dc:creator>
  <cp:lastModifiedBy>Zdeněk Charousek</cp:lastModifiedBy>
  <cp:revision>7</cp:revision>
  <dcterms:created xsi:type="dcterms:W3CDTF">2012-10-05T14:27:25Z</dcterms:created>
  <dcterms:modified xsi:type="dcterms:W3CDTF">2012-11-28T16:44:15Z</dcterms:modified>
</cp:coreProperties>
</file>