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3" r:id="rId3"/>
    <p:sldId id="271" r:id="rId4"/>
    <p:sldId id="257" r:id="rId5"/>
    <p:sldId id="259" r:id="rId6"/>
    <p:sldId id="258" r:id="rId7"/>
    <p:sldId id="260" r:id="rId8"/>
    <p:sldId id="261" r:id="rId9"/>
    <p:sldId id="262" r:id="rId10"/>
    <p:sldId id="272" r:id="rId11"/>
    <p:sldId id="263" r:id="rId12"/>
    <p:sldId id="265" r:id="rId13"/>
    <p:sldId id="264" r:id="rId14"/>
    <p:sldId id="266" r:id="rId15"/>
    <p:sldId id="267" r:id="rId16"/>
    <p:sldId id="268" r:id="rId17"/>
    <p:sldId id="269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CA3E4E-ABD2-42F5-8AC5-57EA3574FC03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DC7161-B5F2-4440-89E8-02FB33E28F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084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DC7161-B5F2-4440-89E8-02FB33E28FF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8086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obrázky z </a:t>
            </a:r>
            <a:r>
              <a:rPr lang="cs-CZ" dirty="0" err="1" smtClean="0"/>
              <a:t>Clipartu</a:t>
            </a:r>
            <a:r>
              <a:rPr lang="cs-CZ" dirty="0" smtClean="0"/>
              <a:t> Microsoft Office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DC7161-B5F2-4440-89E8-02FB33E28FF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531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obrázky z </a:t>
            </a:r>
            <a:r>
              <a:rPr lang="cs-CZ" dirty="0" err="1" smtClean="0"/>
              <a:t>Clipartu</a:t>
            </a:r>
            <a:r>
              <a:rPr lang="cs-CZ" dirty="0" smtClean="0"/>
              <a:t> Microsoft Office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DC7161-B5F2-4440-89E8-02FB33E28FF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8596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err="1" smtClean="0"/>
              <a:t>Clipartu</a:t>
            </a:r>
            <a:r>
              <a:rPr lang="cs-CZ" dirty="0" smtClean="0"/>
              <a:t> Microsoft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DC7161-B5F2-4440-89E8-02FB33E28FF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8596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err="1" smtClean="0"/>
              <a:t>Clipartu</a:t>
            </a:r>
            <a:r>
              <a:rPr lang="cs-CZ" smtClean="0"/>
              <a:t> Microsoft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DC7161-B5F2-4440-89E8-02FB33E28FF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597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952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18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818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88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432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769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21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286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093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821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590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ECD17-6DD2-427B-BF6B-961FA8A1B387}" type="datetimeFigureOut">
              <a:rPr lang="cs-CZ"/>
              <a:pPr>
                <a:defRPr/>
              </a:pPr>
              <a:t>25.7.2011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A6379-AB7D-420B-9262-10EDA9E34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207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759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ChangeArrowheads="1"/>
          </p:cNvSpPr>
          <p:nvPr/>
        </p:nvSpPr>
        <p:spPr bwMode="auto">
          <a:xfrm>
            <a:off x="2711803" y="2204864"/>
            <a:ext cx="372198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b="1" dirty="0" smtClean="0"/>
              <a:t>VY_32_INOVACE_02_GEOMETRIE_18</a:t>
            </a:r>
            <a:endParaRPr lang="cs-CZ" b="1" dirty="0"/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806450" y="764704"/>
            <a:ext cx="7772400" cy="1082675"/>
          </a:xfrm>
        </p:spPr>
        <p:txBody>
          <a:bodyPr>
            <a:noAutofit/>
          </a:bodyPr>
          <a:lstStyle/>
          <a:p>
            <a:pPr eaLnBrk="1" hangingPunct="1"/>
            <a:r>
              <a:rPr lang="cs-CZ" sz="6600" b="1" dirty="0" smtClean="0">
                <a:solidFill>
                  <a:srgbClr val="FE2710"/>
                </a:solidFill>
              </a:rPr>
              <a:t>Výšky v trojúhelníku</a:t>
            </a:r>
            <a:endParaRPr lang="cs-CZ" sz="6600" dirty="0" smtClean="0">
              <a:solidFill>
                <a:srgbClr val="FE2710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9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CZ.1.07/1.4.00/21.1253</a:t>
            </a:r>
          </a:p>
          <a:p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Pardubice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2202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547" name="Group 16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922450963"/>
              </p:ext>
            </p:extLst>
          </p:nvPr>
        </p:nvGraphicFramePr>
        <p:xfrm>
          <a:off x="457200" y="274638"/>
          <a:ext cx="8362950" cy="6117283"/>
        </p:xfrm>
        <a:graphic>
          <a:graphicData uri="http://schemas.openxmlformats.org/drawingml/2006/table">
            <a:tbl>
              <a:tblPr/>
              <a:tblGrid>
                <a:gridCol w="2459038"/>
                <a:gridCol w="803275"/>
                <a:gridCol w="1068387"/>
                <a:gridCol w="1871663"/>
                <a:gridCol w="2160587"/>
              </a:tblGrid>
              <a:tr h="35560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Filip Vlček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výstupu: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5.4.2011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6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Geometrie na II. stupni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VI.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642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 se spec. vzděl. potřebami: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8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19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48013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 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Prezentace slouží k zavedení nového učiva o výškách  v trojúhelníku. Postupným vyvozením výšek postav, stromů a budov si žáci  uvědomují, že výška je kolmá vzdálenost od země k nejvyššímu bodu objektu.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Čas potřebný  na celou prezentaci je 45 minut.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6035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VÝŠKA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425027" y="908720"/>
            <a:ext cx="8424936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>
              <a:lnSpc>
                <a:spcPct val="150000"/>
              </a:lnSpc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Pojem výška nás provází celým životem a setkáváme se s ním prakticky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každodenně např. :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27176" y="2622210"/>
            <a:ext cx="637321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výška 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spolužáka, výška stromu, výška rozhledny, věže, atd.</a:t>
            </a:r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776" y="407707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udovy,Eiffelova věž,Evropa,fotografie,Francie,francouzský,místa,pamětihodnosti,Paříž,věže,západy slunc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337" y="3443659"/>
            <a:ext cx="3095626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batohy,děti,dítka,lidé,studenti,tlumoky,vyučování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875707"/>
            <a:ext cx="2231530" cy="2231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1663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děti,dítka,knihy,lidé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80" y="4339111"/>
            <a:ext cx="1702939" cy="1702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2471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jaké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výšky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vyrostl strom?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listy,příroda,rostliny,strom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680046"/>
            <a:ext cx="4362004" cy="4362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omácnosti,krejčovské metry,měření,míry,nástroje,průmysl,stavba,technické vybavení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21877" y="5014931"/>
            <a:ext cx="1049923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23528" y="6071267"/>
            <a:ext cx="856895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771800" y="1680046"/>
            <a:ext cx="3870779" cy="4269233"/>
          </a:xfrm>
          <a:prstGeom prst="line">
            <a:avLst/>
          </a:prstGeom>
          <a:ln w="76200">
            <a:solidFill>
              <a:schemeClr val="tx2">
                <a:lumMod val="60000"/>
                <a:lumOff val="40000"/>
              </a:schemeClr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3176332" y="4148296"/>
            <a:ext cx="47641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 rot="1468030">
            <a:off x="3203236" y="4339466"/>
            <a:ext cx="1317131" cy="541366"/>
            <a:chOff x="377905" y="2934018"/>
            <a:chExt cx="1317131" cy="541366"/>
          </a:xfrm>
        </p:grpSpPr>
        <p:cxnSp>
          <p:nvCxnSpPr>
            <p:cNvPr id="17" name="Přímá spojnice 16"/>
            <p:cNvCxnSpPr/>
            <p:nvPr/>
          </p:nvCxnSpPr>
          <p:spPr>
            <a:xfrm flipV="1">
              <a:off x="532414" y="2934018"/>
              <a:ext cx="1162622" cy="541366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377905" y="2996952"/>
              <a:ext cx="1317131" cy="41549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Obdélník 20"/>
          <p:cNvSpPr/>
          <p:nvPr/>
        </p:nvSpPr>
        <p:spPr>
          <a:xfrm>
            <a:off x="3326977" y="3168549"/>
            <a:ext cx="121028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</a:t>
            </a:r>
            <a:endParaRPr lang="cs-CZ" sz="6000" dirty="0"/>
          </a:p>
        </p:txBody>
      </p:sp>
      <p:cxnSp>
        <p:nvCxnSpPr>
          <p:cNvPr id="27" name="Přímá spojnice 26"/>
          <p:cNvCxnSpPr/>
          <p:nvPr/>
        </p:nvCxnSpPr>
        <p:spPr>
          <a:xfrm flipH="1" flipV="1">
            <a:off x="6624926" y="1680046"/>
            <a:ext cx="35307" cy="4415005"/>
          </a:xfrm>
          <a:prstGeom prst="line">
            <a:avLst/>
          </a:prstGeom>
          <a:ln w="762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6698672" y="3676380"/>
            <a:ext cx="500872" cy="83099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4" name="Arc 21"/>
          <p:cNvSpPr>
            <a:spLocks/>
          </p:cNvSpPr>
          <p:nvPr/>
        </p:nvSpPr>
        <p:spPr bwMode="auto">
          <a:xfrm rot="5400000" flipH="1">
            <a:off x="6589885" y="5088080"/>
            <a:ext cx="1024735" cy="807161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762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Text Box 22"/>
          <p:cNvSpPr txBox="1">
            <a:spLocks noChangeArrowheads="1"/>
          </p:cNvSpPr>
          <p:nvPr/>
        </p:nvSpPr>
        <p:spPr bwMode="auto">
          <a:xfrm rot="5400000">
            <a:off x="6820195" y="5197118"/>
            <a:ext cx="758699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6000" b="1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7199544" y="4309937"/>
            <a:ext cx="169293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43488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1" grpId="0"/>
      <p:bldP spid="31" grpId="0" animBg="1"/>
      <p:bldP spid="34" grpId="0" animBg="1"/>
      <p:bldP spid="35" grpId="0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rchitektonický,architektura,budovy,cestování,fotografie,Itálie,Italové,naklání se,opírání,pamětihodnosti,Pisa,věž v Pise,věž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7059" y="139688"/>
            <a:ext cx="6565755" cy="6565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50009">
            <a:off x="546487" y="149975"/>
            <a:ext cx="2170584" cy="6034683"/>
          </a:xfrm>
        </p:spPr>
        <p:txBody>
          <a:bodyPr vert="vert270"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jaké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výšky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sahá šikmá věž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Pise?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23528" y="6071267"/>
            <a:ext cx="856895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4574061" y="1268760"/>
            <a:ext cx="644908" cy="4685246"/>
          </a:xfrm>
          <a:prstGeom prst="line">
            <a:avLst/>
          </a:prstGeom>
          <a:ln w="76200">
            <a:solidFill>
              <a:srgbClr val="FFFF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4051132" y="4156680"/>
            <a:ext cx="476412" cy="83099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4800" dirty="0">
              <a:solidFill>
                <a:srgbClr val="FFFF00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 rot="1468030">
            <a:off x="4065020" y="4408187"/>
            <a:ext cx="1317131" cy="541366"/>
            <a:chOff x="377905" y="2934018"/>
            <a:chExt cx="1317131" cy="541366"/>
          </a:xfrm>
        </p:grpSpPr>
        <p:cxnSp>
          <p:nvCxnSpPr>
            <p:cNvPr id="17" name="Přímá spojnice 16"/>
            <p:cNvCxnSpPr/>
            <p:nvPr/>
          </p:nvCxnSpPr>
          <p:spPr>
            <a:xfrm flipV="1">
              <a:off x="532414" y="2934018"/>
              <a:ext cx="1162622" cy="541366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377905" y="2996952"/>
              <a:ext cx="1317131" cy="41549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Obdélník 20"/>
          <p:cNvSpPr/>
          <p:nvPr/>
        </p:nvSpPr>
        <p:spPr>
          <a:xfrm>
            <a:off x="3317262" y="3061590"/>
            <a:ext cx="121028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</a:t>
            </a:r>
            <a:endParaRPr lang="cs-CZ" sz="6000" dirty="0"/>
          </a:p>
        </p:txBody>
      </p:sp>
      <p:cxnSp>
        <p:nvCxnSpPr>
          <p:cNvPr id="27" name="Přímá spojnice 26"/>
          <p:cNvCxnSpPr/>
          <p:nvPr/>
        </p:nvCxnSpPr>
        <p:spPr>
          <a:xfrm flipH="1" flipV="1">
            <a:off x="5218969" y="1124744"/>
            <a:ext cx="17655" cy="4975035"/>
          </a:xfrm>
          <a:prstGeom prst="line">
            <a:avLst/>
          </a:prstGeom>
          <a:ln w="762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5307529" y="3098638"/>
            <a:ext cx="500872" cy="83099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4" name="Arc 21"/>
          <p:cNvSpPr>
            <a:spLocks/>
          </p:cNvSpPr>
          <p:nvPr/>
        </p:nvSpPr>
        <p:spPr bwMode="auto">
          <a:xfrm rot="5400000" flipH="1">
            <a:off x="5166275" y="5092807"/>
            <a:ext cx="1024735" cy="807161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762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Text Box 22"/>
          <p:cNvSpPr txBox="1">
            <a:spLocks noChangeArrowheads="1"/>
          </p:cNvSpPr>
          <p:nvPr/>
        </p:nvSpPr>
        <p:spPr bwMode="auto">
          <a:xfrm rot="5400000">
            <a:off x="5396585" y="5201845"/>
            <a:ext cx="758699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6000" b="1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5503468" y="4052694"/>
            <a:ext cx="169293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93440" y="6240891"/>
            <a:ext cx="30653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Do výšky 56 metrů.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12665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1" grpId="0"/>
      <p:bldP spid="31" grpId="0" animBg="1"/>
      <p:bldP spid="34" grpId="0" animBg="1"/>
      <p:bldP spid="35" grpId="0"/>
      <p:bldP spid="38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 jaké </a:t>
            </a:r>
            <a:r>
              <a:rPr lang="cs-CZ" b="1" dirty="0" smtClean="0">
                <a:solidFill>
                  <a:srgbClr val="FF0000"/>
                </a:solidFill>
              </a:rPr>
              <a:t>výšky</a:t>
            </a:r>
            <a:r>
              <a:rPr lang="cs-CZ" b="1" dirty="0" smtClean="0"/>
              <a:t> sahá </a:t>
            </a:r>
            <a:r>
              <a:rPr lang="cs-CZ" b="1" dirty="0" err="1" smtClean="0"/>
              <a:t>Eiffelova</a:t>
            </a:r>
            <a:r>
              <a:rPr lang="cs-CZ" b="1" dirty="0" smtClean="0"/>
              <a:t> věž?</a:t>
            </a:r>
            <a:endParaRPr lang="cs-CZ" b="1" dirty="0"/>
          </a:p>
        </p:txBody>
      </p:sp>
      <p:pic>
        <p:nvPicPr>
          <p:cNvPr id="1026" name="Picture 2" descr="architektura,budovy,cestování,dominanty,Eiffelova věž,Evropa,Francie,místa,Paříž,věž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48165" y="1236907"/>
            <a:ext cx="4359639" cy="5184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>
            <a:stCxn id="1026" idx="0"/>
          </p:cNvCxnSpPr>
          <p:nvPr/>
        </p:nvCxnSpPr>
        <p:spPr>
          <a:xfrm>
            <a:off x="4427984" y="1236907"/>
            <a:ext cx="1" cy="4892898"/>
          </a:xfrm>
          <a:prstGeom prst="line">
            <a:avLst/>
          </a:prstGeom>
          <a:ln w="76200">
            <a:solidFill>
              <a:srgbClr val="FF000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4466423" y="1465943"/>
            <a:ext cx="5008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Arc 21"/>
          <p:cNvSpPr>
            <a:spLocks/>
          </p:cNvSpPr>
          <p:nvPr/>
        </p:nvSpPr>
        <p:spPr bwMode="auto">
          <a:xfrm rot="5400000" flipH="1">
            <a:off x="4357636" y="5133586"/>
            <a:ext cx="1024735" cy="807161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762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Text Box 22"/>
          <p:cNvSpPr txBox="1">
            <a:spLocks noChangeArrowheads="1"/>
          </p:cNvSpPr>
          <p:nvPr/>
        </p:nvSpPr>
        <p:spPr bwMode="auto">
          <a:xfrm rot="5400000">
            <a:off x="4587946" y="5242624"/>
            <a:ext cx="758699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6000" b="1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2842388" y="6334780"/>
            <a:ext cx="32480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Do výšky 324 metrů. 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179512" y="2693450"/>
            <a:ext cx="235824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Výšku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vždy měříme kolmo od země až do nejvyššího bodu měřeného objektu – kolmá vzdálenost.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6996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179512" y="620689"/>
            <a:ext cx="738664" cy="4826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vert270"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OBECNÝ TROJÚHELNÍK</a:t>
            </a:r>
          </a:p>
        </p:txBody>
      </p:sp>
      <p:sp>
        <p:nvSpPr>
          <p:cNvPr id="4101" name="AutoShape 5"/>
          <p:cNvSpPr>
            <a:spLocks noChangeArrowheads="1"/>
          </p:cNvSpPr>
          <p:nvPr/>
        </p:nvSpPr>
        <p:spPr bwMode="auto">
          <a:xfrm>
            <a:off x="2052638" y="1701800"/>
            <a:ext cx="5688012" cy="3529013"/>
          </a:xfrm>
          <a:prstGeom prst="triangle">
            <a:avLst>
              <a:gd name="adj" fmla="val 36986"/>
            </a:avLst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33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1763713" y="515778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4103" name="Text Box 7"/>
          <p:cNvSpPr txBox="1">
            <a:spLocks noChangeArrowheads="1"/>
          </p:cNvSpPr>
          <p:nvPr/>
        </p:nvSpPr>
        <p:spPr bwMode="auto">
          <a:xfrm>
            <a:off x="7596188" y="515778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3924300" y="1125538"/>
            <a:ext cx="5762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4105" name="Text Box 9"/>
          <p:cNvSpPr txBox="1">
            <a:spLocks noChangeArrowheads="1"/>
          </p:cNvSpPr>
          <p:nvPr/>
        </p:nvSpPr>
        <p:spPr bwMode="auto">
          <a:xfrm>
            <a:off x="2484438" y="3213100"/>
            <a:ext cx="576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5364163" y="515778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5795963" y="285273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4111" name="Line 15"/>
          <p:cNvSpPr>
            <a:spLocks noChangeShapeType="1"/>
          </p:cNvSpPr>
          <p:nvPr/>
        </p:nvSpPr>
        <p:spPr bwMode="auto">
          <a:xfrm>
            <a:off x="4140200" y="1701800"/>
            <a:ext cx="0" cy="3529013"/>
          </a:xfrm>
          <a:prstGeom prst="line">
            <a:avLst/>
          </a:prstGeom>
          <a:noFill/>
          <a:ln w="50800">
            <a:solidFill>
              <a:srgbClr val="3399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14" name="Arc 18"/>
          <p:cNvSpPr>
            <a:spLocks/>
          </p:cNvSpPr>
          <p:nvPr/>
        </p:nvSpPr>
        <p:spPr bwMode="auto">
          <a:xfrm flipH="1">
            <a:off x="3635375" y="4799013"/>
            <a:ext cx="504825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17" name="Text Box 21"/>
          <p:cNvSpPr txBox="1">
            <a:spLocks noChangeArrowheads="1"/>
          </p:cNvSpPr>
          <p:nvPr/>
        </p:nvSpPr>
        <p:spPr bwMode="auto">
          <a:xfrm>
            <a:off x="3779838" y="4583113"/>
            <a:ext cx="6477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4121" name="Text Box 25"/>
          <p:cNvSpPr txBox="1">
            <a:spLocks noChangeArrowheads="1"/>
          </p:cNvSpPr>
          <p:nvPr/>
        </p:nvSpPr>
        <p:spPr bwMode="auto">
          <a:xfrm>
            <a:off x="4140200" y="4221163"/>
            <a:ext cx="56038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399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339966"/>
                </a:solidFill>
              </a:rPr>
              <a:t>v</a:t>
            </a:r>
            <a:r>
              <a:rPr lang="cs-CZ" sz="3200" b="1" i="1" baseline="-25000">
                <a:solidFill>
                  <a:srgbClr val="339966"/>
                </a:solidFill>
              </a:rPr>
              <a:t>c</a:t>
            </a:r>
          </a:p>
        </p:txBody>
      </p:sp>
      <p:sp>
        <p:nvSpPr>
          <p:cNvPr id="4124" name="Text Box 28"/>
          <p:cNvSpPr txBox="1">
            <a:spLocks noChangeArrowheads="1"/>
          </p:cNvSpPr>
          <p:nvPr/>
        </p:nvSpPr>
        <p:spPr bwMode="auto">
          <a:xfrm>
            <a:off x="3924300" y="5229225"/>
            <a:ext cx="7921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/>
              <a:t>C</a:t>
            </a:r>
            <a:r>
              <a:rPr lang="cs-CZ" sz="3200" b="1" baseline="-25000" dirty="0"/>
              <a:t>1</a:t>
            </a:r>
          </a:p>
        </p:txBody>
      </p:sp>
      <p:sp>
        <p:nvSpPr>
          <p:cNvPr id="4129" name="Line 33"/>
          <p:cNvSpPr>
            <a:spLocks noChangeShapeType="1"/>
          </p:cNvSpPr>
          <p:nvPr/>
        </p:nvSpPr>
        <p:spPr bwMode="auto">
          <a:xfrm>
            <a:off x="2051050" y="5229225"/>
            <a:ext cx="5689600" cy="0"/>
          </a:xfrm>
          <a:prstGeom prst="line">
            <a:avLst/>
          </a:prstGeom>
          <a:noFill/>
          <a:ln w="50800">
            <a:solidFill>
              <a:srgbClr val="3399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33" name="Text Box 37"/>
          <p:cNvSpPr txBox="1">
            <a:spLocks noChangeArrowheads="1"/>
          </p:cNvSpPr>
          <p:nvPr/>
        </p:nvSpPr>
        <p:spPr bwMode="auto">
          <a:xfrm>
            <a:off x="1151732" y="5949949"/>
            <a:ext cx="842486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/>
              <a:t>Úsečka </a:t>
            </a:r>
            <a:r>
              <a:rPr lang="cs-CZ" sz="3600" b="1" i="1" dirty="0" err="1">
                <a:solidFill>
                  <a:srgbClr val="009900"/>
                </a:solidFill>
              </a:rPr>
              <a:t>v</a:t>
            </a:r>
            <a:r>
              <a:rPr lang="cs-CZ" sz="3600" b="1" i="1" baseline="-25000" dirty="0" err="1">
                <a:solidFill>
                  <a:srgbClr val="009900"/>
                </a:solidFill>
              </a:rPr>
              <a:t>c</a:t>
            </a:r>
            <a:r>
              <a:rPr lang="cs-CZ" sz="3600" b="1" i="1" dirty="0">
                <a:solidFill>
                  <a:srgbClr val="009900"/>
                </a:solidFill>
              </a:rPr>
              <a:t> </a:t>
            </a:r>
            <a:r>
              <a:rPr lang="cs-CZ" sz="3600" b="1" dirty="0">
                <a:solidFill>
                  <a:srgbClr val="009900"/>
                </a:solidFill>
              </a:rPr>
              <a:t>= </a:t>
            </a:r>
            <a:r>
              <a:rPr lang="cs-CZ" sz="3600" b="1" i="1" dirty="0">
                <a:solidFill>
                  <a:srgbClr val="009900"/>
                </a:solidFill>
              </a:rPr>
              <a:t>CC</a:t>
            </a:r>
            <a:r>
              <a:rPr lang="cs-CZ" sz="3600" b="1" i="1" baseline="-25000" dirty="0">
                <a:solidFill>
                  <a:srgbClr val="009900"/>
                </a:solidFill>
              </a:rPr>
              <a:t>1</a:t>
            </a:r>
            <a:r>
              <a:rPr lang="cs-CZ" sz="3600" b="1" i="1" baseline="-25000" dirty="0">
                <a:solidFill>
                  <a:srgbClr val="0066FF"/>
                </a:solidFill>
              </a:rPr>
              <a:t>  </a:t>
            </a:r>
            <a:r>
              <a:rPr lang="cs-CZ" sz="3600" b="1" dirty="0"/>
              <a:t>je výška ke straně </a:t>
            </a:r>
            <a:r>
              <a:rPr lang="cs-CZ" sz="3600" b="1" i="1" dirty="0">
                <a:solidFill>
                  <a:srgbClr val="009900"/>
                </a:solidFill>
              </a:rPr>
              <a:t>c</a:t>
            </a:r>
            <a:endParaRPr lang="cs-CZ" sz="3600" b="1" i="1" baseline="-25000" dirty="0">
              <a:solidFill>
                <a:srgbClr val="0099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02618" y="116632"/>
            <a:ext cx="725717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vysoký je trojúhelník ABC?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46664" y="5367893"/>
            <a:ext cx="15055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pata kolmice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0761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4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4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5" grpId="0"/>
      <p:bldP spid="4106" grpId="0"/>
      <p:bldP spid="4107" grpId="0"/>
      <p:bldP spid="4111" grpId="0" animBg="1"/>
      <p:bldP spid="4114" grpId="0" animBg="1"/>
      <p:bldP spid="4117" grpId="0"/>
      <p:bldP spid="4121" grpId="0"/>
      <p:bldP spid="4124" grpId="0"/>
      <p:bldP spid="4129" grpId="0" animBg="1"/>
      <p:bldP spid="4133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179512" y="620689"/>
            <a:ext cx="738664" cy="4826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vert270"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OBECNÝ TROJÚHELNÍK</a:t>
            </a:r>
          </a:p>
        </p:txBody>
      </p:sp>
      <p:sp>
        <p:nvSpPr>
          <p:cNvPr id="4101" name="AutoShape 5"/>
          <p:cNvSpPr>
            <a:spLocks noChangeArrowheads="1"/>
          </p:cNvSpPr>
          <p:nvPr/>
        </p:nvSpPr>
        <p:spPr bwMode="auto">
          <a:xfrm>
            <a:off x="2052638" y="1701800"/>
            <a:ext cx="5688012" cy="3529013"/>
          </a:xfrm>
          <a:prstGeom prst="triangle">
            <a:avLst>
              <a:gd name="adj" fmla="val 36986"/>
            </a:avLst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33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1763713" y="515778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4103" name="Text Box 7"/>
          <p:cNvSpPr txBox="1">
            <a:spLocks noChangeArrowheads="1"/>
          </p:cNvSpPr>
          <p:nvPr/>
        </p:nvSpPr>
        <p:spPr bwMode="auto">
          <a:xfrm>
            <a:off x="7596188" y="515778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3924300" y="1125538"/>
            <a:ext cx="5762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4105" name="Text Box 9"/>
          <p:cNvSpPr txBox="1">
            <a:spLocks noChangeArrowheads="1"/>
          </p:cNvSpPr>
          <p:nvPr/>
        </p:nvSpPr>
        <p:spPr bwMode="auto">
          <a:xfrm>
            <a:off x="2484438" y="3213100"/>
            <a:ext cx="576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5364163" y="515778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5795963" y="285273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4112" name="Line 16"/>
          <p:cNvSpPr>
            <a:spLocks noChangeShapeType="1"/>
          </p:cNvSpPr>
          <p:nvPr/>
        </p:nvSpPr>
        <p:spPr bwMode="auto">
          <a:xfrm flipH="1">
            <a:off x="2052638" y="2493963"/>
            <a:ext cx="2879725" cy="2736850"/>
          </a:xfrm>
          <a:prstGeom prst="line">
            <a:avLst/>
          </a:prstGeom>
          <a:noFill/>
          <a:ln w="50800">
            <a:solidFill>
              <a:srgbClr val="3366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16" name="Arc 20"/>
          <p:cNvSpPr>
            <a:spLocks/>
          </p:cNvSpPr>
          <p:nvPr/>
        </p:nvSpPr>
        <p:spPr bwMode="auto">
          <a:xfrm rot="13214182" flipH="1">
            <a:off x="4716463" y="2565400"/>
            <a:ext cx="504825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 bwMode="auto">
          <a:xfrm>
            <a:off x="4787900" y="2276475"/>
            <a:ext cx="6492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4122" name="Text Box 26"/>
          <p:cNvSpPr txBox="1">
            <a:spLocks noChangeArrowheads="1"/>
          </p:cNvSpPr>
          <p:nvPr/>
        </p:nvSpPr>
        <p:spPr bwMode="auto">
          <a:xfrm>
            <a:off x="3132138" y="4006850"/>
            <a:ext cx="560387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0066FF"/>
                </a:solidFill>
              </a:rPr>
              <a:t>v</a:t>
            </a:r>
            <a:r>
              <a:rPr lang="cs-CZ" sz="3200" b="1" i="1" baseline="-25000">
                <a:solidFill>
                  <a:srgbClr val="0066FF"/>
                </a:solidFill>
              </a:rPr>
              <a:t>a</a:t>
            </a:r>
          </a:p>
        </p:txBody>
      </p:sp>
      <p:sp>
        <p:nvSpPr>
          <p:cNvPr id="4125" name="Text Box 29"/>
          <p:cNvSpPr txBox="1">
            <a:spLocks noChangeArrowheads="1"/>
          </p:cNvSpPr>
          <p:nvPr/>
        </p:nvSpPr>
        <p:spPr bwMode="auto">
          <a:xfrm>
            <a:off x="4932363" y="1916113"/>
            <a:ext cx="7921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  <a:r>
              <a:rPr lang="cs-CZ" sz="3200" b="1" baseline="-25000"/>
              <a:t>1</a:t>
            </a:r>
          </a:p>
        </p:txBody>
      </p:sp>
      <p:sp>
        <p:nvSpPr>
          <p:cNvPr id="4128" name="Line 32"/>
          <p:cNvSpPr>
            <a:spLocks noChangeShapeType="1"/>
          </p:cNvSpPr>
          <p:nvPr/>
        </p:nvSpPr>
        <p:spPr bwMode="auto">
          <a:xfrm>
            <a:off x="4140200" y="1700213"/>
            <a:ext cx="3600450" cy="3529012"/>
          </a:xfrm>
          <a:prstGeom prst="line">
            <a:avLst/>
          </a:prstGeom>
          <a:noFill/>
          <a:ln w="50800">
            <a:solidFill>
              <a:srgbClr val="3366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31" name="Text Box 35"/>
          <p:cNvSpPr txBox="1">
            <a:spLocks noChangeArrowheads="1"/>
          </p:cNvSpPr>
          <p:nvPr/>
        </p:nvSpPr>
        <p:spPr bwMode="auto">
          <a:xfrm>
            <a:off x="1439863" y="5949949"/>
            <a:ext cx="842486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/>
              <a:t> </a:t>
            </a:r>
            <a:r>
              <a:rPr lang="cs-CZ" sz="3600" b="1" dirty="0"/>
              <a:t>Úsečka </a:t>
            </a:r>
            <a:r>
              <a:rPr lang="cs-CZ" sz="3600" b="1" i="1" dirty="0" err="1">
                <a:solidFill>
                  <a:srgbClr val="0066FF"/>
                </a:solidFill>
              </a:rPr>
              <a:t>v</a:t>
            </a:r>
            <a:r>
              <a:rPr lang="cs-CZ" sz="3600" b="1" i="1" baseline="-25000" dirty="0" err="1">
                <a:solidFill>
                  <a:srgbClr val="0066FF"/>
                </a:solidFill>
              </a:rPr>
              <a:t>a</a:t>
            </a:r>
            <a:r>
              <a:rPr lang="cs-CZ" sz="3600" b="1" i="1" dirty="0">
                <a:solidFill>
                  <a:srgbClr val="0066FF"/>
                </a:solidFill>
              </a:rPr>
              <a:t> </a:t>
            </a:r>
            <a:r>
              <a:rPr lang="cs-CZ" sz="3600" b="1" dirty="0">
                <a:solidFill>
                  <a:srgbClr val="0066FF"/>
                </a:solidFill>
              </a:rPr>
              <a:t>= </a:t>
            </a:r>
            <a:r>
              <a:rPr lang="cs-CZ" sz="3600" b="1" i="1" dirty="0">
                <a:solidFill>
                  <a:srgbClr val="0066FF"/>
                </a:solidFill>
              </a:rPr>
              <a:t>AA</a:t>
            </a:r>
            <a:r>
              <a:rPr lang="cs-CZ" sz="3600" b="1" i="1" baseline="-25000" dirty="0">
                <a:solidFill>
                  <a:srgbClr val="0066FF"/>
                </a:solidFill>
              </a:rPr>
              <a:t>1  </a:t>
            </a:r>
            <a:r>
              <a:rPr lang="cs-CZ" sz="3600" b="1" dirty="0"/>
              <a:t>je výška ke straně </a:t>
            </a:r>
            <a:r>
              <a:rPr lang="cs-CZ" sz="3600" b="1" i="1" dirty="0">
                <a:solidFill>
                  <a:srgbClr val="0066FF"/>
                </a:solidFill>
              </a:rPr>
              <a:t>a</a:t>
            </a:r>
            <a:endParaRPr lang="cs-CZ" sz="3600" b="1" i="1" baseline="-25000" dirty="0">
              <a:solidFill>
                <a:srgbClr val="0066FF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02618" y="116632"/>
            <a:ext cx="725717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vysoký je trojúhelník ABC?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499822" y="2021165"/>
            <a:ext cx="15055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pata kolmice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0481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2000"/>
                                        <p:tgtEl>
                                          <p:spTgt spid="4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2" grpId="0" animBg="1"/>
      <p:bldP spid="4116" grpId="0" animBg="1"/>
      <p:bldP spid="4118" grpId="0"/>
      <p:bldP spid="4122" grpId="0"/>
      <p:bldP spid="4125" grpId="0"/>
      <p:bldP spid="4128" grpId="0" animBg="1"/>
      <p:bldP spid="4131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179512" y="620689"/>
            <a:ext cx="738664" cy="4826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vert270"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OBECNÝ TROJÚHELNÍK</a:t>
            </a:r>
          </a:p>
        </p:txBody>
      </p:sp>
      <p:sp>
        <p:nvSpPr>
          <p:cNvPr id="4101" name="AutoShape 5"/>
          <p:cNvSpPr>
            <a:spLocks noChangeArrowheads="1"/>
          </p:cNvSpPr>
          <p:nvPr/>
        </p:nvSpPr>
        <p:spPr bwMode="auto">
          <a:xfrm>
            <a:off x="2052638" y="1701800"/>
            <a:ext cx="5688012" cy="3529013"/>
          </a:xfrm>
          <a:prstGeom prst="triangle">
            <a:avLst>
              <a:gd name="adj" fmla="val 36986"/>
            </a:avLst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33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1763713" y="515778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4103" name="Text Box 7"/>
          <p:cNvSpPr txBox="1">
            <a:spLocks noChangeArrowheads="1"/>
          </p:cNvSpPr>
          <p:nvPr/>
        </p:nvSpPr>
        <p:spPr bwMode="auto">
          <a:xfrm>
            <a:off x="7596188" y="515778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3924300" y="1125538"/>
            <a:ext cx="5762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4105" name="Text Box 9"/>
          <p:cNvSpPr txBox="1">
            <a:spLocks noChangeArrowheads="1"/>
          </p:cNvSpPr>
          <p:nvPr/>
        </p:nvSpPr>
        <p:spPr bwMode="auto">
          <a:xfrm>
            <a:off x="2484438" y="3213100"/>
            <a:ext cx="576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5364163" y="515778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4113" name="Line 17"/>
          <p:cNvSpPr>
            <a:spLocks noChangeShapeType="1"/>
          </p:cNvSpPr>
          <p:nvPr/>
        </p:nvSpPr>
        <p:spPr bwMode="auto">
          <a:xfrm>
            <a:off x="3492500" y="2854325"/>
            <a:ext cx="4248150" cy="2376488"/>
          </a:xfrm>
          <a:prstGeom prst="line">
            <a:avLst/>
          </a:prstGeom>
          <a:noFill/>
          <a:ln w="508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15" name="Arc 19"/>
          <p:cNvSpPr>
            <a:spLocks/>
          </p:cNvSpPr>
          <p:nvPr/>
        </p:nvSpPr>
        <p:spPr bwMode="auto">
          <a:xfrm rot="12084291" flipH="1">
            <a:off x="3276600" y="2925763"/>
            <a:ext cx="504825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 bwMode="auto">
          <a:xfrm>
            <a:off x="5435600" y="4006850"/>
            <a:ext cx="7921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FF6600"/>
                </a:solidFill>
              </a:rPr>
              <a:t>v</a:t>
            </a:r>
            <a:r>
              <a:rPr lang="cs-CZ" sz="3200" b="1" i="1" baseline="-25000">
                <a:solidFill>
                  <a:srgbClr val="FF6600"/>
                </a:solidFill>
              </a:rPr>
              <a:t>b</a:t>
            </a:r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 bwMode="auto">
          <a:xfrm>
            <a:off x="2843213" y="2420938"/>
            <a:ext cx="7921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  <a:r>
              <a:rPr lang="cs-CZ" sz="3200" b="1" baseline="-25000"/>
              <a:t>1</a:t>
            </a:r>
          </a:p>
        </p:txBody>
      </p:sp>
      <p:sp>
        <p:nvSpPr>
          <p:cNvPr id="4127" name="Line 31"/>
          <p:cNvSpPr>
            <a:spLocks noChangeShapeType="1"/>
          </p:cNvSpPr>
          <p:nvPr/>
        </p:nvSpPr>
        <p:spPr bwMode="auto">
          <a:xfrm flipV="1">
            <a:off x="2051050" y="1700213"/>
            <a:ext cx="2087563" cy="3529012"/>
          </a:xfrm>
          <a:prstGeom prst="line">
            <a:avLst/>
          </a:prstGeom>
          <a:noFill/>
          <a:ln w="508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30" name="Text Box 34"/>
          <p:cNvSpPr txBox="1">
            <a:spLocks noChangeArrowheads="1"/>
          </p:cNvSpPr>
          <p:nvPr/>
        </p:nvSpPr>
        <p:spPr bwMode="auto">
          <a:xfrm>
            <a:off x="3348038" y="2636838"/>
            <a:ext cx="6477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4132" name="Text Box 36"/>
          <p:cNvSpPr txBox="1">
            <a:spLocks noChangeArrowheads="1"/>
          </p:cNvSpPr>
          <p:nvPr/>
        </p:nvSpPr>
        <p:spPr bwMode="auto">
          <a:xfrm>
            <a:off x="1002618" y="5983396"/>
            <a:ext cx="842486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/>
              <a:t>Úsečka </a:t>
            </a:r>
            <a:r>
              <a:rPr lang="cs-CZ" sz="3600" b="1" i="1" dirty="0" err="1">
                <a:solidFill>
                  <a:srgbClr val="FF6600"/>
                </a:solidFill>
              </a:rPr>
              <a:t>v</a:t>
            </a:r>
            <a:r>
              <a:rPr lang="cs-CZ" sz="3600" b="1" i="1" baseline="-25000" dirty="0" err="1">
                <a:solidFill>
                  <a:srgbClr val="FF6600"/>
                </a:solidFill>
              </a:rPr>
              <a:t>b</a:t>
            </a:r>
            <a:r>
              <a:rPr lang="cs-CZ" sz="3600" b="1" i="1" dirty="0">
                <a:solidFill>
                  <a:srgbClr val="FF6600"/>
                </a:solidFill>
              </a:rPr>
              <a:t> </a:t>
            </a:r>
            <a:r>
              <a:rPr lang="cs-CZ" sz="3600" b="1" dirty="0">
                <a:solidFill>
                  <a:srgbClr val="FF6600"/>
                </a:solidFill>
              </a:rPr>
              <a:t>= </a:t>
            </a:r>
            <a:r>
              <a:rPr lang="cs-CZ" sz="3600" b="1" i="1" dirty="0">
                <a:solidFill>
                  <a:srgbClr val="FF6600"/>
                </a:solidFill>
              </a:rPr>
              <a:t>BB</a:t>
            </a:r>
            <a:r>
              <a:rPr lang="cs-CZ" sz="3600" b="1" i="1" baseline="-25000" dirty="0">
                <a:solidFill>
                  <a:srgbClr val="FF6600"/>
                </a:solidFill>
              </a:rPr>
              <a:t>1</a:t>
            </a:r>
            <a:r>
              <a:rPr lang="cs-CZ" sz="3600" b="1" i="1" baseline="-25000" dirty="0">
                <a:solidFill>
                  <a:srgbClr val="0066FF"/>
                </a:solidFill>
              </a:rPr>
              <a:t>  </a:t>
            </a:r>
            <a:r>
              <a:rPr lang="cs-CZ" sz="3600" b="1" dirty="0"/>
              <a:t>je výška ke straně </a:t>
            </a:r>
            <a:r>
              <a:rPr lang="cs-CZ" sz="3600" b="1" i="1" dirty="0">
                <a:solidFill>
                  <a:srgbClr val="FF6600"/>
                </a:solidFill>
              </a:rPr>
              <a:t>b</a:t>
            </a:r>
            <a:endParaRPr lang="cs-CZ" sz="3600" b="1" i="1" baseline="-25000" dirty="0">
              <a:solidFill>
                <a:srgbClr val="FF66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02618" y="116632"/>
            <a:ext cx="725717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vysoký je trojúhelník ABC?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 Box 10"/>
          <p:cNvSpPr txBox="1">
            <a:spLocks noChangeArrowheads="1"/>
          </p:cNvSpPr>
          <p:nvPr/>
        </p:nvSpPr>
        <p:spPr bwMode="auto">
          <a:xfrm>
            <a:off x="6092825" y="303676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5076056" y="1125538"/>
            <a:ext cx="374441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Výška trojúhelníku je kolmá vzdálenost strany a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příslušného vrcholu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6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337673" y="2532741"/>
            <a:ext cx="15055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pata kolmice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0615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3" grpId="0" animBg="1"/>
      <p:bldP spid="4115" grpId="0" animBg="1"/>
      <p:bldP spid="4120" grpId="0"/>
      <p:bldP spid="4123" grpId="0"/>
      <p:bldP spid="4127" grpId="0" animBg="1"/>
      <p:bldP spid="4130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AutoShape 5"/>
          <p:cNvSpPr>
            <a:spLocks noChangeArrowheads="1"/>
          </p:cNvSpPr>
          <p:nvPr/>
        </p:nvSpPr>
        <p:spPr bwMode="auto">
          <a:xfrm>
            <a:off x="2052638" y="1701800"/>
            <a:ext cx="5688012" cy="3529013"/>
          </a:xfrm>
          <a:prstGeom prst="triangle">
            <a:avLst>
              <a:gd name="adj" fmla="val 36986"/>
            </a:avLst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33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1763713" y="515778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4103" name="Text Box 7"/>
          <p:cNvSpPr txBox="1">
            <a:spLocks noChangeArrowheads="1"/>
          </p:cNvSpPr>
          <p:nvPr/>
        </p:nvSpPr>
        <p:spPr bwMode="auto">
          <a:xfrm>
            <a:off x="7596188" y="515778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3924300" y="1125538"/>
            <a:ext cx="5762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4105" name="Text Box 9"/>
          <p:cNvSpPr txBox="1">
            <a:spLocks noChangeArrowheads="1"/>
          </p:cNvSpPr>
          <p:nvPr/>
        </p:nvSpPr>
        <p:spPr bwMode="auto">
          <a:xfrm>
            <a:off x="2484438" y="3213100"/>
            <a:ext cx="576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5364163" y="515778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5795963" y="285273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4111" name="Line 15"/>
          <p:cNvSpPr>
            <a:spLocks noChangeShapeType="1"/>
          </p:cNvSpPr>
          <p:nvPr/>
        </p:nvSpPr>
        <p:spPr bwMode="auto">
          <a:xfrm>
            <a:off x="4140200" y="1701800"/>
            <a:ext cx="0" cy="3529013"/>
          </a:xfrm>
          <a:prstGeom prst="line">
            <a:avLst/>
          </a:prstGeom>
          <a:noFill/>
          <a:ln w="50800">
            <a:solidFill>
              <a:srgbClr val="3399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12" name="Line 16"/>
          <p:cNvSpPr>
            <a:spLocks noChangeShapeType="1"/>
          </p:cNvSpPr>
          <p:nvPr/>
        </p:nvSpPr>
        <p:spPr bwMode="auto">
          <a:xfrm flipH="1">
            <a:off x="2052638" y="2493963"/>
            <a:ext cx="2879725" cy="2736850"/>
          </a:xfrm>
          <a:prstGeom prst="line">
            <a:avLst/>
          </a:prstGeom>
          <a:noFill/>
          <a:ln w="50800">
            <a:solidFill>
              <a:srgbClr val="3366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13" name="Line 17"/>
          <p:cNvSpPr>
            <a:spLocks noChangeShapeType="1"/>
          </p:cNvSpPr>
          <p:nvPr/>
        </p:nvSpPr>
        <p:spPr bwMode="auto">
          <a:xfrm>
            <a:off x="3492500" y="2854325"/>
            <a:ext cx="4248150" cy="2376488"/>
          </a:xfrm>
          <a:prstGeom prst="line">
            <a:avLst/>
          </a:prstGeom>
          <a:noFill/>
          <a:ln w="508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14" name="Arc 18"/>
          <p:cNvSpPr>
            <a:spLocks/>
          </p:cNvSpPr>
          <p:nvPr/>
        </p:nvSpPr>
        <p:spPr bwMode="auto">
          <a:xfrm flipH="1">
            <a:off x="3635375" y="4799013"/>
            <a:ext cx="504825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15" name="Arc 19"/>
          <p:cNvSpPr>
            <a:spLocks/>
          </p:cNvSpPr>
          <p:nvPr/>
        </p:nvSpPr>
        <p:spPr bwMode="auto">
          <a:xfrm rot="12084291" flipH="1">
            <a:off x="3276600" y="2925763"/>
            <a:ext cx="504825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16" name="Arc 20"/>
          <p:cNvSpPr>
            <a:spLocks/>
          </p:cNvSpPr>
          <p:nvPr/>
        </p:nvSpPr>
        <p:spPr bwMode="auto">
          <a:xfrm rot="13214182" flipH="1">
            <a:off x="4716463" y="2565400"/>
            <a:ext cx="504825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17" name="Text Box 21"/>
          <p:cNvSpPr txBox="1">
            <a:spLocks noChangeArrowheads="1"/>
          </p:cNvSpPr>
          <p:nvPr/>
        </p:nvSpPr>
        <p:spPr bwMode="auto">
          <a:xfrm>
            <a:off x="3779838" y="4583113"/>
            <a:ext cx="6477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 bwMode="auto">
          <a:xfrm>
            <a:off x="4787900" y="2276475"/>
            <a:ext cx="6492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 bwMode="auto">
          <a:xfrm>
            <a:off x="5435600" y="4006850"/>
            <a:ext cx="7921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FF6600"/>
                </a:solidFill>
              </a:rPr>
              <a:t>v</a:t>
            </a:r>
            <a:r>
              <a:rPr lang="cs-CZ" sz="3200" b="1" i="1" baseline="-25000">
                <a:solidFill>
                  <a:srgbClr val="FF6600"/>
                </a:solidFill>
              </a:rPr>
              <a:t>b</a:t>
            </a:r>
          </a:p>
        </p:txBody>
      </p:sp>
      <p:sp>
        <p:nvSpPr>
          <p:cNvPr id="4121" name="Text Box 25"/>
          <p:cNvSpPr txBox="1">
            <a:spLocks noChangeArrowheads="1"/>
          </p:cNvSpPr>
          <p:nvPr/>
        </p:nvSpPr>
        <p:spPr bwMode="auto">
          <a:xfrm>
            <a:off x="4140200" y="4221163"/>
            <a:ext cx="56038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399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339966"/>
                </a:solidFill>
              </a:rPr>
              <a:t>v</a:t>
            </a:r>
            <a:r>
              <a:rPr lang="cs-CZ" sz="3200" b="1" i="1" baseline="-25000">
                <a:solidFill>
                  <a:srgbClr val="339966"/>
                </a:solidFill>
              </a:rPr>
              <a:t>c</a:t>
            </a:r>
          </a:p>
        </p:txBody>
      </p:sp>
      <p:sp>
        <p:nvSpPr>
          <p:cNvPr id="4122" name="Text Box 26"/>
          <p:cNvSpPr txBox="1">
            <a:spLocks noChangeArrowheads="1"/>
          </p:cNvSpPr>
          <p:nvPr/>
        </p:nvSpPr>
        <p:spPr bwMode="auto">
          <a:xfrm>
            <a:off x="3132138" y="4006850"/>
            <a:ext cx="560387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0066FF"/>
                </a:solidFill>
              </a:rPr>
              <a:t>v</a:t>
            </a:r>
            <a:r>
              <a:rPr lang="cs-CZ" sz="3200" b="1" i="1" baseline="-25000">
                <a:solidFill>
                  <a:srgbClr val="0066FF"/>
                </a:solidFill>
              </a:rPr>
              <a:t>a</a:t>
            </a:r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 bwMode="auto">
          <a:xfrm>
            <a:off x="2843213" y="2420938"/>
            <a:ext cx="7921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  <a:r>
              <a:rPr lang="cs-CZ" sz="3200" b="1" baseline="-25000"/>
              <a:t>1</a:t>
            </a:r>
          </a:p>
        </p:txBody>
      </p:sp>
      <p:sp>
        <p:nvSpPr>
          <p:cNvPr id="4124" name="Text Box 28"/>
          <p:cNvSpPr txBox="1">
            <a:spLocks noChangeArrowheads="1"/>
          </p:cNvSpPr>
          <p:nvPr/>
        </p:nvSpPr>
        <p:spPr bwMode="auto">
          <a:xfrm>
            <a:off x="3924300" y="5229225"/>
            <a:ext cx="7921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  <a:r>
              <a:rPr lang="cs-CZ" sz="3200" b="1" baseline="-25000"/>
              <a:t>1</a:t>
            </a:r>
          </a:p>
        </p:txBody>
      </p:sp>
      <p:sp>
        <p:nvSpPr>
          <p:cNvPr id="4125" name="Text Box 29"/>
          <p:cNvSpPr txBox="1">
            <a:spLocks noChangeArrowheads="1"/>
          </p:cNvSpPr>
          <p:nvPr/>
        </p:nvSpPr>
        <p:spPr bwMode="auto">
          <a:xfrm>
            <a:off x="4932363" y="1916113"/>
            <a:ext cx="7921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  <a:r>
              <a:rPr lang="cs-CZ" sz="3200" b="1" baseline="-25000"/>
              <a:t>1</a:t>
            </a:r>
          </a:p>
        </p:txBody>
      </p:sp>
      <p:sp>
        <p:nvSpPr>
          <p:cNvPr id="4127" name="Line 31"/>
          <p:cNvSpPr>
            <a:spLocks noChangeShapeType="1"/>
          </p:cNvSpPr>
          <p:nvPr/>
        </p:nvSpPr>
        <p:spPr bwMode="auto">
          <a:xfrm flipV="1">
            <a:off x="2051050" y="1700213"/>
            <a:ext cx="2087563" cy="3529012"/>
          </a:xfrm>
          <a:prstGeom prst="line">
            <a:avLst/>
          </a:prstGeom>
          <a:noFill/>
          <a:ln w="508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28" name="Line 32"/>
          <p:cNvSpPr>
            <a:spLocks noChangeShapeType="1"/>
          </p:cNvSpPr>
          <p:nvPr/>
        </p:nvSpPr>
        <p:spPr bwMode="auto">
          <a:xfrm>
            <a:off x="4140200" y="1700213"/>
            <a:ext cx="3600450" cy="3529012"/>
          </a:xfrm>
          <a:prstGeom prst="line">
            <a:avLst/>
          </a:prstGeom>
          <a:noFill/>
          <a:ln w="50800">
            <a:solidFill>
              <a:srgbClr val="3366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29" name="Line 33"/>
          <p:cNvSpPr>
            <a:spLocks noChangeShapeType="1"/>
          </p:cNvSpPr>
          <p:nvPr/>
        </p:nvSpPr>
        <p:spPr bwMode="auto">
          <a:xfrm>
            <a:off x="2051050" y="5229225"/>
            <a:ext cx="5689600" cy="0"/>
          </a:xfrm>
          <a:prstGeom prst="line">
            <a:avLst/>
          </a:prstGeom>
          <a:noFill/>
          <a:ln w="50800">
            <a:solidFill>
              <a:srgbClr val="3399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30" name="Text Box 34"/>
          <p:cNvSpPr txBox="1">
            <a:spLocks noChangeArrowheads="1"/>
          </p:cNvSpPr>
          <p:nvPr/>
        </p:nvSpPr>
        <p:spPr bwMode="auto">
          <a:xfrm>
            <a:off x="3348038" y="2636838"/>
            <a:ext cx="6477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32" name="Text Box 4"/>
          <p:cNvSpPr txBox="1">
            <a:spLocks noChangeArrowheads="1"/>
          </p:cNvSpPr>
          <p:nvPr/>
        </p:nvSpPr>
        <p:spPr bwMode="auto">
          <a:xfrm>
            <a:off x="179512" y="620689"/>
            <a:ext cx="738664" cy="4826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vert270"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OBECNÝ TROJÚHELNÍK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1002618" y="116632"/>
            <a:ext cx="725717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vysoký je trojúhelník ABC?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328444" y="1008172"/>
            <a:ext cx="374441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Výška trojúhelníku je kolmá vzdálenost strany a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příslušného vrcholu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6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 Box 9"/>
          <p:cNvSpPr txBox="1">
            <a:spLocks noChangeArrowheads="1"/>
          </p:cNvSpPr>
          <p:nvPr/>
        </p:nvSpPr>
        <p:spPr bwMode="auto">
          <a:xfrm>
            <a:off x="4140201" y="3282950"/>
            <a:ext cx="576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/>
              <a:t>V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809698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2699544" y="188639"/>
            <a:ext cx="662463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PAMATUJ !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32" name="Line 12"/>
          <p:cNvSpPr>
            <a:spLocks noChangeShapeType="1"/>
          </p:cNvSpPr>
          <p:nvPr/>
        </p:nvSpPr>
        <p:spPr bwMode="auto">
          <a:xfrm>
            <a:off x="250825" y="2997200"/>
            <a:ext cx="8640763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33" name="Text Box 13"/>
          <p:cNvSpPr txBox="1">
            <a:spLocks noChangeArrowheads="1"/>
          </p:cNvSpPr>
          <p:nvPr/>
        </p:nvSpPr>
        <p:spPr bwMode="auto">
          <a:xfrm>
            <a:off x="539750" y="3037609"/>
            <a:ext cx="842486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/>
              <a:t>Každá výška</a:t>
            </a:r>
            <a:r>
              <a:rPr lang="cs-CZ" sz="3600" b="1" dirty="0"/>
              <a:t> </a:t>
            </a:r>
            <a:r>
              <a:rPr lang="cs-CZ" sz="3600" dirty="0"/>
              <a:t>je kolmá k jedné jeho </a:t>
            </a:r>
            <a:r>
              <a:rPr lang="cs-CZ" sz="3600" dirty="0" smtClean="0"/>
              <a:t>straně.</a:t>
            </a:r>
            <a:endParaRPr lang="cs-CZ" sz="3600" b="1" i="1" baseline="-25000" dirty="0">
              <a:solidFill>
                <a:srgbClr val="0066FF"/>
              </a:solidFill>
            </a:endParaRPr>
          </a:p>
        </p:txBody>
      </p:sp>
      <p:sp>
        <p:nvSpPr>
          <p:cNvPr id="5136" name="Text Box 16"/>
          <p:cNvSpPr txBox="1">
            <a:spLocks noChangeArrowheads="1"/>
          </p:cNvSpPr>
          <p:nvPr/>
        </p:nvSpPr>
        <p:spPr bwMode="auto">
          <a:xfrm>
            <a:off x="612775" y="3860800"/>
            <a:ext cx="16557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 dirty="0" err="1">
                <a:solidFill>
                  <a:srgbClr val="0066FF"/>
                </a:solidFill>
              </a:rPr>
              <a:t>v</a:t>
            </a:r>
            <a:r>
              <a:rPr lang="cs-CZ" sz="3200" b="1" i="1" baseline="-25000" dirty="0" err="1">
                <a:solidFill>
                  <a:srgbClr val="0066FF"/>
                </a:solidFill>
              </a:rPr>
              <a:t>a</a:t>
            </a:r>
            <a:r>
              <a:rPr lang="cs-CZ" sz="3200" b="1" i="1" dirty="0">
                <a:solidFill>
                  <a:srgbClr val="0066FF"/>
                </a:solidFill>
              </a:rPr>
              <a:t>       </a:t>
            </a:r>
            <a:r>
              <a:rPr lang="cs-CZ" sz="3200" b="1" i="1" dirty="0" smtClean="0">
                <a:solidFill>
                  <a:srgbClr val="0066FF"/>
                </a:solidFill>
              </a:rPr>
              <a:t>  a</a:t>
            </a:r>
            <a:endParaRPr lang="cs-CZ" sz="3200" b="1" i="1" baseline="-25000" dirty="0">
              <a:solidFill>
                <a:srgbClr val="0066FF"/>
              </a:solidFill>
            </a:endParaRPr>
          </a:p>
        </p:txBody>
      </p:sp>
      <p:sp>
        <p:nvSpPr>
          <p:cNvPr id="5137" name="Line 17"/>
          <p:cNvSpPr>
            <a:spLocks noChangeShapeType="1"/>
          </p:cNvSpPr>
          <p:nvPr/>
        </p:nvSpPr>
        <p:spPr bwMode="auto">
          <a:xfrm>
            <a:off x="1476375" y="3933825"/>
            <a:ext cx="0" cy="360363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38" name="Line 18"/>
          <p:cNvSpPr>
            <a:spLocks noChangeShapeType="1"/>
          </p:cNvSpPr>
          <p:nvPr/>
        </p:nvSpPr>
        <p:spPr bwMode="auto">
          <a:xfrm>
            <a:off x="1260475" y="4294188"/>
            <a:ext cx="433388" cy="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42" name="Text Box 22"/>
          <p:cNvSpPr txBox="1">
            <a:spLocks noChangeArrowheads="1"/>
          </p:cNvSpPr>
          <p:nvPr/>
        </p:nvSpPr>
        <p:spPr bwMode="auto">
          <a:xfrm>
            <a:off x="6516688" y="3860800"/>
            <a:ext cx="16557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 dirty="0" err="1">
                <a:solidFill>
                  <a:srgbClr val="009900"/>
                </a:solidFill>
              </a:rPr>
              <a:t>v</a:t>
            </a:r>
            <a:r>
              <a:rPr lang="cs-CZ" sz="3200" b="1" i="1" baseline="-25000" dirty="0" err="1">
                <a:solidFill>
                  <a:srgbClr val="009900"/>
                </a:solidFill>
              </a:rPr>
              <a:t>c</a:t>
            </a:r>
            <a:r>
              <a:rPr lang="cs-CZ" sz="3200" b="1" i="1" dirty="0">
                <a:solidFill>
                  <a:srgbClr val="009900"/>
                </a:solidFill>
              </a:rPr>
              <a:t>       </a:t>
            </a:r>
            <a:r>
              <a:rPr lang="cs-CZ" sz="3200" b="1" i="1" dirty="0" smtClean="0">
                <a:solidFill>
                  <a:srgbClr val="009900"/>
                </a:solidFill>
              </a:rPr>
              <a:t>  c</a:t>
            </a:r>
            <a:endParaRPr lang="cs-CZ" sz="3200" b="1" i="1" baseline="-25000" dirty="0">
              <a:solidFill>
                <a:srgbClr val="009900"/>
              </a:solidFill>
            </a:endParaRPr>
          </a:p>
        </p:txBody>
      </p:sp>
      <p:sp>
        <p:nvSpPr>
          <p:cNvPr id="5143" name="Text Box 23"/>
          <p:cNvSpPr txBox="1">
            <a:spLocks noChangeArrowheads="1"/>
          </p:cNvSpPr>
          <p:nvPr/>
        </p:nvSpPr>
        <p:spPr bwMode="auto">
          <a:xfrm>
            <a:off x="3492500" y="3860800"/>
            <a:ext cx="16557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 dirty="0" err="1">
                <a:solidFill>
                  <a:srgbClr val="FF6600"/>
                </a:solidFill>
              </a:rPr>
              <a:t>v</a:t>
            </a:r>
            <a:r>
              <a:rPr lang="cs-CZ" sz="3200" b="1" i="1" baseline="-25000" dirty="0" err="1">
                <a:solidFill>
                  <a:srgbClr val="FF6600"/>
                </a:solidFill>
              </a:rPr>
              <a:t>b</a:t>
            </a:r>
            <a:r>
              <a:rPr lang="cs-CZ" sz="3200" b="1" i="1" dirty="0">
                <a:solidFill>
                  <a:srgbClr val="FF6600"/>
                </a:solidFill>
              </a:rPr>
              <a:t>       </a:t>
            </a:r>
            <a:r>
              <a:rPr lang="cs-CZ" sz="3200" b="1" i="1" dirty="0" smtClean="0">
                <a:solidFill>
                  <a:srgbClr val="FF6600"/>
                </a:solidFill>
              </a:rPr>
              <a:t>  b</a:t>
            </a:r>
            <a:endParaRPr lang="cs-CZ" sz="3200" b="1" i="1" baseline="-25000" dirty="0">
              <a:solidFill>
                <a:srgbClr val="FF6600"/>
              </a:solidFill>
            </a:endParaRPr>
          </a:p>
        </p:txBody>
      </p:sp>
      <p:sp>
        <p:nvSpPr>
          <p:cNvPr id="5144" name="Line 24"/>
          <p:cNvSpPr>
            <a:spLocks noChangeShapeType="1"/>
          </p:cNvSpPr>
          <p:nvPr/>
        </p:nvSpPr>
        <p:spPr bwMode="auto">
          <a:xfrm>
            <a:off x="4357688" y="3933825"/>
            <a:ext cx="0" cy="360363"/>
          </a:xfrm>
          <a:prstGeom prst="line">
            <a:avLst/>
          </a:prstGeom>
          <a:noFill/>
          <a:ln w="381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45" name="Line 25"/>
          <p:cNvSpPr>
            <a:spLocks noChangeShapeType="1"/>
          </p:cNvSpPr>
          <p:nvPr/>
        </p:nvSpPr>
        <p:spPr bwMode="auto">
          <a:xfrm>
            <a:off x="7381875" y="3933825"/>
            <a:ext cx="0" cy="360363"/>
          </a:xfrm>
          <a:prstGeom prst="line">
            <a:avLst/>
          </a:prstGeom>
          <a:noFill/>
          <a:ln w="38100">
            <a:solidFill>
              <a:srgbClr val="3399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46" name="Line 26"/>
          <p:cNvSpPr>
            <a:spLocks noChangeShapeType="1"/>
          </p:cNvSpPr>
          <p:nvPr/>
        </p:nvSpPr>
        <p:spPr bwMode="auto">
          <a:xfrm>
            <a:off x="4140200" y="4294188"/>
            <a:ext cx="433388" cy="0"/>
          </a:xfrm>
          <a:prstGeom prst="line">
            <a:avLst/>
          </a:prstGeom>
          <a:noFill/>
          <a:ln w="381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47" name="Line 27"/>
          <p:cNvSpPr>
            <a:spLocks noChangeShapeType="1"/>
          </p:cNvSpPr>
          <p:nvPr/>
        </p:nvSpPr>
        <p:spPr bwMode="auto">
          <a:xfrm>
            <a:off x="7165975" y="4294188"/>
            <a:ext cx="433388" cy="0"/>
          </a:xfrm>
          <a:prstGeom prst="line">
            <a:avLst/>
          </a:prstGeom>
          <a:noFill/>
          <a:ln w="38100">
            <a:solidFill>
              <a:srgbClr val="0099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49" name="Line 29"/>
          <p:cNvSpPr>
            <a:spLocks noChangeShapeType="1"/>
          </p:cNvSpPr>
          <p:nvPr/>
        </p:nvSpPr>
        <p:spPr bwMode="auto">
          <a:xfrm>
            <a:off x="323850" y="4724400"/>
            <a:ext cx="8640763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50" name="Text Box 30"/>
          <p:cNvSpPr txBox="1">
            <a:spLocks noChangeArrowheads="1"/>
          </p:cNvSpPr>
          <p:nvPr/>
        </p:nvSpPr>
        <p:spPr bwMode="auto">
          <a:xfrm>
            <a:off x="107504" y="2209403"/>
            <a:ext cx="9018239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400" dirty="0"/>
              <a:t>Všechny výšky se protínají v </a:t>
            </a:r>
            <a:r>
              <a:rPr lang="cs-CZ" sz="3400" dirty="0" smtClean="0"/>
              <a:t>…….……………bodě V. </a:t>
            </a:r>
            <a:endParaRPr lang="cs-CZ" sz="3400" i="1" baseline="-25000" dirty="0">
              <a:solidFill>
                <a:srgbClr val="0066FF"/>
              </a:solidFill>
            </a:endParaRPr>
          </a:p>
        </p:txBody>
      </p:sp>
      <p:sp>
        <p:nvSpPr>
          <p:cNvPr id="5152" name="Line 32"/>
          <p:cNvSpPr>
            <a:spLocks noChangeShapeType="1"/>
          </p:cNvSpPr>
          <p:nvPr/>
        </p:nvSpPr>
        <p:spPr bwMode="auto">
          <a:xfrm>
            <a:off x="250825" y="1844675"/>
            <a:ext cx="8640763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53" name="Text Box 33"/>
          <p:cNvSpPr txBox="1">
            <a:spLocks noChangeArrowheads="1"/>
          </p:cNvSpPr>
          <p:nvPr/>
        </p:nvSpPr>
        <p:spPr bwMode="auto">
          <a:xfrm>
            <a:off x="466725" y="5305487"/>
            <a:ext cx="8893175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 dirty="0"/>
              <a:t>Výška je </a:t>
            </a:r>
            <a: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úsečka</a:t>
            </a:r>
            <a:r>
              <a:rPr lang="cs-CZ" sz="4400" dirty="0"/>
              <a:t> – nikoli přímka </a:t>
            </a:r>
            <a:r>
              <a:rPr lang="cs-CZ" sz="4400" dirty="0" smtClean="0"/>
              <a:t>!</a:t>
            </a:r>
            <a:endParaRPr lang="cs-CZ" sz="4400" i="1" baseline="-25000" dirty="0">
              <a:solidFill>
                <a:srgbClr val="0066FF"/>
              </a:solidFill>
            </a:endParaRPr>
          </a:p>
        </p:txBody>
      </p:sp>
      <p:sp>
        <p:nvSpPr>
          <p:cNvPr id="5155" name="Text Box 35"/>
          <p:cNvSpPr txBox="1">
            <a:spLocks noChangeArrowheads="1"/>
          </p:cNvSpPr>
          <p:nvPr/>
        </p:nvSpPr>
        <p:spPr bwMode="auto">
          <a:xfrm>
            <a:off x="466725" y="1019636"/>
            <a:ext cx="842486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 dirty="0"/>
              <a:t>Každý trojúhelník má </a:t>
            </a:r>
            <a:r>
              <a:rPr lang="cs-CZ" sz="4000" dirty="0" smtClean="0"/>
              <a:t>…………….výšky.</a:t>
            </a:r>
            <a:endParaRPr lang="cs-CZ" sz="4000" b="1" i="1" baseline="-25000" dirty="0">
              <a:solidFill>
                <a:srgbClr val="0066FF"/>
              </a:solidFill>
            </a:endParaRPr>
          </a:p>
        </p:txBody>
      </p:sp>
      <p:sp>
        <p:nvSpPr>
          <p:cNvPr id="5157" name="Line 37"/>
          <p:cNvSpPr>
            <a:spLocks noChangeShapeType="1"/>
          </p:cNvSpPr>
          <p:nvPr/>
        </p:nvSpPr>
        <p:spPr bwMode="auto">
          <a:xfrm flipV="1">
            <a:off x="4572000" y="4941888"/>
            <a:ext cx="2447925" cy="1582737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58" name="Line 38"/>
          <p:cNvSpPr>
            <a:spLocks noChangeShapeType="1"/>
          </p:cNvSpPr>
          <p:nvPr/>
        </p:nvSpPr>
        <p:spPr bwMode="auto">
          <a:xfrm>
            <a:off x="4607719" y="5156200"/>
            <a:ext cx="2736850" cy="1368425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561909" y="739699"/>
            <a:ext cx="207379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tři</a:t>
            </a:r>
            <a:endParaRPr lang="cs-CZ" sz="4800" dirty="0"/>
          </a:p>
        </p:txBody>
      </p:sp>
      <p:sp>
        <p:nvSpPr>
          <p:cNvPr id="3" name="Obdélník 2"/>
          <p:cNvSpPr/>
          <p:nvPr/>
        </p:nvSpPr>
        <p:spPr>
          <a:xfrm>
            <a:off x="5148263" y="1914795"/>
            <a:ext cx="198002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jednom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776743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5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5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5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2000"/>
                                        <p:tgtEl>
                                          <p:spTgt spid="5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2000"/>
                                        <p:tgtEl>
                                          <p:spTgt spid="5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37" grpId="0" animBg="1"/>
      <p:bldP spid="5138" grpId="0" animBg="1"/>
      <p:bldP spid="5142" grpId="0"/>
      <p:bldP spid="5143" grpId="0"/>
      <p:bldP spid="5144" grpId="0" animBg="1"/>
      <p:bldP spid="5145" grpId="0" animBg="1"/>
      <p:bldP spid="5146" grpId="0" animBg="1"/>
      <p:bldP spid="5147" grpId="0" animBg="1"/>
      <p:bldP spid="5153" grpId="0"/>
      <p:bldP spid="5157" grpId="0" animBg="1"/>
      <p:bldP spid="5158" grpId="0" animBg="1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1762919" y="260648"/>
            <a:ext cx="619283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 TROJÚHELNÍK</a:t>
            </a:r>
          </a:p>
        </p:txBody>
      </p:sp>
      <p:sp>
        <p:nvSpPr>
          <p:cNvPr id="7173" name="AutoShape 5"/>
          <p:cNvSpPr>
            <a:spLocks noChangeArrowheads="1"/>
          </p:cNvSpPr>
          <p:nvPr/>
        </p:nvSpPr>
        <p:spPr bwMode="auto">
          <a:xfrm>
            <a:off x="2758786" y="1570624"/>
            <a:ext cx="4897438" cy="3313113"/>
          </a:xfrm>
          <a:prstGeom prst="rtTriangle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75" name="Arc 7"/>
          <p:cNvSpPr>
            <a:spLocks/>
          </p:cNvSpPr>
          <p:nvPr/>
        </p:nvSpPr>
        <p:spPr bwMode="auto">
          <a:xfrm>
            <a:off x="2758786" y="4018549"/>
            <a:ext cx="863600" cy="865188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2903249" y="3802649"/>
            <a:ext cx="792162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6000"/>
              <a:t>.</a:t>
            </a:r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7511761" y="4883737"/>
            <a:ext cx="5762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7181" name="Text Box 13"/>
          <p:cNvSpPr txBox="1">
            <a:spLocks noChangeArrowheads="1"/>
          </p:cNvSpPr>
          <p:nvPr/>
        </p:nvSpPr>
        <p:spPr bwMode="auto">
          <a:xfrm>
            <a:off x="2255549" y="994362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7182" name="Text Box 14"/>
          <p:cNvSpPr txBox="1">
            <a:spLocks noChangeArrowheads="1"/>
          </p:cNvSpPr>
          <p:nvPr/>
        </p:nvSpPr>
        <p:spPr bwMode="auto">
          <a:xfrm>
            <a:off x="2326986" y="4883737"/>
            <a:ext cx="5762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7183" name="Text Box 15"/>
          <p:cNvSpPr txBox="1">
            <a:spLocks noChangeArrowheads="1"/>
          </p:cNvSpPr>
          <p:nvPr/>
        </p:nvSpPr>
        <p:spPr bwMode="auto">
          <a:xfrm>
            <a:off x="4414549" y="4883737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7184" name="Text Box 16"/>
          <p:cNvSpPr txBox="1">
            <a:spLocks noChangeArrowheads="1"/>
          </p:cNvSpPr>
          <p:nvPr/>
        </p:nvSpPr>
        <p:spPr bwMode="auto">
          <a:xfrm>
            <a:off x="4990811" y="2434224"/>
            <a:ext cx="5762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7185" name="Text Box 17"/>
          <p:cNvSpPr txBox="1">
            <a:spLocks noChangeArrowheads="1"/>
          </p:cNvSpPr>
          <p:nvPr/>
        </p:nvSpPr>
        <p:spPr bwMode="auto">
          <a:xfrm>
            <a:off x="1318924" y="2794587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7186" name="Line 18"/>
          <p:cNvSpPr>
            <a:spLocks noChangeShapeType="1"/>
          </p:cNvSpPr>
          <p:nvPr/>
        </p:nvSpPr>
        <p:spPr bwMode="auto">
          <a:xfrm>
            <a:off x="2758786" y="1570624"/>
            <a:ext cx="4897438" cy="3311525"/>
          </a:xfrm>
          <a:prstGeom prst="line">
            <a:avLst/>
          </a:prstGeom>
          <a:noFill/>
          <a:ln w="50800">
            <a:solidFill>
              <a:srgbClr val="3399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87" name="Line 19"/>
          <p:cNvSpPr>
            <a:spLocks noChangeShapeType="1"/>
          </p:cNvSpPr>
          <p:nvPr/>
        </p:nvSpPr>
        <p:spPr bwMode="auto">
          <a:xfrm>
            <a:off x="2758786" y="1570624"/>
            <a:ext cx="0" cy="3313113"/>
          </a:xfrm>
          <a:prstGeom prst="line">
            <a:avLst/>
          </a:prstGeom>
          <a:noFill/>
          <a:ln w="50800">
            <a:solidFill>
              <a:srgbClr val="3366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88" name="Line 20"/>
          <p:cNvSpPr>
            <a:spLocks noChangeShapeType="1"/>
          </p:cNvSpPr>
          <p:nvPr/>
        </p:nvSpPr>
        <p:spPr bwMode="auto">
          <a:xfrm>
            <a:off x="2758786" y="4883737"/>
            <a:ext cx="4895850" cy="0"/>
          </a:xfrm>
          <a:prstGeom prst="line">
            <a:avLst/>
          </a:prstGeom>
          <a:noFill/>
          <a:ln w="508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95" name="Text Box 27"/>
          <p:cNvSpPr txBox="1">
            <a:spLocks noChangeArrowheads="1"/>
          </p:cNvSpPr>
          <p:nvPr/>
        </p:nvSpPr>
        <p:spPr bwMode="auto">
          <a:xfrm>
            <a:off x="5206711" y="4883737"/>
            <a:ext cx="7921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FF6600"/>
                </a:solidFill>
              </a:rPr>
              <a:t>v</a:t>
            </a:r>
            <a:r>
              <a:rPr lang="cs-CZ" sz="3200" b="1" i="1" baseline="-25000">
                <a:solidFill>
                  <a:srgbClr val="FF6600"/>
                </a:solidFill>
              </a:rPr>
              <a:t>a</a:t>
            </a:r>
          </a:p>
        </p:txBody>
      </p:sp>
      <p:sp>
        <p:nvSpPr>
          <p:cNvPr id="7196" name="Text Box 28"/>
          <p:cNvSpPr txBox="1">
            <a:spLocks noChangeArrowheads="1"/>
          </p:cNvSpPr>
          <p:nvPr/>
        </p:nvSpPr>
        <p:spPr bwMode="auto">
          <a:xfrm>
            <a:off x="3695411" y="3299412"/>
            <a:ext cx="56038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399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339966"/>
                </a:solidFill>
              </a:rPr>
              <a:t>v</a:t>
            </a:r>
            <a:r>
              <a:rPr lang="cs-CZ" sz="3200" b="1" i="1" baseline="-25000">
                <a:solidFill>
                  <a:srgbClr val="339966"/>
                </a:solidFill>
              </a:rPr>
              <a:t>c</a:t>
            </a:r>
          </a:p>
        </p:txBody>
      </p:sp>
      <p:sp>
        <p:nvSpPr>
          <p:cNvPr id="7197" name="Text Box 29"/>
          <p:cNvSpPr txBox="1">
            <a:spLocks noChangeArrowheads="1"/>
          </p:cNvSpPr>
          <p:nvPr/>
        </p:nvSpPr>
        <p:spPr bwMode="auto">
          <a:xfrm>
            <a:off x="2111086" y="2794587"/>
            <a:ext cx="6477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0066FF"/>
                </a:solidFill>
              </a:rPr>
              <a:t>v</a:t>
            </a:r>
            <a:r>
              <a:rPr lang="cs-CZ" sz="3200" b="1" i="1" baseline="-25000">
                <a:solidFill>
                  <a:srgbClr val="0066FF"/>
                </a:solidFill>
              </a:rPr>
              <a:t>b</a:t>
            </a:r>
          </a:p>
        </p:txBody>
      </p:sp>
      <p:sp>
        <p:nvSpPr>
          <p:cNvPr id="7203" name="Line 35"/>
          <p:cNvSpPr>
            <a:spLocks noChangeShapeType="1"/>
          </p:cNvSpPr>
          <p:nvPr/>
        </p:nvSpPr>
        <p:spPr bwMode="auto">
          <a:xfrm flipV="1">
            <a:off x="2758786" y="2578687"/>
            <a:ext cx="1512888" cy="2233612"/>
          </a:xfrm>
          <a:prstGeom prst="line">
            <a:avLst/>
          </a:prstGeom>
          <a:noFill/>
          <a:ln w="50800">
            <a:solidFill>
              <a:srgbClr val="3399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204" name="Text Box 36"/>
          <p:cNvSpPr txBox="1">
            <a:spLocks noChangeArrowheads="1"/>
          </p:cNvSpPr>
          <p:nvPr/>
        </p:nvSpPr>
        <p:spPr bwMode="auto">
          <a:xfrm>
            <a:off x="4127211" y="2434224"/>
            <a:ext cx="6492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7205" name="Arc 37"/>
          <p:cNvSpPr>
            <a:spLocks/>
          </p:cNvSpPr>
          <p:nvPr/>
        </p:nvSpPr>
        <p:spPr bwMode="auto">
          <a:xfrm rot="12084291" flipH="1">
            <a:off x="4054186" y="2723149"/>
            <a:ext cx="504825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207" name="Text Box 39"/>
          <p:cNvSpPr txBox="1">
            <a:spLocks noChangeArrowheads="1"/>
          </p:cNvSpPr>
          <p:nvPr/>
        </p:nvSpPr>
        <p:spPr bwMode="auto">
          <a:xfrm>
            <a:off x="1679286" y="2867612"/>
            <a:ext cx="10080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=</a:t>
            </a:r>
          </a:p>
        </p:txBody>
      </p:sp>
      <p:sp>
        <p:nvSpPr>
          <p:cNvPr id="7208" name="Text Box 40"/>
          <p:cNvSpPr txBox="1">
            <a:spLocks noChangeArrowheads="1"/>
          </p:cNvSpPr>
          <p:nvPr/>
        </p:nvSpPr>
        <p:spPr bwMode="auto">
          <a:xfrm>
            <a:off x="4846349" y="4883737"/>
            <a:ext cx="10080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=</a:t>
            </a:r>
          </a:p>
        </p:txBody>
      </p:sp>
      <p:sp>
        <p:nvSpPr>
          <p:cNvPr id="7209" name="Text Box 41"/>
          <p:cNvSpPr txBox="1">
            <a:spLocks noChangeArrowheads="1"/>
          </p:cNvSpPr>
          <p:nvPr/>
        </p:nvSpPr>
        <p:spPr bwMode="auto">
          <a:xfrm>
            <a:off x="1679286" y="5780782"/>
            <a:ext cx="740435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/>
              <a:t>Odvěsny pravoúhlého trojúhelníku </a:t>
            </a:r>
            <a:r>
              <a:rPr lang="cs-CZ" sz="3200" b="1" dirty="0"/>
              <a:t>jsou </a:t>
            </a: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zároveň</a:t>
            </a:r>
            <a:r>
              <a:rPr lang="cs-CZ" sz="3200" b="1" dirty="0"/>
              <a:t> </a:t>
            </a:r>
            <a:r>
              <a:rPr lang="cs-CZ" sz="3200" b="1" dirty="0" smtClean="0"/>
              <a:t>výškami.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937909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7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7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7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7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7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2000"/>
                                        <p:tgtEl>
                                          <p:spTgt spid="7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2000"/>
                                        <p:tgtEl>
                                          <p:spTgt spid="7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7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7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7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7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7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7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83" grpId="0"/>
      <p:bldP spid="7184" grpId="0"/>
      <p:bldP spid="7185" grpId="0"/>
      <p:bldP spid="7186" grpId="0" animBg="1"/>
      <p:bldP spid="7187" grpId="0" animBg="1"/>
      <p:bldP spid="7188" grpId="0" animBg="1"/>
      <p:bldP spid="7195" grpId="0"/>
      <p:bldP spid="7196" grpId="0"/>
      <p:bldP spid="7197" grpId="0"/>
      <p:bldP spid="7203" grpId="0" animBg="1"/>
      <p:bldP spid="7204" grpId="0"/>
      <p:bldP spid="7205" grpId="0" animBg="1"/>
      <p:bldP spid="7207" grpId="0"/>
      <p:bldP spid="7208" grpId="0"/>
      <p:bldP spid="720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750283" y="908720"/>
            <a:ext cx="7705725" cy="5724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Výška v trojúhelníku je nejkratší vzdálenost mezi vrcholem a přímkou, na které leží protější </a:t>
            </a: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strana.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spcBef>
                <a:spcPct val="50000"/>
              </a:spcBef>
            </a:pPr>
            <a:endParaRPr lang="cs-CZ" sz="40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5842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611187" y="227156"/>
            <a:ext cx="597693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TUPOÚHLÝ TROJÚHELNÍK</a:t>
            </a:r>
          </a:p>
        </p:txBody>
      </p:sp>
      <p:sp>
        <p:nvSpPr>
          <p:cNvPr id="8200" name="AutoShape 8"/>
          <p:cNvSpPr>
            <a:spLocks noChangeArrowheads="1"/>
          </p:cNvSpPr>
          <p:nvPr/>
        </p:nvSpPr>
        <p:spPr bwMode="auto">
          <a:xfrm rot="8908241">
            <a:off x="1619250" y="2565400"/>
            <a:ext cx="6069013" cy="1871663"/>
          </a:xfrm>
          <a:prstGeom prst="triangle">
            <a:avLst>
              <a:gd name="adj" fmla="val 50000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1116013" y="4221163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5292725" y="4221163"/>
            <a:ext cx="5762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8204" name="Text Box 12"/>
          <p:cNvSpPr txBox="1">
            <a:spLocks noChangeArrowheads="1"/>
          </p:cNvSpPr>
          <p:nvPr/>
        </p:nvSpPr>
        <p:spPr bwMode="auto">
          <a:xfrm>
            <a:off x="6804025" y="765175"/>
            <a:ext cx="5762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8205" name="Text Box 13"/>
          <p:cNvSpPr txBox="1">
            <a:spLocks noChangeArrowheads="1"/>
          </p:cNvSpPr>
          <p:nvPr/>
        </p:nvSpPr>
        <p:spPr bwMode="auto">
          <a:xfrm>
            <a:off x="3924300" y="2060575"/>
            <a:ext cx="5762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3492500" y="4221163"/>
            <a:ext cx="5762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8207" name="Text Box 15"/>
          <p:cNvSpPr txBox="1">
            <a:spLocks noChangeArrowheads="1"/>
          </p:cNvSpPr>
          <p:nvPr/>
        </p:nvSpPr>
        <p:spPr bwMode="auto">
          <a:xfrm>
            <a:off x="5867400" y="2708275"/>
            <a:ext cx="5762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8208" name="Line 16"/>
          <p:cNvSpPr>
            <a:spLocks noChangeShapeType="1"/>
          </p:cNvSpPr>
          <p:nvPr/>
        </p:nvSpPr>
        <p:spPr bwMode="auto">
          <a:xfrm flipH="1">
            <a:off x="1547813" y="1125538"/>
            <a:ext cx="5184775" cy="3168650"/>
          </a:xfrm>
          <a:prstGeom prst="line">
            <a:avLst/>
          </a:prstGeom>
          <a:noFill/>
          <a:ln w="50800">
            <a:solidFill>
              <a:srgbClr val="3399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09" name="Line 17"/>
          <p:cNvSpPr>
            <a:spLocks noChangeShapeType="1"/>
          </p:cNvSpPr>
          <p:nvPr/>
        </p:nvSpPr>
        <p:spPr bwMode="auto">
          <a:xfrm flipH="1">
            <a:off x="5148263" y="1125538"/>
            <a:ext cx="1584325" cy="3168650"/>
          </a:xfrm>
          <a:prstGeom prst="line">
            <a:avLst/>
          </a:prstGeom>
          <a:noFill/>
          <a:ln w="50800">
            <a:solidFill>
              <a:srgbClr val="3366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10" name="Line 18"/>
          <p:cNvSpPr>
            <a:spLocks noChangeShapeType="1"/>
          </p:cNvSpPr>
          <p:nvPr/>
        </p:nvSpPr>
        <p:spPr bwMode="auto">
          <a:xfrm>
            <a:off x="1547813" y="4292600"/>
            <a:ext cx="3600450" cy="0"/>
          </a:xfrm>
          <a:prstGeom prst="line">
            <a:avLst/>
          </a:prstGeom>
          <a:noFill/>
          <a:ln w="508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11" name="Arc 19"/>
          <p:cNvSpPr>
            <a:spLocks/>
          </p:cNvSpPr>
          <p:nvPr/>
        </p:nvSpPr>
        <p:spPr bwMode="auto">
          <a:xfrm flipH="1">
            <a:off x="6227763" y="3860800"/>
            <a:ext cx="504825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12" name="Arc 20"/>
          <p:cNvSpPr>
            <a:spLocks/>
          </p:cNvSpPr>
          <p:nvPr/>
        </p:nvSpPr>
        <p:spPr bwMode="auto">
          <a:xfrm rot="1714926" flipH="1">
            <a:off x="4140200" y="5013325"/>
            <a:ext cx="504825" cy="50482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13" name="Arc 21"/>
          <p:cNvSpPr>
            <a:spLocks/>
          </p:cNvSpPr>
          <p:nvPr/>
        </p:nvSpPr>
        <p:spPr bwMode="auto">
          <a:xfrm rot="13061494" flipH="1">
            <a:off x="3779838" y="2781300"/>
            <a:ext cx="574675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196"/>
              <a:gd name="T1" fmla="*/ 0 h 21600"/>
              <a:gd name="T2" fmla="*/ 21196 w 21196"/>
              <a:gd name="T3" fmla="*/ 17440 h 21600"/>
              <a:gd name="T4" fmla="*/ 0 w 21196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196" h="21600" fill="none" extrusionOk="0">
                <a:moveTo>
                  <a:pt x="-1" y="0"/>
                </a:moveTo>
                <a:cubicBezTo>
                  <a:pt x="10325" y="0"/>
                  <a:pt x="19207" y="7307"/>
                  <a:pt x="21195" y="17440"/>
                </a:cubicBezTo>
              </a:path>
              <a:path w="21196" h="21600" stroke="0" extrusionOk="0">
                <a:moveTo>
                  <a:pt x="-1" y="0"/>
                </a:moveTo>
                <a:cubicBezTo>
                  <a:pt x="10325" y="0"/>
                  <a:pt x="19207" y="7307"/>
                  <a:pt x="21195" y="1744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14" name="Text Box 22"/>
          <p:cNvSpPr txBox="1">
            <a:spLocks noChangeArrowheads="1"/>
          </p:cNvSpPr>
          <p:nvPr/>
        </p:nvSpPr>
        <p:spPr bwMode="auto">
          <a:xfrm>
            <a:off x="6372225" y="3644900"/>
            <a:ext cx="6477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8215" name="Text Box 23"/>
          <p:cNvSpPr txBox="1">
            <a:spLocks noChangeArrowheads="1"/>
          </p:cNvSpPr>
          <p:nvPr/>
        </p:nvSpPr>
        <p:spPr bwMode="auto">
          <a:xfrm>
            <a:off x="3924300" y="2492375"/>
            <a:ext cx="6492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8216" name="Text Box 24"/>
          <p:cNvSpPr txBox="1">
            <a:spLocks noChangeArrowheads="1"/>
          </p:cNvSpPr>
          <p:nvPr/>
        </p:nvSpPr>
        <p:spPr bwMode="auto">
          <a:xfrm>
            <a:off x="6732588" y="2349500"/>
            <a:ext cx="7921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FF6600"/>
                </a:solidFill>
              </a:rPr>
              <a:t>v</a:t>
            </a:r>
            <a:r>
              <a:rPr lang="cs-CZ" sz="3200" b="1" i="1" baseline="-25000">
                <a:solidFill>
                  <a:srgbClr val="FF6600"/>
                </a:solidFill>
              </a:rPr>
              <a:t>c</a:t>
            </a:r>
          </a:p>
        </p:txBody>
      </p:sp>
      <p:sp>
        <p:nvSpPr>
          <p:cNvPr id="8217" name="Text Box 25"/>
          <p:cNvSpPr txBox="1">
            <a:spLocks noChangeArrowheads="1"/>
          </p:cNvSpPr>
          <p:nvPr/>
        </p:nvSpPr>
        <p:spPr bwMode="auto">
          <a:xfrm>
            <a:off x="4572000" y="2997200"/>
            <a:ext cx="6477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399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339966"/>
                </a:solidFill>
              </a:rPr>
              <a:t>v</a:t>
            </a:r>
            <a:r>
              <a:rPr lang="cs-CZ" sz="3200" b="1" i="1" baseline="-25000">
                <a:solidFill>
                  <a:srgbClr val="339966"/>
                </a:solidFill>
              </a:rPr>
              <a:t>b</a:t>
            </a:r>
          </a:p>
        </p:txBody>
      </p:sp>
      <p:sp>
        <p:nvSpPr>
          <p:cNvPr id="8218" name="Text Box 26"/>
          <p:cNvSpPr txBox="1">
            <a:spLocks noChangeArrowheads="1"/>
          </p:cNvSpPr>
          <p:nvPr/>
        </p:nvSpPr>
        <p:spPr bwMode="auto">
          <a:xfrm>
            <a:off x="2843213" y="4868863"/>
            <a:ext cx="560387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0066FF"/>
                </a:solidFill>
              </a:rPr>
              <a:t>v</a:t>
            </a:r>
            <a:r>
              <a:rPr lang="cs-CZ" sz="3200" b="1" i="1" baseline="-25000">
                <a:solidFill>
                  <a:srgbClr val="0066FF"/>
                </a:solidFill>
              </a:rPr>
              <a:t>a</a:t>
            </a:r>
          </a:p>
        </p:txBody>
      </p:sp>
      <p:sp>
        <p:nvSpPr>
          <p:cNvPr id="8222" name="Line 30"/>
          <p:cNvSpPr>
            <a:spLocks noChangeShapeType="1"/>
          </p:cNvSpPr>
          <p:nvPr/>
        </p:nvSpPr>
        <p:spPr bwMode="auto">
          <a:xfrm flipV="1">
            <a:off x="6732588" y="1125538"/>
            <a:ext cx="0" cy="3168650"/>
          </a:xfrm>
          <a:prstGeom prst="line">
            <a:avLst/>
          </a:prstGeom>
          <a:noFill/>
          <a:ln w="508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23" name="Line 31"/>
          <p:cNvSpPr>
            <a:spLocks noChangeShapeType="1"/>
          </p:cNvSpPr>
          <p:nvPr/>
        </p:nvSpPr>
        <p:spPr bwMode="auto">
          <a:xfrm flipH="1" flipV="1">
            <a:off x="1547813" y="4292600"/>
            <a:ext cx="2952750" cy="1296988"/>
          </a:xfrm>
          <a:prstGeom prst="line">
            <a:avLst/>
          </a:prstGeom>
          <a:noFill/>
          <a:ln w="50800">
            <a:solidFill>
              <a:srgbClr val="3366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24" name="Line 32"/>
          <p:cNvSpPr>
            <a:spLocks noChangeShapeType="1"/>
          </p:cNvSpPr>
          <p:nvPr/>
        </p:nvSpPr>
        <p:spPr bwMode="auto">
          <a:xfrm>
            <a:off x="4140200" y="2708275"/>
            <a:ext cx="1009650" cy="1584325"/>
          </a:xfrm>
          <a:prstGeom prst="line">
            <a:avLst/>
          </a:prstGeom>
          <a:noFill/>
          <a:ln w="50800">
            <a:solidFill>
              <a:srgbClr val="3399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25" name="Line 33"/>
          <p:cNvSpPr>
            <a:spLocks noChangeShapeType="1"/>
          </p:cNvSpPr>
          <p:nvPr/>
        </p:nvSpPr>
        <p:spPr bwMode="auto">
          <a:xfrm>
            <a:off x="5076825" y="4292600"/>
            <a:ext cx="3022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26" name="Line 34"/>
          <p:cNvSpPr>
            <a:spLocks noChangeShapeType="1"/>
          </p:cNvSpPr>
          <p:nvPr/>
        </p:nvSpPr>
        <p:spPr bwMode="auto">
          <a:xfrm flipV="1">
            <a:off x="4211638" y="4149725"/>
            <a:ext cx="1008062" cy="20145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27" name="Text Box 35"/>
          <p:cNvSpPr txBox="1">
            <a:spLocks noChangeArrowheads="1"/>
          </p:cNvSpPr>
          <p:nvPr/>
        </p:nvSpPr>
        <p:spPr bwMode="auto">
          <a:xfrm>
            <a:off x="4284663" y="4868863"/>
            <a:ext cx="6477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8228" name="Text Box 36"/>
          <p:cNvSpPr txBox="1">
            <a:spLocks noChangeArrowheads="1"/>
          </p:cNvSpPr>
          <p:nvPr/>
        </p:nvSpPr>
        <p:spPr bwMode="auto">
          <a:xfrm>
            <a:off x="371561" y="960298"/>
            <a:ext cx="3529012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Průsečík výšek trojúhelníku leží vně.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8231" name="Line 39"/>
          <p:cNvSpPr>
            <a:spLocks noChangeShapeType="1"/>
          </p:cNvSpPr>
          <p:nvPr/>
        </p:nvSpPr>
        <p:spPr bwMode="auto">
          <a:xfrm>
            <a:off x="5148263" y="4292600"/>
            <a:ext cx="1800225" cy="25654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32" name="Line 40"/>
          <p:cNvSpPr>
            <a:spLocks noChangeShapeType="1"/>
          </p:cNvSpPr>
          <p:nvPr/>
        </p:nvSpPr>
        <p:spPr bwMode="auto">
          <a:xfrm>
            <a:off x="4067175" y="5373688"/>
            <a:ext cx="2881313" cy="1296987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33" name="Line 41"/>
          <p:cNvSpPr>
            <a:spLocks noChangeShapeType="1"/>
          </p:cNvSpPr>
          <p:nvPr/>
        </p:nvSpPr>
        <p:spPr bwMode="auto">
          <a:xfrm>
            <a:off x="6732588" y="4292600"/>
            <a:ext cx="0" cy="25654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360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8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8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8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8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2000"/>
                                        <p:tgtEl>
                                          <p:spTgt spid="8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2000"/>
                                        <p:tgtEl>
                                          <p:spTgt spid="8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8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8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8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2000"/>
                                        <p:tgtEl>
                                          <p:spTgt spid="8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2000"/>
                                        <p:tgtEl>
                                          <p:spTgt spid="8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8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8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8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8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8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2000"/>
                                        <p:tgtEl>
                                          <p:spTgt spid="8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8" dur="2000"/>
                                        <p:tgtEl>
                                          <p:spTgt spid="8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3" dur="2000"/>
                                        <p:tgtEl>
                                          <p:spTgt spid="8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8" grpId="0" animBg="1"/>
      <p:bldP spid="8209" grpId="0" animBg="1"/>
      <p:bldP spid="8210" grpId="0" animBg="1"/>
      <p:bldP spid="8211" grpId="0" animBg="1"/>
      <p:bldP spid="8212" grpId="0" animBg="1"/>
      <p:bldP spid="8213" grpId="0" animBg="1"/>
      <p:bldP spid="8214" grpId="0"/>
      <p:bldP spid="8215" grpId="0"/>
      <p:bldP spid="8216" grpId="0"/>
      <p:bldP spid="8217" grpId="0"/>
      <p:bldP spid="8218" grpId="0"/>
      <p:bldP spid="8222" grpId="0" animBg="1"/>
      <p:bldP spid="8223" grpId="0" animBg="1"/>
      <p:bldP spid="8224" grpId="0" animBg="1"/>
      <p:bldP spid="8225" grpId="0" animBg="1"/>
      <p:bldP spid="8226" grpId="0" animBg="1"/>
      <p:bldP spid="8227" grpId="0"/>
      <p:bldP spid="8228" grpId="0"/>
      <p:bldP spid="8231" grpId="0" animBg="1"/>
      <p:bldP spid="8232" grpId="0" animBg="1"/>
      <p:bldP spid="823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1403648" y="271100"/>
            <a:ext cx="586869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VŠECHNY 4 CHYBY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271" name="AutoShape 7"/>
          <p:cNvSpPr>
            <a:spLocks noChangeArrowheads="1"/>
          </p:cNvSpPr>
          <p:nvPr/>
        </p:nvSpPr>
        <p:spPr bwMode="auto">
          <a:xfrm>
            <a:off x="2052638" y="1701800"/>
            <a:ext cx="5688012" cy="3529013"/>
          </a:xfrm>
          <a:prstGeom prst="triangle">
            <a:avLst>
              <a:gd name="adj" fmla="val 36986"/>
            </a:avLst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33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1908175" y="5229225"/>
            <a:ext cx="5762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11273" name="Text Box 9"/>
          <p:cNvSpPr txBox="1">
            <a:spLocks noChangeArrowheads="1"/>
          </p:cNvSpPr>
          <p:nvPr/>
        </p:nvSpPr>
        <p:spPr bwMode="auto">
          <a:xfrm>
            <a:off x="7596188" y="515778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11274" name="Text Box 10"/>
          <p:cNvSpPr txBox="1">
            <a:spLocks noChangeArrowheads="1"/>
          </p:cNvSpPr>
          <p:nvPr/>
        </p:nvSpPr>
        <p:spPr bwMode="auto">
          <a:xfrm>
            <a:off x="2484438" y="3213100"/>
            <a:ext cx="576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/>
              <a:t>b</a:t>
            </a:r>
          </a:p>
        </p:txBody>
      </p:sp>
      <p:sp>
        <p:nvSpPr>
          <p:cNvPr id="11275" name="Text Box 11"/>
          <p:cNvSpPr txBox="1">
            <a:spLocks noChangeArrowheads="1"/>
          </p:cNvSpPr>
          <p:nvPr/>
        </p:nvSpPr>
        <p:spPr bwMode="auto">
          <a:xfrm>
            <a:off x="4716463" y="537368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11276" name="Text Box 12"/>
          <p:cNvSpPr txBox="1">
            <a:spLocks noChangeArrowheads="1"/>
          </p:cNvSpPr>
          <p:nvPr/>
        </p:nvSpPr>
        <p:spPr bwMode="auto">
          <a:xfrm>
            <a:off x="5795963" y="285273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11277" name="Line 13"/>
          <p:cNvSpPr>
            <a:spLocks noChangeShapeType="1"/>
          </p:cNvSpPr>
          <p:nvPr/>
        </p:nvSpPr>
        <p:spPr bwMode="auto">
          <a:xfrm>
            <a:off x="4140200" y="1700213"/>
            <a:ext cx="1008063" cy="352901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8" name="Line 14"/>
          <p:cNvSpPr>
            <a:spLocks noChangeShapeType="1"/>
          </p:cNvSpPr>
          <p:nvPr/>
        </p:nvSpPr>
        <p:spPr bwMode="auto">
          <a:xfrm flipH="1">
            <a:off x="827088" y="1268413"/>
            <a:ext cx="5400675" cy="511333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9" name="Line 15"/>
          <p:cNvSpPr>
            <a:spLocks noChangeShapeType="1"/>
          </p:cNvSpPr>
          <p:nvPr/>
        </p:nvSpPr>
        <p:spPr bwMode="auto">
          <a:xfrm>
            <a:off x="3492500" y="2854325"/>
            <a:ext cx="4248150" cy="237648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80" name="Arc 16"/>
          <p:cNvSpPr>
            <a:spLocks/>
          </p:cNvSpPr>
          <p:nvPr/>
        </p:nvSpPr>
        <p:spPr bwMode="auto">
          <a:xfrm flipH="1">
            <a:off x="4500563" y="4797425"/>
            <a:ext cx="504825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281" name="Arc 17"/>
          <p:cNvSpPr>
            <a:spLocks/>
          </p:cNvSpPr>
          <p:nvPr/>
        </p:nvSpPr>
        <p:spPr bwMode="auto">
          <a:xfrm rot="12084291" flipH="1">
            <a:off x="3276600" y="2925763"/>
            <a:ext cx="504825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282" name="Arc 18"/>
          <p:cNvSpPr>
            <a:spLocks/>
          </p:cNvSpPr>
          <p:nvPr/>
        </p:nvSpPr>
        <p:spPr bwMode="auto">
          <a:xfrm rot="13214182" flipH="1">
            <a:off x="4716463" y="2565400"/>
            <a:ext cx="504825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283" name="Text Box 19"/>
          <p:cNvSpPr txBox="1">
            <a:spLocks noChangeArrowheads="1"/>
          </p:cNvSpPr>
          <p:nvPr/>
        </p:nvSpPr>
        <p:spPr bwMode="auto">
          <a:xfrm>
            <a:off x="4643438" y="4581525"/>
            <a:ext cx="6477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/>
              <a:t>.</a:t>
            </a:r>
          </a:p>
        </p:txBody>
      </p:sp>
      <p:sp>
        <p:nvSpPr>
          <p:cNvPr id="11284" name="Text Box 20"/>
          <p:cNvSpPr txBox="1">
            <a:spLocks noChangeArrowheads="1"/>
          </p:cNvSpPr>
          <p:nvPr/>
        </p:nvSpPr>
        <p:spPr bwMode="auto">
          <a:xfrm>
            <a:off x="4787900" y="2276475"/>
            <a:ext cx="6492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11285" name="Text Box 21"/>
          <p:cNvSpPr txBox="1">
            <a:spLocks noChangeArrowheads="1"/>
          </p:cNvSpPr>
          <p:nvPr/>
        </p:nvSpPr>
        <p:spPr bwMode="auto">
          <a:xfrm>
            <a:off x="5435600" y="4006850"/>
            <a:ext cx="7921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/>
              <a:t>v</a:t>
            </a:r>
            <a:r>
              <a:rPr lang="cs-CZ" sz="3200" b="1" i="1" baseline="-25000"/>
              <a:t>c</a:t>
            </a:r>
          </a:p>
        </p:txBody>
      </p:sp>
      <p:sp>
        <p:nvSpPr>
          <p:cNvPr id="11286" name="Text Box 22"/>
          <p:cNvSpPr txBox="1">
            <a:spLocks noChangeArrowheads="1"/>
          </p:cNvSpPr>
          <p:nvPr/>
        </p:nvSpPr>
        <p:spPr bwMode="auto">
          <a:xfrm>
            <a:off x="4140200" y="4005263"/>
            <a:ext cx="64928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399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/>
              <a:t>v</a:t>
            </a:r>
            <a:r>
              <a:rPr lang="cs-CZ" sz="3200" b="1" i="1" baseline="-25000"/>
              <a:t>b</a:t>
            </a:r>
          </a:p>
        </p:txBody>
      </p:sp>
      <p:sp>
        <p:nvSpPr>
          <p:cNvPr id="11287" name="Text Box 23"/>
          <p:cNvSpPr txBox="1">
            <a:spLocks noChangeArrowheads="1"/>
          </p:cNvSpPr>
          <p:nvPr/>
        </p:nvSpPr>
        <p:spPr bwMode="auto">
          <a:xfrm>
            <a:off x="3132138" y="4006850"/>
            <a:ext cx="560387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/>
              <a:t>v</a:t>
            </a:r>
            <a:r>
              <a:rPr lang="cs-CZ" sz="3200" b="1" i="1" baseline="-25000"/>
              <a:t>a</a:t>
            </a:r>
          </a:p>
        </p:txBody>
      </p:sp>
      <p:sp>
        <p:nvSpPr>
          <p:cNvPr id="11294" name="Text Box 30"/>
          <p:cNvSpPr txBox="1">
            <a:spLocks noChangeArrowheads="1"/>
          </p:cNvSpPr>
          <p:nvPr/>
        </p:nvSpPr>
        <p:spPr bwMode="auto">
          <a:xfrm>
            <a:off x="3348038" y="2636838"/>
            <a:ext cx="6477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11295" name="Text Box 31"/>
          <p:cNvSpPr txBox="1">
            <a:spLocks noChangeArrowheads="1"/>
          </p:cNvSpPr>
          <p:nvPr/>
        </p:nvSpPr>
        <p:spPr bwMode="auto">
          <a:xfrm>
            <a:off x="3924300" y="1125538"/>
            <a:ext cx="5762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11297" name="Line 33"/>
          <p:cNvSpPr>
            <a:spLocks noChangeShapeType="1"/>
          </p:cNvSpPr>
          <p:nvPr/>
        </p:nvSpPr>
        <p:spPr bwMode="auto">
          <a:xfrm flipV="1">
            <a:off x="2051050" y="2492375"/>
            <a:ext cx="2881313" cy="2736850"/>
          </a:xfrm>
          <a:prstGeom prst="line">
            <a:avLst/>
          </a:prstGeom>
          <a:noFill/>
          <a:ln w="508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98" name="Text Box 34"/>
          <p:cNvSpPr txBox="1">
            <a:spLocks noChangeArrowheads="1"/>
          </p:cNvSpPr>
          <p:nvPr/>
        </p:nvSpPr>
        <p:spPr bwMode="auto">
          <a:xfrm>
            <a:off x="5435600" y="4005263"/>
            <a:ext cx="7921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FF0066"/>
                </a:solidFill>
              </a:rPr>
              <a:t>v</a:t>
            </a:r>
            <a:r>
              <a:rPr lang="cs-CZ" sz="3200" b="1" i="1" baseline="-25000">
                <a:solidFill>
                  <a:srgbClr val="FF0066"/>
                </a:solidFill>
              </a:rPr>
              <a:t>b</a:t>
            </a:r>
          </a:p>
        </p:txBody>
      </p:sp>
      <p:sp>
        <p:nvSpPr>
          <p:cNvPr id="11299" name="Text Box 35"/>
          <p:cNvSpPr txBox="1">
            <a:spLocks noChangeArrowheads="1"/>
          </p:cNvSpPr>
          <p:nvPr/>
        </p:nvSpPr>
        <p:spPr bwMode="auto">
          <a:xfrm>
            <a:off x="4140200" y="4005263"/>
            <a:ext cx="7921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chemeClr val="accent2"/>
                </a:solidFill>
              </a:rPr>
              <a:t>v</a:t>
            </a:r>
            <a:r>
              <a:rPr lang="cs-CZ" sz="3200" b="1" i="1" baseline="-25000">
                <a:solidFill>
                  <a:schemeClr val="accent2"/>
                </a:solidFill>
              </a:rPr>
              <a:t>c</a:t>
            </a:r>
          </a:p>
        </p:txBody>
      </p:sp>
      <p:sp>
        <p:nvSpPr>
          <p:cNvPr id="11300" name="Line 36"/>
          <p:cNvSpPr>
            <a:spLocks noChangeShapeType="1"/>
          </p:cNvSpPr>
          <p:nvPr/>
        </p:nvSpPr>
        <p:spPr bwMode="auto">
          <a:xfrm flipH="1" flipV="1">
            <a:off x="4140200" y="1700213"/>
            <a:ext cx="0" cy="3529012"/>
          </a:xfrm>
          <a:prstGeom prst="line">
            <a:avLst/>
          </a:prstGeom>
          <a:noFill/>
          <a:ln w="50800">
            <a:solidFill>
              <a:srgbClr val="3366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01" name="Arc 37"/>
          <p:cNvSpPr>
            <a:spLocks/>
          </p:cNvSpPr>
          <p:nvPr/>
        </p:nvSpPr>
        <p:spPr bwMode="auto">
          <a:xfrm flipH="1">
            <a:off x="3635375" y="4797425"/>
            <a:ext cx="504825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02" name="Text Box 38"/>
          <p:cNvSpPr txBox="1">
            <a:spLocks noChangeArrowheads="1"/>
          </p:cNvSpPr>
          <p:nvPr/>
        </p:nvSpPr>
        <p:spPr bwMode="auto">
          <a:xfrm>
            <a:off x="3779838" y="4581525"/>
            <a:ext cx="6477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28" name="Text Box 10"/>
          <p:cNvSpPr txBox="1">
            <a:spLocks noChangeArrowheads="1"/>
          </p:cNvSpPr>
          <p:nvPr/>
        </p:nvSpPr>
        <p:spPr bwMode="auto">
          <a:xfrm>
            <a:off x="4118192" y="3263973"/>
            <a:ext cx="576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/>
              <a:t>V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749903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11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2000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2000"/>
                                        <p:tgtEl>
                                          <p:spTgt spid="11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1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1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2000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1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1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7" grpId="0" animBg="1"/>
      <p:bldP spid="11278" grpId="0" animBg="1"/>
      <p:bldP spid="11280" grpId="0" animBg="1"/>
      <p:bldP spid="11283" grpId="0"/>
      <p:bldP spid="11285" grpId="0"/>
      <p:bldP spid="11286" grpId="0"/>
      <p:bldP spid="11297" grpId="0" animBg="1"/>
      <p:bldP spid="11298" grpId="0"/>
      <p:bldP spid="11299" grpId="0"/>
      <p:bldP spid="11300" grpId="0" animBg="1"/>
      <p:bldP spid="11301" grpId="0" animBg="1"/>
      <p:bldP spid="1130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k procvičení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Narýsuj libovolný rovnostranný a rovnoramenný trojúhelník a sestroj všechny výšky těchto trojúhelníků.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/>
              <a:t>Změř délky výšek v rovnostranném trojúhelníku a zapiš co pro ně platí. 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/>
              <a:t>Změř délky výšek v </a:t>
            </a:r>
            <a:r>
              <a:rPr lang="cs-CZ" sz="4000" b="1" dirty="0" smtClean="0"/>
              <a:t>rovnoramenném </a:t>
            </a:r>
            <a:r>
              <a:rPr lang="cs-CZ" sz="4000" b="1" dirty="0"/>
              <a:t>trojúhelníku a zapiš co pro ně platí.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391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1423986" y="311594"/>
            <a:ext cx="7127875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ROVNOSTRANNÝ TROJÚHELNÍK</a:t>
            </a:r>
          </a:p>
        </p:txBody>
      </p:sp>
      <p:sp>
        <p:nvSpPr>
          <p:cNvPr id="10247" name="AutoShape 7"/>
          <p:cNvSpPr>
            <a:spLocks noChangeArrowheads="1"/>
          </p:cNvSpPr>
          <p:nvPr/>
        </p:nvSpPr>
        <p:spPr bwMode="auto">
          <a:xfrm>
            <a:off x="2339975" y="1628775"/>
            <a:ext cx="4319588" cy="3455988"/>
          </a:xfrm>
          <a:prstGeom prst="triangle">
            <a:avLst>
              <a:gd name="adj" fmla="val 50000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1979613" y="5013325"/>
            <a:ext cx="576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6516688" y="5013325"/>
            <a:ext cx="576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4284663" y="1052513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2987675" y="2924175"/>
            <a:ext cx="5762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4211638" y="5013325"/>
            <a:ext cx="576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10254" name="Text Box 14"/>
          <p:cNvSpPr txBox="1">
            <a:spLocks noChangeArrowheads="1"/>
          </p:cNvSpPr>
          <p:nvPr/>
        </p:nvSpPr>
        <p:spPr bwMode="auto">
          <a:xfrm>
            <a:off x="5651500" y="2852738"/>
            <a:ext cx="5762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10255" name="Line 15"/>
          <p:cNvSpPr>
            <a:spLocks noChangeShapeType="1"/>
          </p:cNvSpPr>
          <p:nvPr/>
        </p:nvSpPr>
        <p:spPr bwMode="auto">
          <a:xfrm flipH="1">
            <a:off x="2339975" y="5084763"/>
            <a:ext cx="4248150" cy="0"/>
          </a:xfrm>
          <a:prstGeom prst="line">
            <a:avLst/>
          </a:prstGeom>
          <a:noFill/>
          <a:ln w="50800">
            <a:solidFill>
              <a:srgbClr val="3399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6" name="Line 16"/>
          <p:cNvSpPr>
            <a:spLocks noChangeShapeType="1"/>
          </p:cNvSpPr>
          <p:nvPr/>
        </p:nvSpPr>
        <p:spPr bwMode="auto">
          <a:xfrm>
            <a:off x="4500563" y="1628775"/>
            <a:ext cx="2159000" cy="3455988"/>
          </a:xfrm>
          <a:prstGeom prst="line">
            <a:avLst/>
          </a:prstGeom>
          <a:noFill/>
          <a:ln w="50800">
            <a:solidFill>
              <a:srgbClr val="3366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7" name="Line 17"/>
          <p:cNvSpPr>
            <a:spLocks noChangeShapeType="1"/>
          </p:cNvSpPr>
          <p:nvPr/>
        </p:nvSpPr>
        <p:spPr bwMode="auto">
          <a:xfrm flipV="1">
            <a:off x="2339975" y="1628775"/>
            <a:ext cx="2162175" cy="3455988"/>
          </a:xfrm>
          <a:prstGeom prst="line">
            <a:avLst/>
          </a:prstGeom>
          <a:noFill/>
          <a:ln w="508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8" name="Arc 18"/>
          <p:cNvSpPr>
            <a:spLocks/>
          </p:cNvSpPr>
          <p:nvPr/>
        </p:nvSpPr>
        <p:spPr bwMode="auto">
          <a:xfrm flipH="1">
            <a:off x="3995738" y="4652963"/>
            <a:ext cx="504825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59" name="Arc 19"/>
          <p:cNvSpPr>
            <a:spLocks/>
          </p:cNvSpPr>
          <p:nvPr/>
        </p:nvSpPr>
        <p:spPr bwMode="auto">
          <a:xfrm rot="12533846" flipH="1">
            <a:off x="3276600" y="3429000"/>
            <a:ext cx="504825" cy="50482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60" name="Arc 20"/>
          <p:cNvSpPr>
            <a:spLocks/>
          </p:cNvSpPr>
          <p:nvPr/>
        </p:nvSpPr>
        <p:spPr bwMode="auto">
          <a:xfrm rot="13935483" flipH="1">
            <a:off x="5252243" y="3469482"/>
            <a:ext cx="512763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554"/>
              <a:gd name="T1" fmla="*/ 0 h 21600"/>
              <a:gd name="T2" fmla="*/ 21554 w 21554"/>
              <a:gd name="T3" fmla="*/ 20194 h 21600"/>
              <a:gd name="T4" fmla="*/ 0 w 21554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554" h="21600" fill="none" extrusionOk="0">
                <a:moveTo>
                  <a:pt x="-1" y="0"/>
                </a:moveTo>
                <a:cubicBezTo>
                  <a:pt x="11383" y="0"/>
                  <a:pt x="20813" y="8834"/>
                  <a:pt x="21554" y="20193"/>
                </a:cubicBezTo>
              </a:path>
              <a:path w="21554" h="21600" stroke="0" extrusionOk="0">
                <a:moveTo>
                  <a:pt x="-1" y="0"/>
                </a:moveTo>
                <a:cubicBezTo>
                  <a:pt x="11383" y="0"/>
                  <a:pt x="20813" y="8834"/>
                  <a:pt x="21554" y="20193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61" name="Text Box 21"/>
          <p:cNvSpPr txBox="1">
            <a:spLocks noChangeArrowheads="1"/>
          </p:cNvSpPr>
          <p:nvPr/>
        </p:nvSpPr>
        <p:spPr bwMode="auto">
          <a:xfrm>
            <a:off x="4140200" y="4437063"/>
            <a:ext cx="6477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10262" name="Text Box 22"/>
          <p:cNvSpPr txBox="1">
            <a:spLocks noChangeArrowheads="1"/>
          </p:cNvSpPr>
          <p:nvPr/>
        </p:nvSpPr>
        <p:spPr bwMode="auto">
          <a:xfrm>
            <a:off x="5364163" y="3213100"/>
            <a:ext cx="64928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10263" name="Text Box 23"/>
          <p:cNvSpPr txBox="1">
            <a:spLocks noChangeArrowheads="1"/>
          </p:cNvSpPr>
          <p:nvPr/>
        </p:nvSpPr>
        <p:spPr bwMode="auto">
          <a:xfrm>
            <a:off x="5003800" y="4221163"/>
            <a:ext cx="7921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FF6600"/>
                </a:solidFill>
              </a:rPr>
              <a:t>v</a:t>
            </a:r>
            <a:r>
              <a:rPr lang="cs-CZ" sz="3200" b="1" i="1" baseline="-25000">
                <a:solidFill>
                  <a:srgbClr val="FF6600"/>
                </a:solidFill>
              </a:rPr>
              <a:t>b</a:t>
            </a:r>
          </a:p>
        </p:txBody>
      </p:sp>
      <p:sp>
        <p:nvSpPr>
          <p:cNvPr id="10264" name="Text Box 24"/>
          <p:cNvSpPr txBox="1">
            <a:spLocks noChangeArrowheads="1"/>
          </p:cNvSpPr>
          <p:nvPr/>
        </p:nvSpPr>
        <p:spPr bwMode="auto">
          <a:xfrm>
            <a:off x="4427538" y="2565400"/>
            <a:ext cx="560387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399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339966"/>
                </a:solidFill>
              </a:rPr>
              <a:t>v</a:t>
            </a:r>
            <a:r>
              <a:rPr lang="cs-CZ" sz="3200" b="1" i="1" baseline="-25000">
                <a:solidFill>
                  <a:srgbClr val="339966"/>
                </a:solidFill>
              </a:rPr>
              <a:t>c</a:t>
            </a:r>
          </a:p>
        </p:txBody>
      </p:sp>
      <p:sp>
        <p:nvSpPr>
          <p:cNvPr id="10265" name="Text Box 25"/>
          <p:cNvSpPr txBox="1">
            <a:spLocks noChangeArrowheads="1"/>
          </p:cNvSpPr>
          <p:nvPr/>
        </p:nvSpPr>
        <p:spPr bwMode="auto">
          <a:xfrm>
            <a:off x="3419475" y="4292600"/>
            <a:ext cx="56038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0066FF"/>
                </a:solidFill>
              </a:rPr>
              <a:t>v</a:t>
            </a:r>
            <a:r>
              <a:rPr lang="cs-CZ" sz="3200" b="1" i="1" baseline="-25000">
                <a:solidFill>
                  <a:srgbClr val="0066FF"/>
                </a:solidFill>
              </a:rPr>
              <a:t>a</a:t>
            </a:r>
          </a:p>
        </p:txBody>
      </p:sp>
      <p:sp>
        <p:nvSpPr>
          <p:cNvPr id="10266" name="Line 26"/>
          <p:cNvSpPr>
            <a:spLocks noChangeShapeType="1"/>
          </p:cNvSpPr>
          <p:nvPr/>
        </p:nvSpPr>
        <p:spPr bwMode="auto">
          <a:xfrm flipH="1" flipV="1">
            <a:off x="3419475" y="3357563"/>
            <a:ext cx="3167063" cy="1701800"/>
          </a:xfrm>
          <a:prstGeom prst="line">
            <a:avLst/>
          </a:prstGeom>
          <a:noFill/>
          <a:ln w="508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67" name="Line 27"/>
          <p:cNvSpPr>
            <a:spLocks noChangeShapeType="1"/>
          </p:cNvSpPr>
          <p:nvPr/>
        </p:nvSpPr>
        <p:spPr bwMode="auto">
          <a:xfrm flipH="1">
            <a:off x="2339975" y="3357563"/>
            <a:ext cx="3240088" cy="1728787"/>
          </a:xfrm>
          <a:prstGeom prst="line">
            <a:avLst/>
          </a:prstGeom>
          <a:noFill/>
          <a:ln w="50800">
            <a:solidFill>
              <a:srgbClr val="3366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68" name="Line 28"/>
          <p:cNvSpPr>
            <a:spLocks noChangeShapeType="1"/>
          </p:cNvSpPr>
          <p:nvPr/>
        </p:nvSpPr>
        <p:spPr bwMode="auto">
          <a:xfrm>
            <a:off x="4500563" y="1628775"/>
            <a:ext cx="0" cy="3455988"/>
          </a:xfrm>
          <a:prstGeom prst="line">
            <a:avLst/>
          </a:prstGeom>
          <a:noFill/>
          <a:ln w="50800">
            <a:solidFill>
              <a:srgbClr val="3399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69" name="Text Box 29"/>
          <p:cNvSpPr txBox="1">
            <a:spLocks noChangeArrowheads="1"/>
          </p:cNvSpPr>
          <p:nvPr/>
        </p:nvSpPr>
        <p:spPr bwMode="auto">
          <a:xfrm>
            <a:off x="3348038" y="3141663"/>
            <a:ext cx="6477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10270" name="Text Box 30"/>
          <p:cNvSpPr txBox="1">
            <a:spLocks noChangeArrowheads="1"/>
          </p:cNvSpPr>
          <p:nvPr/>
        </p:nvSpPr>
        <p:spPr bwMode="auto">
          <a:xfrm>
            <a:off x="1624496" y="5877272"/>
            <a:ext cx="616647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 b="1" dirty="0"/>
              <a:t>Všechny výšky jsou </a:t>
            </a:r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shodné</a:t>
            </a:r>
            <a:r>
              <a: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.</a:t>
            </a:r>
            <a:r>
              <a:rPr lang="cs-CZ" sz="2800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endParaRPr lang="cs-CZ" sz="2800" dirty="0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" name="Text Box 10"/>
          <p:cNvSpPr txBox="1">
            <a:spLocks noChangeArrowheads="1"/>
          </p:cNvSpPr>
          <p:nvPr/>
        </p:nvSpPr>
        <p:spPr bwMode="auto">
          <a:xfrm>
            <a:off x="4118192" y="3263973"/>
            <a:ext cx="576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/>
              <a:t>V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710817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0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0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0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0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0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0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0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0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10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0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10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10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0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5" grpId="0" animBg="1"/>
      <p:bldP spid="10256" grpId="0" animBg="1"/>
      <p:bldP spid="10257" grpId="0" animBg="1"/>
      <p:bldP spid="10258" grpId="0" animBg="1"/>
      <p:bldP spid="10259" grpId="0" animBg="1"/>
      <p:bldP spid="10260" grpId="0" animBg="1"/>
      <p:bldP spid="10261" grpId="0"/>
      <p:bldP spid="10262" grpId="0"/>
      <p:bldP spid="10263" grpId="0"/>
      <p:bldP spid="10264" grpId="0"/>
      <p:bldP spid="10265" grpId="0"/>
      <p:bldP spid="10266" grpId="0" animBg="1"/>
      <p:bldP spid="10267" grpId="0" animBg="1"/>
      <p:bldP spid="10268" grpId="0" animBg="1"/>
      <p:bldP spid="10269" grpId="0"/>
      <p:bldP spid="10270" grpId="0"/>
      <p:bldP spid="2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1296987" y="273189"/>
            <a:ext cx="7127875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ROVNORAMENNÝ TROJÚHELNÍK</a:t>
            </a:r>
          </a:p>
        </p:txBody>
      </p:sp>
      <p:sp>
        <p:nvSpPr>
          <p:cNvPr id="9224" name="AutoShape 8"/>
          <p:cNvSpPr>
            <a:spLocks noChangeArrowheads="1"/>
          </p:cNvSpPr>
          <p:nvPr/>
        </p:nvSpPr>
        <p:spPr bwMode="auto">
          <a:xfrm>
            <a:off x="1763713" y="1557338"/>
            <a:ext cx="5616575" cy="3240087"/>
          </a:xfrm>
          <a:prstGeom prst="triangle">
            <a:avLst>
              <a:gd name="adj" fmla="val 50000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1403350" y="4724400"/>
            <a:ext cx="5762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9226" name="Text Box 10"/>
          <p:cNvSpPr txBox="1">
            <a:spLocks noChangeArrowheads="1"/>
          </p:cNvSpPr>
          <p:nvPr/>
        </p:nvSpPr>
        <p:spPr bwMode="auto">
          <a:xfrm>
            <a:off x="7380288" y="4724400"/>
            <a:ext cx="576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B</a:t>
            </a:r>
          </a:p>
        </p:txBody>
      </p:sp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4356100" y="981075"/>
            <a:ext cx="5762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9228" name="Text Box 12"/>
          <p:cNvSpPr txBox="1">
            <a:spLocks noChangeArrowheads="1"/>
          </p:cNvSpPr>
          <p:nvPr/>
        </p:nvSpPr>
        <p:spPr bwMode="auto">
          <a:xfrm>
            <a:off x="2700338" y="2636838"/>
            <a:ext cx="576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4284663" y="4797425"/>
            <a:ext cx="576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</a:t>
            </a:r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5940425" y="2565400"/>
            <a:ext cx="5762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</a:t>
            </a:r>
          </a:p>
        </p:txBody>
      </p:sp>
      <p:sp>
        <p:nvSpPr>
          <p:cNvPr id="9231" name="Line 15"/>
          <p:cNvSpPr>
            <a:spLocks noChangeShapeType="1"/>
          </p:cNvSpPr>
          <p:nvPr/>
        </p:nvSpPr>
        <p:spPr bwMode="auto">
          <a:xfrm flipH="1">
            <a:off x="1763713" y="4797425"/>
            <a:ext cx="5616575" cy="0"/>
          </a:xfrm>
          <a:prstGeom prst="line">
            <a:avLst/>
          </a:prstGeom>
          <a:noFill/>
          <a:ln w="50800">
            <a:solidFill>
              <a:srgbClr val="3399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2" name="Line 16"/>
          <p:cNvSpPr>
            <a:spLocks noChangeShapeType="1"/>
          </p:cNvSpPr>
          <p:nvPr/>
        </p:nvSpPr>
        <p:spPr bwMode="auto">
          <a:xfrm>
            <a:off x="4572000" y="1557338"/>
            <a:ext cx="2808288" cy="3240087"/>
          </a:xfrm>
          <a:prstGeom prst="line">
            <a:avLst/>
          </a:prstGeom>
          <a:noFill/>
          <a:ln w="50800">
            <a:solidFill>
              <a:srgbClr val="3366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3" name="Line 17"/>
          <p:cNvSpPr>
            <a:spLocks noChangeShapeType="1"/>
          </p:cNvSpPr>
          <p:nvPr/>
        </p:nvSpPr>
        <p:spPr bwMode="auto">
          <a:xfrm flipV="1">
            <a:off x="1763713" y="1557338"/>
            <a:ext cx="2809875" cy="3240087"/>
          </a:xfrm>
          <a:prstGeom prst="line">
            <a:avLst/>
          </a:prstGeom>
          <a:noFill/>
          <a:ln w="508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4" name="Arc 18"/>
          <p:cNvSpPr>
            <a:spLocks/>
          </p:cNvSpPr>
          <p:nvPr/>
        </p:nvSpPr>
        <p:spPr bwMode="auto">
          <a:xfrm flipH="1">
            <a:off x="4067175" y="4365625"/>
            <a:ext cx="504825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35" name="Arc 19"/>
          <p:cNvSpPr>
            <a:spLocks/>
          </p:cNvSpPr>
          <p:nvPr/>
        </p:nvSpPr>
        <p:spPr bwMode="auto">
          <a:xfrm rot="13323299" flipH="1">
            <a:off x="3779838" y="2349500"/>
            <a:ext cx="504825" cy="50482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36" name="Arc 20"/>
          <p:cNvSpPr>
            <a:spLocks/>
          </p:cNvSpPr>
          <p:nvPr/>
        </p:nvSpPr>
        <p:spPr bwMode="auto">
          <a:xfrm rot="13061494" flipH="1">
            <a:off x="4865688" y="2401888"/>
            <a:ext cx="512762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554"/>
              <a:gd name="T1" fmla="*/ 0 h 21600"/>
              <a:gd name="T2" fmla="*/ 21554 w 21554"/>
              <a:gd name="T3" fmla="*/ 20194 h 21600"/>
              <a:gd name="T4" fmla="*/ 0 w 21554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554" h="21600" fill="none" extrusionOk="0">
                <a:moveTo>
                  <a:pt x="-1" y="0"/>
                </a:moveTo>
                <a:cubicBezTo>
                  <a:pt x="11383" y="0"/>
                  <a:pt x="20813" y="8834"/>
                  <a:pt x="21554" y="20193"/>
                </a:cubicBezTo>
              </a:path>
              <a:path w="21554" h="21600" stroke="0" extrusionOk="0">
                <a:moveTo>
                  <a:pt x="-1" y="0"/>
                </a:moveTo>
                <a:cubicBezTo>
                  <a:pt x="11383" y="0"/>
                  <a:pt x="20813" y="8834"/>
                  <a:pt x="21554" y="20193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37" name="Text Box 21"/>
          <p:cNvSpPr txBox="1">
            <a:spLocks noChangeArrowheads="1"/>
          </p:cNvSpPr>
          <p:nvPr/>
        </p:nvSpPr>
        <p:spPr bwMode="auto">
          <a:xfrm>
            <a:off x="4211638" y="4149725"/>
            <a:ext cx="6477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9238" name="Text Box 22"/>
          <p:cNvSpPr txBox="1">
            <a:spLocks noChangeArrowheads="1"/>
          </p:cNvSpPr>
          <p:nvPr/>
        </p:nvSpPr>
        <p:spPr bwMode="auto">
          <a:xfrm>
            <a:off x="5003800" y="2133600"/>
            <a:ext cx="6492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9239" name="Text Box 23"/>
          <p:cNvSpPr txBox="1">
            <a:spLocks noChangeArrowheads="1"/>
          </p:cNvSpPr>
          <p:nvPr/>
        </p:nvSpPr>
        <p:spPr bwMode="auto">
          <a:xfrm>
            <a:off x="5508625" y="3573463"/>
            <a:ext cx="7921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 dirty="0" err="1" smtClean="0">
                <a:solidFill>
                  <a:srgbClr val="FF6600"/>
                </a:solidFill>
              </a:rPr>
              <a:t>v</a:t>
            </a:r>
            <a:r>
              <a:rPr lang="cs-CZ" sz="3200" b="1" i="1" baseline="-25000" dirty="0" err="1" smtClean="0">
                <a:solidFill>
                  <a:srgbClr val="FF6600"/>
                </a:solidFill>
              </a:rPr>
              <a:t>a</a:t>
            </a:r>
            <a:endParaRPr lang="cs-CZ" sz="3200" b="1" i="1" baseline="-25000" dirty="0">
              <a:solidFill>
                <a:srgbClr val="FF6600"/>
              </a:solidFill>
            </a:endParaRPr>
          </a:p>
        </p:txBody>
      </p:sp>
      <p:sp>
        <p:nvSpPr>
          <p:cNvPr id="9240" name="Text Box 24"/>
          <p:cNvSpPr txBox="1">
            <a:spLocks noChangeArrowheads="1"/>
          </p:cNvSpPr>
          <p:nvPr/>
        </p:nvSpPr>
        <p:spPr bwMode="auto">
          <a:xfrm>
            <a:off x="3995738" y="3500438"/>
            <a:ext cx="560387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399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339966"/>
                </a:solidFill>
              </a:rPr>
              <a:t>v</a:t>
            </a:r>
            <a:r>
              <a:rPr lang="cs-CZ" sz="3200" b="1" i="1" baseline="-25000">
                <a:solidFill>
                  <a:srgbClr val="339966"/>
                </a:solidFill>
              </a:rPr>
              <a:t>c</a:t>
            </a:r>
          </a:p>
        </p:txBody>
      </p:sp>
      <p:sp>
        <p:nvSpPr>
          <p:cNvPr id="9241" name="Text Box 25"/>
          <p:cNvSpPr txBox="1">
            <a:spLocks noChangeArrowheads="1"/>
          </p:cNvSpPr>
          <p:nvPr/>
        </p:nvSpPr>
        <p:spPr bwMode="auto">
          <a:xfrm>
            <a:off x="2700338" y="3933825"/>
            <a:ext cx="560387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i="1">
                <a:solidFill>
                  <a:srgbClr val="0066FF"/>
                </a:solidFill>
              </a:rPr>
              <a:t>v</a:t>
            </a:r>
            <a:r>
              <a:rPr lang="cs-CZ" sz="3200" b="1" i="1" baseline="-25000">
                <a:solidFill>
                  <a:srgbClr val="0066FF"/>
                </a:solidFill>
              </a:rPr>
              <a:t>a</a:t>
            </a:r>
          </a:p>
        </p:txBody>
      </p:sp>
      <p:sp>
        <p:nvSpPr>
          <p:cNvPr id="9242" name="Line 26"/>
          <p:cNvSpPr>
            <a:spLocks noChangeShapeType="1"/>
          </p:cNvSpPr>
          <p:nvPr/>
        </p:nvSpPr>
        <p:spPr bwMode="auto">
          <a:xfrm flipH="1" flipV="1">
            <a:off x="3924300" y="2276475"/>
            <a:ext cx="3382963" cy="2493963"/>
          </a:xfrm>
          <a:prstGeom prst="line">
            <a:avLst/>
          </a:prstGeom>
          <a:noFill/>
          <a:ln w="508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43" name="Line 27"/>
          <p:cNvSpPr>
            <a:spLocks noChangeShapeType="1"/>
          </p:cNvSpPr>
          <p:nvPr/>
        </p:nvSpPr>
        <p:spPr bwMode="auto">
          <a:xfrm flipH="1">
            <a:off x="1763713" y="2276475"/>
            <a:ext cx="3455987" cy="2520950"/>
          </a:xfrm>
          <a:prstGeom prst="line">
            <a:avLst/>
          </a:prstGeom>
          <a:noFill/>
          <a:ln w="50800">
            <a:solidFill>
              <a:srgbClr val="3366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44" name="Line 28"/>
          <p:cNvSpPr>
            <a:spLocks noChangeShapeType="1"/>
          </p:cNvSpPr>
          <p:nvPr/>
        </p:nvSpPr>
        <p:spPr bwMode="auto">
          <a:xfrm>
            <a:off x="4572000" y="1628775"/>
            <a:ext cx="0" cy="3168650"/>
          </a:xfrm>
          <a:prstGeom prst="line">
            <a:avLst/>
          </a:prstGeom>
          <a:noFill/>
          <a:ln w="50800">
            <a:solidFill>
              <a:srgbClr val="3399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47" name="Text Box 31"/>
          <p:cNvSpPr txBox="1">
            <a:spLocks noChangeArrowheads="1"/>
          </p:cNvSpPr>
          <p:nvPr/>
        </p:nvSpPr>
        <p:spPr bwMode="auto">
          <a:xfrm>
            <a:off x="3851275" y="2060575"/>
            <a:ext cx="6477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.</a:t>
            </a:r>
          </a:p>
        </p:txBody>
      </p:sp>
      <p:sp>
        <p:nvSpPr>
          <p:cNvPr id="9250" name="Text Box 34"/>
          <p:cNvSpPr txBox="1">
            <a:spLocks noChangeArrowheads="1"/>
          </p:cNvSpPr>
          <p:nvPr/>
        </p:nvSpPr>
        <p:spPr bwMode="auto">
          <a:xfrm>
            <a:off x="1116806" y="5805264"/>
            <a:ext cx="7488237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 b="1" dirty="0"/>
              <a:t>Výšky k ramenům jsou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shodné.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" name="Text Box 10"/>
          <p:cNvSpPr txBox="1">
            <a:spLocks noChangeArrowheads="1"/>
          </p:cNvSpPr>
          <p:nvPr/>
        </p:nvSpPr>
        <p:spPr bwMode="auto">
          <a:xfrm>
            <a:off x="4211638" y="2807856"/>
            <a:ext cx="576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/>
              <a:t>V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502555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9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9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9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9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9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2000"/>
                                        <p:tgtEl>
                                          <p:spTgt spid="9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9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9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9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2000"/>
                                        <p:tgtEl>
                                          <p:spTgt spid="9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9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9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92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92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9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9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9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9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2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2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2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8" grpId="0"/>
      <p:bldP spid="9229" grpId="0"/>
      <p:bldP spid="9230" grpId="0"/>
      <p:bldP spid="9231" grpId="0" animBg="1"/>
      <p:bldP spid="9232" grpId="0" animBg="1"/>
      <p:bldP spid="9233" grpId="0" animBg="1"/>
      <p:bldP spid="9234" grpId="0" animBg="1"/>
      <p:bldP spid="9235" grpId="0" animBg="1"/>
      <p:bldP spid="9236" grpId="0" animBg="1"/>
      <p:bldP spid="9237" grpId="0"/>
      <p:bldP spid="9238" grpId="0"/>
      <p:bldP spid="9239" grpId="0"/>
      <p:bldP spid="9240" grpId="0"/>
      <p:bldP spid="9241" grpId="0"/>
      <p:bldP spid="9242" grpId="0" animBg="1"/>
      <p:bldP spid="9243" grpId="0" animBg="1"/>
      <p:bldP spid="9244" grpId="0" animBg="1"/>
      <p:bldP spid="9247" grpId="0"/>
      <p:bldP spid="9250" grpId="0"/>
      <p:bldP spid="9250" grpId="1"/>
      <p:bldP spid="2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559</Words>
  <Application>Microsoft Office PowerPoint</Application>
  <PresentationFormat>Předvádění na obrazovce (4:3)</PresentationFormat>
  <Paragraphs>203</Paragraphs>
  <Slides>18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systému Office</vt:lpstr>
      <vt:lpstr>Rastrový obrázek</vt:lpstr>
      <vt:lpstr>Výšky v trojúhelníku</vt:lpstr>
      <vt:lpstr>Prezentace aplikace PowerPoint</vt:lpstr>
      <vt:lpstr>VÝŠKA</vt:lpstr>
      <vt:lpstr>Do jaké výšky vyrostl strom?</vt:lpstr>
      <vt:lpstr>Do jaké výšky sahá šikmá věž v Pise?</vt:lpstr>
      <vt:lpstr>Do jaké výšky sahá Eiffelova věž?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Příklady k procvičení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pc-135M</dc:creator>
  <cp:lastModifiedBy>Vlček Filip</cp:lastModifiedBy>
  <cp:revision>26</cp:revision>
  <dcterms:created xsi:type="dcterms:W3CDTF">2011-03-19T07:06:37Z</dcterms:created>
  <dcterms:modified xsi:type="dcterms:W3CDTF">2011-07-25T09:53:05Z</dcterms:modified>
</cp:coreProperties>
</file>