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VY_32_INOVACE_07_06_Vesnice </a:t>
          </a:r>
          <a:r>
            <a:rPr lang="cs-CZ" sz="1200" baseline="0" dirty="0" smtClean="0"/>
            <a:t>v 18. st.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2105C4-F163-44D3-97B3-B8E4436FE0E7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4C99807-C921-4670-86F0-6E67FCFF049B}" type="presOf" srcId="{DAAD5A11-3EBC-47AE-AB1C-4F1B938732A7}" destId="{2D933DCE-BBEA-46A5-98BC-CA41A7DBB761}" srcOrd="0" destOrd="0" presId="urn:microsoft.com/office/officeart/2005/8/layout/target3"/>
    <dgm:cxn modelId="{36DCE33E-73DC-42B2-8DDC-45CB99E875F5}" type="presOf" srcId="{D9242A4C-F33A-42E2-BFA4-EC80805DCD32}" destId="{5A434D34-FA65-40B0-A4CE-3A1E2B14A215}" srcOrd="1" destOrd="0" presId="urn:microsoft.com/office/officeart/2005/8/layout/target3"/>
    <dgm:cxn modelId="{094FAE77-9327-45EE-99FC-74201A69AEDC}" type="presOf" srcId="{A4836DAF-3E6B-4198-A089-B3C0D0384F2B}" destId="{4F0AD45D-7E6A-4C4A-90DF-90E27C4B175D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8CAC90A-68CE-4ABF-875B-7A61DA61BA67}" type="presOf" srcId="{A4836DAF-3E6B-4198-A089-B3C0D0384F2B}" destId="{36B74B1E-3C18-4C06-BA03-CB2EB266F8FF}" srcOrd="1" destOrd="0" presId="urn:microsoft.com/office/officeart/2005/8/layout/target3"/>
    <dgm:cxn modelId="{36892368-D7B0-45E7-A090-8FE93B33A760}" type="presOf" srcId="{FFA013E9-5C5D-404D-8688-08171EA7A387}" destId="{E1DA18CB-4B0A-4D0C-9459-15C4B327891F}" srcOrd="0" destOrd="0" presId="urn:microsoft.com/office/officeart/2005/8/layout/target3"/>
    <dgm:cxn modelId="{2FB75205-E862-4FC1-B374-8D0500A10363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F82D833-BDFC-4946-9040-6A7FD9D32166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DB45D585-75AD-435B-8238-0F0B8D58733E}" type="presOf" srcId="{FFA013E9-5C5D-404D-8688-08171EA7A387}" destId="{359A210A-E8C9-4FD6-9BC7-434F4455A6B5}" srcOrd="1" destOrd="0" presId="urn:microsoft.com/office/officeart/2005/8/layout/target3"/>
    <dgm:cxn modelId="{6BDC0772-091A-4595-A303-60C653A6CD08}" type="presOf" srcId="{ABD4D77B-BA54-4DFB-A762-4C734220F9AA}" destId="{A6703DA5-6D74-4C8B-9C82-31DC93531BC2}" srcOrd="1" destOrd="0" presId="urn:microsoft.com/office/officeart/2005/8/layout/target3"/>
    <dgm:cxn modelId="{A873C445-1ACC-4273-930E-BA65787FC5A0}" type="presOf" srcId="{ABD4D77B-BA54-4DFB-A762-4C734220F9AA}" destId="{AAB7E4A6-9D01-402C-9D7A-6D30767F0B58}" srcOrd="0" destOrd="0" presId="urn:microsoft.com/office/officeart/2005/8/layout/target3"/>
    <dgm:cxn modelId="{A4589FC4-7095-434B-9E07-F0717255180E}" type="presParOf" srcId="{2D933DCE-BBEA-46A5-98BC-CA41A7DBB761}" destId="{D3A73299-62A4-4767-8E25-C16133A0B902}" srcOrd="0" destOrd="0" presId="urn:microsoft.com/office/officeart/2005/8/layout/target3"/>
    <dgm:cxn modelId="{DB71E178-189C-46FF-8945-014C279FE7D2}" type="presParOf" srcId="{2D933DCE-BBEA-46A5-98BC-CA41A7DBB761}" destId="{EE30B2AF-DDC9-42DB-9092-5595C6257A57}" srcOrd="1" destOrd="0" presId="urn:microsoft.com/office/officeart/2005/8/layout/target3"/>
    <dgm:cxn modelId="{5AB081D2-1DC5-4235-BE16-744B3B8BA974}" type="presParOf" srcId="{2D933DCE-BBEA-46A5-98BC-CA41A7DBB761}" destId="{E1DA18CB-4B0A-4D0C-9459-15C4B327891F}" srcOrd="2" destOrd="0" presId="urn:microsoft.com/office/officeart/2005/8/layout/target3"/>
    <dgm:cxn modelId="{933C6F55-8BF9-4978-8E39-0F870CD53425}" type="presParOf" srcId="{2D933DCE-BBEA-46A5-98BC-CA41A7DBB761}" destId="{29996EEB-8589-4AED-9C98-E2204A026234}" srcOrd="3" destOrd="0" presId="urn:microsoft.com/office/officeart/2005/8/layout/target3"/>
    <dgm:cxn modelId="{2CF072B0-A50E-44D2-8191-C0C70E8AC388}" type="presParOf" srcId="{2D933DCE-BBEA-46A5-98BC-CA41A7DBB761}" destId="{056AE7B2-579D-40D1-A57C-4E33BFED76BE}" srcOrd="4" destOrd="0" presId="urn:microsoft.com/office/officeart/2005/8/layout/target3"/>
    <dgm:cxn modelId="{AF987C26-415B-4E24-9BD9-A6DD6A8F3ACE}" type="presParOf" srcId="{2D933DCE-BBEA-46A5-98BC-CA41A7DBB761}" destId="{4F0AD45D-7E6A-4C4A-90DF-90E27C4B175D}" srcOrd="5" destOrd="0" presId="urn:microsoft.com/office/officeart/2005/8/layout/target3"/>
    <dgm:cxn modelId="{F3D60498-2F8E-41FB-BBF4-A4D79BB106D8}" type="presParOf" srcId="{2D933DCE-BBEA-46A5-98BC-CA41A7DBB761}" destId="{1804A346-BBD3-438B-AE0F-7BEBB1E2AF96}" srcOrd="6" destOrd="0" presId="urn:microsoft.com/office/officeart/2005/8/layout/target3"/>
    <dgm:cxn modelId="{45F89E5D-EEB7-4E1A-AD15-E1BBD4E53A59}" type="presParOf" srcId="{2D933DCE-BBEA-46A5-98BC-CA41A7DBB761}" destId="{60CB9877-708D-4C64-AA73-CFD3F3076BC2}" srcOrd="7" destOrd="0" presId="urn:microsoft.com/office/officeart/2005/8/layout/target3"/>
    <dgm:cxn modelId="{D0FE7481-9C22-49EC-8B2D-EA58CC848AF2}" type="presParOf" srcId="{2D933DCE-BBEA-46A5-98BC-CA41A7DBB761}" destId="{347D85BD-7382-4413-9298-D06CC996458A}" srcOrd="8" destOrd="0" presId="urn:microsoft.com/office/officeart/2005/8/layout/target3"/>
    <dgm:cxn modelId="{75286CAA-6851-4311-AAB0-161C26CC5922}" type="presParOf" srcId="{2D933DCE-BBEA-46A5-98BC-CA41A7DBB761}" destId="{C4DD5B9C-4D9E-449D-A063-107A759DF3D1}" srcOrd="9" destOrd="0" presId="urn:microsoft.com/office/officeart/2005/8/layout/target3"/>
    <dgm:cxn modelId="{BC90706B-8922-4591-A74B-21DF9AFBB038}" type="presParOf" srcId="{2D933DCE-BBEA-46A5-98BC-CA41A7DBB761}" destId="{CD515E15-5457-47F2-8109-A2A59D66C930}" srcOrd="10" destOrd="0" presId="urn:microsoft.com/office/officeart/2005/8/layout/target3"/>
    <dgm:cxn modelId="{99828E88-90FF-4FC9-80D4-3C2BBBEB452D}" type="presParOf" srcId="{2D933DCE-BBEA-46A5-98BC-CA41A7DBB761}" destId="{7DDB6D97-C311-42E1-B77C-B194BAE75773}" srcOrd="11" destOrd="0" presId="urn:microsoft.com/office/officeart/2005/8/layout/target3"/>
    <dgm:cxn modelId="{A1922E80-1207-49D2-8891-F098446735D5}" type="presParOf" srcId="{2D933DCE-BBEA-46A5-98BC-CA41A7DBB761}" destId="{DE2B4424-17B1-4404-A13F-04051C43B79D}" srcOrd="12" destOrd="0" presId="urn:microsoft.com/office/officeart/2005/8/layout/target3"/>
    <dgm:cxn modelId="{F25B37D9-79E5-453F-A184-66823ACBABFE}" type="presParOf" srcId="{2D933DCE-BBEA-46A5-98BC-CA41A7DBB761}" destId="{555607BD-8A1D-4EBB-825A-8C74A1FB0FFC}" srcOrd="13" destOrd="0" presId="urn:microsoft.com/office/officeart/2005/8/layout/target3"/>
    <dgm:cxn modelId="{2EF53517-E837-46A9-988A-DFE233766318}" type="presParOf" srcId="{2D933DCE-BBEA-46A5-98BC-CA41A7DBB761}" destId="{AAB7E4A6-9D01-402C-9D7A-6D30767F0B58}" srcOrd="14" destOrd="0" presId="urn:microsoft.com/office/officeart/2005/8/layout/target3"/>
    <dgm:cxn modelId="{D3D936E3-62C0-4DD6-8284-754D97820829}" type="presParOf" srcId="{2D933DCE-BBEA-46A5-98BC-CA41A7DBB761}" destId="{359A210A-E8C9-4FD6-9BC7-434F4455A6B5}" srcOrd="15" destOrd="0" presId="urn:microsoft.com/office/officeart/2005/8/layout/target3"/>
    <dgm:cxn modelId="{E02B2B08-9221-4AC6-88E7-4637CE71C129}" type="presParOf" srcId="{2D933DCE-BBEA-46A5-98BC-CA41A7DBB761}" destId="{36B74B1E-3C18-4C06-BA03-CB2EB266F8FF}" srcOrd="16" destOrd="0" presId="urn:microsoft.com/office/officeart/2005/8/layout/target3"/>
    <dgm:cxn modelId="{2603A5F3-C12D-477D-B636-D685885BE520}" type="presParOf" srcId="{2D933DCE-BBEA-46A5-98BC-CA41A7DBB761}" destId="{94413E88-B296-45A5-9057-6B5765B63A8F}" srcOrd="17" destOrd="0" presId="urn:microsoft.com/office/officeart/2005/8/layout/target3"/>
    <dgm:cxn modelId="{F881B7C8-4CE2-45EC-96CA-5086C76F4158}" type="presParOf" srcId="{2D933DCE-BBEA-46A5-98BC-CA41A7DBB761}" destId="{5A434D34-FA65-40B0-A4CE-3A1E2B14A215}" srcOrd="18" destOrd="0" presId="urn:microsoft.com/office/officeart/2005/8/layout/target3"/>
    <dgm:cxn modelId="{07466EAF-EB11-4553-B2A3-51A5B850C51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VY_32_INOVACE_07_06_Vesnice </a:t>
          </a:r>
          <a:r>
            <a:rPr lang="cs-CZ" sz="1200" kern="1200" baseline="0" dirty="0" smtClean="0"/>
            <a:t>v 18. st.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F254F6-52F9-4F41-A57C-DD9FA5F1FB4E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C8CEDC-EC38-4724-B1BD-53B9A6F069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308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779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011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94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530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399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371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927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901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327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54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5CF2C-3E3F-48BE-A77D-5A02FE92F146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AAD414-40A7-4233-BF8C-DD27CC7A75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93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5519670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95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Vesnice v 18.st.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pololetí </a:t>
            </a:r>
            <a:r>
              <a:rPr lang="cs-CZ" dirty="0" smtClean="0"/>
              <a:t>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184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Vesnice v 18.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 smtClean="0"/>
              <a:t>Venkované</a:t>
            </a:r>
            <a:r>
              <a:rPr lang="cs-CZ" dirty="0" smtClean="0"/>
              <a:t> : sedláci, rolníci, bezzemci, nemajetní lidé – čeledíni, děvečky, chudina, žebráci.</a:t>
            </a:r>
          </a:p>
          <a:p>
            <a:r>
              <a:rPr lang="cs-CZ" dirty="0" smtClean="0"/>
              <a:t>Domy na venkově : stavěny z vepřovic /nepálených cihel/, měly doškové střechy, malá okna.</a:t>
            </a:r>
          </a:p>
          <a:p>
            <a:r>
              <a:rPr lang="cs-CZ" dirty="0" smtClean="0"/>
              <a:t>Většinou se skládaly z jedné /někdy dvou/ místností. Největší místností byla kuchyně – světnice.</a:t>
            </a:r>
          </a:p>
          <a:p>
            <a:r>
              <a:rPr lang="cs-CZ" dirty="0" smtClean="0"/>
              <a:t>Zde se jedlo, vařilo, spalo.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4366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Součástí domků byl dvůr s chlévy, kurníkem, komorou, stodolou.</a:t>
            </a:r>
          </a:p>
          <a:p>
            <a:r>
              <a:rPr lang="cs-CZ" dirty="0" smtClean="0"/>
              <a:t>Přes ni se vcházelo do zahrady, kde se pěstovaly ovocné stromy.</a:t>
            </a:r>
          </a:p>
          <a:p>
            <a:r>
              <a:rPr lang="cs-CZ" dirty="0" smtClean="0"/>
              <a:t>Před domkem byla zahrádka, pěstovaly se tam květiny, bylinky, zelenina.</a:t>
            </a:r>
          </a:p>
          <a:p>
            <a:r>
              <a:rPr lang="cs-CZ" dirty="0" smtClean="0"/>
              <a:t>Také tam stála lavička, určená pro odpočinek po práci.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023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Jídlo</a:t>
            </a:r>
          </a:p>
          <a:p>
            <a:r>
              <a:rPr lang="cs-CZ" dirty="0" smtClean="0"/>
              <a:t>Prostší než nyní – chléb, buchty, koláče, luštěniny, kaše, brambory, maso velmi zřídka.</a:t>
            </a:r>
          </a:p>
          <a:p>
            <a:r>
              <a:rPr lang="cs-CZ" dirty="0" smtClean="0"/>
              <a:t>Nejčastějším pokrmem – polévka, která se jedla ráno, v poledne i večer.</a:t>
            </a:r>
          </a:p>
          <a:p>
            <a:r>
              <a:rPr lang="cs-CZ" dirty="0" smtClean="0"/>
              <a:t>Pilo se mléko, voda.</a:t>
            </a:r>
          </a:p>
          <a:p>
            <a:pPr marL="0" indent="0">
              <a:buNone/>
            </a:pPr>
            <a:r>
              <a:rPr lang="cs-CZ" b="1" u="sng" dirty="0" smtClean="0"/>
              <a:t>Šatstvo </a:t>
            </a:r>
          </a:p>
          <a:p>
            <a:r>
              <a:rPr lang="cs-CZ" dirty="0" smtClean="0"/>
              <a:t>Prostý oděv nebo kroj, většinu oděvu si vyráběli doma.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31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Venkovské zvyky</a:t>
            </a:r>
          </a:p>
          <a:p>
            <a:r>
              <a:rPr lang="cs-CZ" dirty="0" smtClean="0"/>
              <a:t>Od pondělí do soboty – práce na polích.</a:t>
            </a:r>
          </a:p>
          <a:p>
            <a:r>
              <a:rPr lang="cs-CZ" dirty="0" smtClean="0"/>
              <a:t>Neděle – sváteční den, odpočinek, venkovské zábavy v hospodách.</a:t>
            </a:r>
          </a:p>
          <a:p>
            <a:r>
              <a:rPr lang="cs-CZ" dirty="0" smtClean="0"/>
              <a:t>Svátky : hody /posvícení/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Vánoce /koleda/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Velikonoce /pomlázka/</a:t>
            </a:r>
          </a:p>
          <a:p>
            <a:pPr marL="0" indent="0">
              <a:buNone/>
            </a:pPr>
            <a:r>
              <a:rPr lang="cs-CZ" dirty="0" smtClean="0"/>
              <a:t>Pravidelná zimní setkání žen – draní peří.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151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Práce na poli</a:t>
            </a:r>
          </a:p>
          <a:p>
            <a:r>
              <a:rPr lang="cs-CZ" dirty="0" smtClean="0"/>
              <a:t>Poddaní museli nadále vykonávat robotu.</a:t>
            </a:r>
          </a:p>
          <a:p>
            <a:r>
              <a:rPr lang="cs-CZ" dirty="0" smtClean="0"/>
              <a:t>Pracovali zadarmo na polích, která patřila vrchnosti.</a:t>
            </a:r>
          </a:p>
          <a:p>
            <a:r>
              <a:rPr lang="cs-CZ" dirty="0" smtClean="0"/>
              <a:t>Dále museli odevzdávat díl z toho, co sami na svých polích vypěstovali.</a:t>
            </a:r>
          </a:p>
          <a:p>
            <a:r>
              <a:rPr lang="cs-CZ" dirty="0" smtClean="0"/>
              <a:t>Obdělávání půdy – </a:t>
            </a:r>
            <a:r>
              <a:rPr lang="cs-CZ" b="1" u="sng" dirty="0" smtClean="0"/>
              <a:t>úhorový systém </a:t>
            </a:r>
            <a:r>
              <a:rPr lang="cs-CZ" dirty="0" smtClean="0"/>
              <a:t>= jedna třetina půdy se neobdělávala, ležela ladem, aby si odpočinula.</a:t>
            </a:r>
          </a:p>
          <a:p>
            <a:r>
              <a:rPr lang="cs-CZ" dirty="0" smtClean="0"/>
              <a:t>Zemědělství – zaostalé, nářadí primitivní /motyky, kosy, srpy/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79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Rozděl venkovské obyvatelstvo od nejmajetnějších.</a:t>
            </a:r>
          </a:p>
          <a:p>
            <a:r>
              <a:rPr lang="cs-CZ" dirty="0" smtClean="0"/>
              <a:t>2. Popiš venkovský domek.</a:t>
            </a:r>
          </a:p>
          <a:p>
            <a:r>
              <a:rPr lang="cs-CZ" dirty="0" smtClean="0"/>
              <a:t>3. Co venkované jedli, pili.</a:t>
            </a:r>
          </a:p>
          <a:p>
            <a:r>
              <a:rPr lang="cs-CZ" dirty="0" smtClean="0"/>
              <a:t>4. Řekni alespoň 3 venkovské zvyky.</a:t>
            </a:r>
          </a:p>
          <a:p>
            <a:r>
              <a:rPr lang="cs-CZ" dirty="0" smtClean="0"/>
              <a:t>5. Co to byl úhorový systém?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57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sedláci, rolníci, bezzemci, čeledíni, děvečky, chudina</a:t>
            </a:r>
          </a:p>
          <a:p>
            <a:r>
              <a:rPr lang="cs-CZ" dirty="0" smtClean="0"/>
              <a:t>2. jedna, dvě místnosti, zahrádka, stodola…….</a:t>
            </a:r>
          </a:p>
          <a:p>
            <a:r>
              <a:rPr lang="cs-CZ" dirty="0" smtClean="0"/>
              <a:t>3. prostá jídla</a:t>
            </a:r>
          </a:p>
          <a:p>
            <a:r>
              <a:rPr lang="cs-CZ" dirty="0" smtClean="0"/>
              <a:t>4. Vánoce, Velikonoce, posvícení</a:t>
            </a:r>
          </a:p>
          <a:p>
            <a:r>
              <a:rPr lang="cs-CZ" dirty="0" smtClean="0"/>
              <a:t>5. třetina půdy ležela ladem, odpočívala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81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484</Words>
  <Application>Microsoft Office PowerPoint</Application>
  <PresentationFormat>Předvádění na obrazovce (4:3)</PresentationFormat>
  <Paragraphs>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Vesnice v 18. století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Správné odpovědi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6</cp:revision>
  <dcterms:created xsi:type="dcterms:W3CDTF">2012-07-06T16:07:09Z</dcterms:created>
  <dcterms:modified xsi:type="dcterms:W3CDTF">2012-11-29T13:14:04Z</dcterms:modified>
</cp:coreProperties>
</file>