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1386" y="-102"/>
      </p:cViewPr>
      <p:guideLst>
        <p:guide orient="horz" pos="2160"/>
        <p:guide pos="247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9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1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27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86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786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990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243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195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386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39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04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4CEE8-5E2F-4E5D-AF81-F995EA0D418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48511-A682-4F6C-A2EF-B1727E40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59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1.xlsx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3.bin"/><Relationship Id="rId7" Type="http://schemas.openxmlformats.org/officeDocument/2006/relationships/package" Target="../embeddings/List_aplikace_Microsoft_Excel4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5.emf"/><Relationship Id="rId4" Type="http://schemas.openxmlformats.org/officeDocument/2006/relationships/package" Target="../embeddings/List_aplikace_Microsoft_Excel3.xlsx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smtClean="0"/>
              <a:t> odčítání </a:t>
            </a:r>
            <a:r>
              <a:rPr lang="cs-CZ" dirty="0" smtClean="0"/>
              <a:t>celých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11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09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Vysvětlení odčítání celých čísel.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odčítat 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odčítání.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smtClean="0"/>
              <a:t>:   </a:t>
            </a:r>
            <a:r>
              <a:rPr lang="cs-CZ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prezentace vysvětlují </a:t>
            </a:r>
            <a:r>
              <a:rPr lang="cs-CZ" dirty="0"/>
              <a:t>p</a:t>
            </a:r>
            <a:r>
              <a:rPr lang="cs-CZ" dirty="0" smtClean="0"/>
              <a:t>roblematiku sčítání celých čísel a následně prověřují na zadaných příkladech.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64512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celých čísel</a:t>
            </a:r>
            <a:endParaRPr lang="cs-CZ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1242775" y="1196752"/>
            <a:ext cx="7577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 kolik °C byla naměřená teplota v Jičíně větší než teplota v Krkonoších?</a:t>
            </a:r>
            <a:endParaRPr lang="cs-CZ" sz="32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04294" y="2273970"/>
            <a:ext cx="81369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Naměřené teploty: 	Jičín ………… -2 °C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Krkonoše … -6 °C</a:t>
            </a:r>
            <a:endParaRPr lang="cs-CZ" sz="28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080557" y="4222641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(-2) – (-6) = 4</a:t>
            </a:r>
            <a:endParaRPr lang="cs-CZ" sz="3200" dirty="0"/>
          </a:p>
        </p:txBody>
      </p:sp>
      <p:sp>
        <p:nvSpPr>
          <p:cNvPr id="49" name="Šipka doprava 48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charousekz\AppData\Local\Microsoft\Windows\Temporary Internet Files\Content.IE5\GI5DM728\MC900413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691" y="2945489"/>
            <a:ext cx="1568077" cy="235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Obdélník 53"/>
          <p:cNvSpPr/>
          <p:nvPr/>
        </p:nvSpPr>
        <p:spPr>
          <a:xfrm rot="5400000">
            <a:off x="-2218802" y="3777548"/>
            <a:ext cx="5327536" cy="45719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 rot="16200000">
            <a:off x="-2070351" y="3763465"/>
            <a:ext cx="5030670" cy="288282"/>
            <a:chOff x="514246" y="5346751"/>
            <a:chExt cx="8352928" cy="144016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514246" y="5418751"/>
              <a:ext cx="8352928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V="1">
              <a:off x="4474246" y="5346751"/>
              <a:ext cx="0" cy="14401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 flipV="1">
              <a:off x="519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flipV="1">
              <a:off x="591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V="1">
              <a:off x="663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flipV="1">
              <a:off x="735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V="1">
              <a:off x="807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V="1">
              <a:off x="879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 flipV="1">
              <a:off x="87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 flipV="1">
              <a:off x="231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V="1">
              <a:off x="159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 flipV="1">
              <a:off x="303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 flipV="1">
              <a:off x="3754246" y="5346751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634347" y="3431076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30182" y="4720569"/>
            <a:ext cx="414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29140" y="4309063"/>
            <a:ext cx="414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-2</a:t>
            </a:r>
            <a:endParaRPr lang="cs-CZ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20018" y="6021460"/>
            <a:ext cx="42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-6</a:t>
            </a:r>
            <a:endParaRPr lang="cs-CZ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331639" y="5218498"/>
            <a:ext cx="1224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o 4 °C</a:t>
            </a:r>
            <a:endParaRPr lang="cs-CZ" sz="2800" dirty="0"/>
          </a:p>
        </p:txBody>
      </p:sp>
      <p:sp>
        <p:nvSpPr>
          <p:cNvPr id="79" name="TextovéPole 78">
            <a:hlinkClick r:id="" action="ppaction://hlinkshowjump?jump=nextslide"/>
          </p:cNvPr>
          <p:cNvSpPr txBox="1"/>
          <p:nvPr/>
        </p:nvSpPr>
        <p:spPr>
          <a:xfrm>
            <a:off x="5667724" y="6058148"/>
            <a:ext cx="2428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</a:rPr>
              <a:t>Jak na to?</a:t>
            </a:r>
            <a:endParaRPr lang="cs-CZ" sz="4000" b="1" u="sng" dirty="0">
              <a:solidFill>
                <a:srgbClr val="0070C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28980" y="3853309"/>
            <a:ext cx="414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28980" y="5139333"/>
            <a:ext cx="414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624517" y="2986048"/>
            <a:ext cx="32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28900" y="5587830"/>
            <a:ext cx="414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958851" y="4493729"/>
            <a:ext cx="372789" cy="1733650"/>
          </a:xfrm>
          <a:prstGeom prst="rightBrace">
            <a:avLst>
              <a:gd name="adj1" fmla="val 66909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Odčítaní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Odčítání celých čísel převedu na sčítání: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/>
              <a:t>první č. opíšu a přičtu druhé č. opačné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636912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(-2) – (-6) =</a:t>
            </a:r>
          </a:p>
          <a:p>
            <a:r>
              <a:rPr lang="cs-CZ" sz="2800" dirty="0" smtClean="0"/>
              <a:t>= (-2) +   6   = 4	a to už umíme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4149080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3 – 5 =</a:t>
            </a:r>
          </a:p>
          <a:p>
            <a:r>
              <a:rPr lang="cs-CZ" sz="2800" dirty="0" smtClean="0"/>
              <a:t>= 3 + (-5) = -2	a to už umíme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097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Odčítaní celých čísel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Znaménková pravidla: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988840"/>
            <a:ext cx="73448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– (-b) = a + b		7 – (-3) = 7 + 3</a:t>
            </a:r>
          </a:p>
          <a:p>
            <a:r>
              <a:rPr lang="cs-CZ" sz="2800" dirty="0" smtClean="0"/>
              <a:t>a – b = a + (-b)		3 – 9 = 3 + (-9)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+ (-b) = a – b		6 </a:t>
            </a:r>
            <a:r>
              <a:rPr lang="cs-CZ" sz="2800" dirty="0"/>
              <a:t>+ (-3</a:t>
            </a:r>
            <a:r>
              <a:rPr lang="cs-CZ" sz="2800" dirty="0" smtClean="0"/>
              <a:t>)</a:t>
            </a:r>
            <a:r>
              <a:rPr lang="cs-CZ" sz="2800" dirty="0"/>
              <a:t> </a:t>
            </a:r>
            <a:r>
              <a:rPr lang="cs-CZ" sz="2800" dirty="0" smtClean="0"/>
              <a:t>= 6 </a:t>
            </a:r>
            <a:r>
              <a:rPr lang="cs-CZ" sz="2800" dirty="0"/>
              <a:t>– 3 </a:t>
            </a:r>
            <a:endParaRPr lang="cs-CZ" sz="2800" dirty="0" smtClean="0"/>
          </a:p>
          <a:p>
            <a:r>
              <a:rPr lang="cs-CZ" sz="2800" dirty="0" smtClean="0"/>
              <a:t>(-a) + (-b) = -(</a:t>
            </a:r>
            <a:r>
              <a:rPr lang="cs-CZ" sz="2800" dirty="0" err="1" smtClean="0"/>
              <a:t>a+b</a:t>
            </a:r>
            <a:r>
              <a:rPr lang="cs-CZ" sz="2800" dirty="0" smtClean="0"/>
              <a:t>) 		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0333" y="4148621"/>
            <a:ext cx="78677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Je-li záporné č. na začátku, nemusí být v závorce.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-3 + (-5)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074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celých čísel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8188654"/>
              </p:ext>
            </p:extLst>
          </p:nvPr>
        </p:nvGraphicFramePr>
        <p:xfrm>
          <a:off x="467544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8" name="List" r:id="rId4" imgW="3229033" imgH="4010133" progId="Excel.Sheet.12">
                  <p:embed/>
                </p:oleObj>
              </mc:Choice>
              <mc:Fallback>
                <p:oleObj name="List" r:id="rId4" imgW="3229033" imgH="401013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1638092"/>
                        <a:ext cx="3228975" cy="4010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1079195"/>
              </p:ext>
            </p:extLst>
          </p:nvPr>
        </p:nvGraphicFramePr>
        <p:xfrm>
          <a:off x="4572000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9" name="List" r:id="rId7" imgW="3229033" imgH="4010133" progId="Excel.Sheet.12">
                  <p:embed/>
                </p:oleObj>
              </mc:Choice>
              <mc:Fallback>
                <p:oleObj name="List" r:id="rId7" imgW="3229033" imgH="4010133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638092"/>
                        <a:ext cx="3228975" cy="401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1638092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1660080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73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0" grpId="2"/>
      <p:bldP spid="11" grpId="0" animBg="1"/>
      <p:bldP spid="11" grpId="1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 celých čísel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6876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Příklady- další varianty:</a:t>
            </a:r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7190571"/>
              </p:ext>
            </p:extLst>
          </p:nvPr>
        </p:nvGraphicFramePr>
        <p:xfrm>
          <a:off x="467544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2" name="List" r:id="rId4" imgW="3229033" imgH="4010133" progId="Excel.Sheet.12">
                  <p:embed/>
                </p:oleObj>
              </mc:Choice>
              <mc:Fallback>
                <p:oleObj name="List" r:id="rId4" imgW="3229033" imgH="401013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1638092"/>
                        <a:ext cx="3228975" cy="4010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9090694"/>
              </p:ext>
            </p:extLst>
          </p:nvPr>
        </p:nvGraphicFramePr>
        <p:xfrm>
          <a:off x="4572000" y="1638092"/>
          <a:ext cx="3228975" cy="4010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3" name="List" r:id="rId7" imgW="3229033" imgH="4010133" progId="Excel.Sheet.12">
                  <p:embed/>
                </p:oleObj>
              </mc:Choice>
              <mc:Fallback>
                <p:oleObj name="List" r:id="rId7" imgW="3229033" imgH="4010133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638092"/>
                        <a:ext cx="3228975" cy="4010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914447" y="54452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1638092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92280" y="1660080"/>
            <a:ext cx="720080" cy="40231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60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0" grpId="2"/>
      <p:bldP spid="11" grpId="0" animBg="1"/>
      <p:bldP spid="11" grpId="1" animBg="1"/>
      <p:bldP spid="12" grpId="0" animBg="1"/>
      <p:bldP spid="1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65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243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List</vt:lpstr>
      <vt:lpstr>Prezentace aplikace PowerPoint</vt:lpstr>
      <vt:lpstr>Prezentace aplikace PowerPoint</vt:lpstr>
      <vt:lpstr>Odčítání celých čísel</vt:lpstr>
      <vt:lpstr>Odčítaní celých čísel</vt:lpstr>
      <vt:lpstr>Odčítaní celých čísel</vt:lpstr>
      <vt:lpstr>Odčítání celých čísel</vt:lpstr>
      <vt:lpstr>Sčítání celých čísel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28</cp:revision>
  <dcterms:created xsi:type="dcterms:W3CDTF">2012-10-03T21:04:56Z</dcterms:created>
  <dcterms:modified xsi:type="dcterms:W3CDTF">2012-11-29T13:07:14Z</dcterms:modified>
</cp:coreProperties>
</file>