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7" r:id="rId6"/>
    <p:sldId id="268" r:id="rId7"/>
    <p:sldId id="264" r:id="rId8"/>
    <p:sldId id="266" r:id="rId9"/>
    <p:sldId id="270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70" d="100"/>
          <a:sy n="70" d="100"/>
        </p:scale>
        <p:origin x="-1386" y="-102"/>
      </p:cViewPr>
      <p:guideLst>
        <p:guide orient="horz" pos="2160"/>
        <p:guide pos="2472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CEE8-5E2F-4E5D-AF81-F995EA0D418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48511-A682-4F6C-A2EF-B1727E4011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55973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CEE8-5E2F-4E5D-AF81-F995EA0D418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48511-A682-4F6C-A2EF-B1727E4011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7115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CEE8-5E2F-4E5D-AF81-F995EA0D418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48511-A682-4F6C-A2EF-B1727E4011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4279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CEE8-5E2F-4E5D-AF81-F995EA0D418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48511-A682-4F6C-A2EF-B1727E4011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6868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CEE8-5E2F-4E5D-AF81-F995EA0D418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48511-A682-4F6C-A2EF-B1727E4011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37867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CEE8-5E2F-4E5D-AF81-F995EA0D418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48511-A682-4F6C-A2EF-B1727E4011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990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CEE8-5E2F-4E5D-AF81-F995EA0D418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48511-A682-4F6C-A2EF-B1727E4011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42434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CEE8-5E2F-4E5D-AF81-F995EA0D418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48511-A682-4F6C-A2EF-B1727E4011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61957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CEE8-5E2F-4E5D-AF81-F995EA0D418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48511-A682-4F6C-A2EF-B1727E4011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53863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CEE8-5E2F-4E5D-AF81-F995EA0D418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48511-A682-4F6C-A2EF-B1727E4011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93948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CEE8-5E2F-4E5D-AF81-F995EA0D418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48511-A682-4F6C-A2EF-B1727E4011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0046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D4CEE8-5E2F-4E5D-AF81-F995EA0D418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648511-A682-4F6C-A2EF-B1727E4011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7590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oleObject" Target="../embeddings/oleObject1.bin"/><Relationship Id="rId7" Type="http://schemas.openxmlformats.org/officeDocument/2006/relationships/package" Target="../embeddings/List_aplikace_Microsoft_Excel2.xls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2.emf"/><Relationship Id="rId4" Type="http://schemas.openxmlformats.org/officeDocument/2006/relationships/package" Target="../embeddings/List_aplikace_Microsoft_Excel1.xlsx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err="1" smtClean="0"/>
              <a:t>Ma</a:t>
            </a:r>
            <a:r>
              <a:rPr lang="cs-CZ" dirty="0" smtClean="0"/>
              <a:t> násobení celých čísel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8</a:t>
            </a:r>
            <a:r>
              <a:rPr lang="cs-CZ" b="1" dirty="0" smtClean="0"/>
              <a:t>    Sada číslo:   </a:t>
            </a:r>
            <a:r>
              <a:rPr lang="cs-CZ" dirty="0" smtClean="0"/>
              <a:t> 1      </a:t>
            </a:r>
            <a:r>
              <a:rPr lang="cs-CZ" b="1" dirty="0" smtClean="0"/>
              <a:t>Pořadové číslo DUM: 13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 </a:t>
            </a:r>
            <a:r>
              <a:rPr lang="cs-CZ" dirty="0" smtClean="0"/>
              <a:t>Mgr. Zdeněk </a:t>
            </a:r>
            <a:r>
              <a:rPr lang="cs-CZ" dirty="0" err="1" smtClean="0"/>
              <a:t>Charousek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6097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90000"/>
              </a:lnSpc>
            </a:pPr>
            <a:r>
              <a:rPr lang="cs-CZ" b="1" dirty="0" smtClean="0"/>
              <a:t>Anotace: </a:t>
            </a:r>
            <a:r>
              <a:rPr lang="cs-CZ" dirty="0" smtClean="0"/>
              <a:t>Vysvětlení násobení celých čísel.</a:t>
            </a:r>
            <a:endParaRPr lang="cs-CZ" dirty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2800" b="1" dirty="0" smtClean="0"/>
              <a:t>:</a:t>
            </a:r>
            <a:r>
              <a:rPr lang="cs-CZ" sz="2800" dirty="0" smtClean="0"/>
              <a:t>. </a:t>
            </a:r>
            <a:r>
              <a:rPr lang="cs-CZ" dirty="0" smtClean="0"/>
              <a:t>Žáci dovedou násobit celá čísla.</a:t>
            </a:r>
          </a:p>
          <a:p>
            <a:endParaRPr lang="cs-CZ" b="1" dirty="0" smtClean="0"/>
          </a:p>
          <a:p>
            <a:r>
              <a:rPr lang="cs-CZ" b="1" dirty="0" smtClean="0"/>
              <a:t>Druh učebního materiálu:     </a:t>
            </a:r>
            <a:r>
              <a:rPr lang="cs-CZ" dirty="0" smtClean="0"/>
              <a:t>prezentace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Typická věková skupina</a:t>
            </a:r>
            <a:r>
              <a:rPr lang="cs-CZ" dirty="0" smtClean="0"/>
              <a:t>:   7. třída</a:t>
            </a:r>
          </a:p>
          <a:p>
            <a:endParaRPr lang="cs-CZ" b="1" dirty="0"/>
          </a:p>
          <a:p>
            <a:r>
              <a:rPr lang="cs-CZ" b="1" dirty="0" smtClean="0"/>
              <a:t>Klíčová slova: </a:t>
            </a:r>
            <a:r>
              <a:rPr lang="cs-CZ" dirty="0" smtClean="0"/>
              <a:t>Celá čísla, násobení.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b="1" dirty="0" smtClean="0"/>
              <a:t>Pomůcky a materiál:   </a:t>
            </a:r>
            <a:r>
              <a:rPr lang="cs-CZ" dirty="0" smtClean="0"/>
              <a:t>interaktivní tabule</a:t>
            </a:r>
          </a:p>
          <a:p>
            <a:endParaRPr lang="cs-CZ" dirty="0" smtClean="0"/>
          </a:p>
          <a:p>
            <a:r>
              <a:rPr lang="cs-CZ" b="1" dirty="0" smtClean="0"/>
              <a:t>Potřebný čas pro výuku DUM</a:t>
            </a:r>
            <a:r>
              <a:rPr lang="cs-CZ" smtClean="0"/>
              <a:t>:   </a:t>
            </a:r>
            <a:r>
              <a:rPr lang="cs-CZ" smtClean="0"/>
              <a:t>20 </a:t>
            </a:r>
            <a:r>
              <a:rPr lang="cs-CZ" dirty="0" smtClean="0"/>
              <a:t>minut</a:t>
            </a:r>
          </a:p>
          <a:p>
            <a:endParaRPr lang="cs-CZ" b="1" dirty="0" smtClean="0"/>
          </a:p>
          <a:p>
            <a:r>
              <a:rPr lang="cs-CZ" b="1" dirty="0" smtClean="0"/>
              <a:t>Metodické zhodnocení a popis práce s digitálním učebním materiálem: </a:t>
            </a:r>
            <a:r>
              <a:rPr lang="cs-CZ" dirty="0" smtClean="0"/>
              <a:t>Žáci si na základě prezentace vysvětlují </a:t>
            </a:r>
            <a:r>
              <a:rPr lang="cs-CZ" dirty="0"/>
              <a:t>p</a:t>
            </a:r>
            <a:r>
              <a:rPr lang="cs-CZ" dirty="0" smtClean="0"/>
              <a:t>roblematiku násobení celých čísel a následně prověřují na zadaných příkladech.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3645124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Násobení celých čísel</a:t>
            </a:r>
            <a:endParaRPr lang="cs-CZ" dirty="0"/>
          </a:p>
        </p:txBody>
      </p:sp>
      <p:sp>
        <p:nvSpPr>
          <p:cNvPr id="1060" name="TextovéPole 1059"/>
          <p:cNvSpPr txBox="1"/>
          <p:nvPr/>
        </p:nvSpPr>
        <p:spPr>
          <a:xfrm>
            <a:off x="1242775" y="1196752"/>
            <a:ext cx="75776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Jak násobíme?</a:t>
            </a:r>
            <a:endParaRPr lang="cs-CZ" sz="3200" dirty="0"/>
          </a:p>
        </p:txBody>
      </p:sp>
      <p:sp>
        <p:nvSpPr>
          <p:cNvPr id="49" name="Šipka doprava 48">
            <a:hlinkClick r:id="" action="ppaction://hlinkshowjump?jump=nextslide"/>
          </p:cNvPr>
          <p:cNvSpPr/>
          <p:nvPr/>
        </p:nvSpPr>
        <p:spPr>
          <a:xfrm>
            <a:off x="8119241" y="6227379"/>
            <a:ext cx="1024759" cy="630621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TextovéPole 78">
            <a:hlinkClick r:id="" action="ppaction://hlinkshowjump?jump=nextslide"/>
          </p:cNvPr>
          <p:cNvSpPr txBox="1"/>
          <p:nvPr/>
        </p:nvSpPr>
        <p:spPr>
          <a:xfrm>
            <a:off x="5667724" y="6058148"/>
            <a:ext cx="242863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solidFill>
                  <a:srgbClr val="0070C0"/>
                </a:solidFill>
              </a:rPr>
              <a:t>Jak na to?</a:t>
            </a:r>
            <a:endParaRPr lang="cs-CZ" sz="4000" b="1" u="sng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9592" y="1916832"/>
            <a:ext cx="288032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4 . 3   =  12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4 . 2   =  8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4 . 1   =  4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4 . 0   =  0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4 . (-1)= -4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4 . (-2)= -8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4 . (-3)= -12</a:t>
            </a:r>
            <a:endParaRPr lang="cs-CZ" sz="28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031480" y="1916831"/>
            <a:ext cx="288032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   4  . (-3) = -12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   3  . </a:t>
            </a:r>
            <a:r>
              <a:rPr lang="cs-CZ" sz="2800" dirty="0"/>
              <a:t>(-3)</a:t>
            </a:r>
            <a:r>
              <a:rPr lang="cs-CZ" sz="2800" dirty="0" smtClean="0"/>
              <a:t> =  -9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   2  . </a:t>
            </a:r>
            <a:r>
              <a:rPr lang="cs-CZ" sz="2800" dirty="0"/>
              <a:t>(-3)</a:t>
            </a:r>
            <a:r>
              <a:rPr lang="cs-CZ" sz="2800" dirty="0" smtClean="0"/>
              <a:t> =  -6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   1  . </a:t>
            </a:r>
            <a:r>
              <a:rPr lang="cs-CZ" sz="2800" dirty="0"/>
              <a:t>(-3)</a:t>
            </a:r>
            <a:r>
              <a:rPr lang="cs-CZ" sz="2800" dirty="0" smtClean="0"/>
              <a:t> =  -3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   0  . (-3) =   0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(-1) . (-3) =   3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(-2) . (-3) =   6</a:t>
            </a:r>
            <a:endParaRPr lang="cs-CZ" sz="28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914447" y="5445224"/>
            <a:ext cx="1001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Zobrazit řešení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420557" y="1970838"/>
            <a:ext cx="648072" cy="46805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2420557" y="2405521"/>
            <a:ext cx="648072" cy="46805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2419118" y="2863440"/>
            <a:ext cx="648072" cy="46805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2410669" y="3237077"/>
            <a:ext cx="648072" cy="46805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410669" y="3705129"/>
            <a:ext cx="648072" cy="46805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2410669" y="4090275"/>
            <a:ext cx="648072" cy="46805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2414382" y="4557322"/>
            <a:ext cx="648072" cy="46805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5940152" y="1974614"/>
            <a:ext cx="648072" cy="430907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5940152" y="2405521"/>
            <a:ext cx="648072" cy="430907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5940152" y="2826556"/>
            <a:ext cx="648072" cy="430907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5940152" y="3237077"/>
            <a:ext cx="648072" cy="430907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5940152" y="3677710"/>
            <a:ext cx="648072" cy="430907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5940152" y="4090275"/>
            <a:ext cx="648072" cy="430907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5940152" y="4521182"/>
            <a:ext cx="648072" cy="430907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3282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2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mph" presetSubtype="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0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mph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7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mph" presetSubtype="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mph" presetSubtype="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3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emph" presetSubtype="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1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72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mph" presetSubtype="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9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0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6" presetClass="emph" presetSubtype="0" fill="hold" grpId="1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7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6" presetClass="emph" presetSubtype="0" fill="hold" grpId="1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5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9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6" presetClass="emph" presetSubtype="0" fill="hold" grpId="1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3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0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6" presetClass="emph" presetSubtype="0" fill="hold" grpId="1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1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2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6" presetClass="emph" presetSubtype="0" fill="hold" grpId="14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9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20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1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37" grpId="0"/>
      <p:bldP spid="38" grpId="0"/>
      <p:bldP spid="38" grpId="1"/>
      <p:bldP spid="38" grpId="2"/>
      <p:bldP spid="38" grpId="3"/>
      <p:bldP spid="38" grpId="4"/>
      <p:bldP spid="38" grpId="5"/>
      <p:bldP spid="38" grpId="6"/>
      <p:bldP spid="38" grpId="7"/>
      <p:bldP spid="38" grpId="8"/>
      <p:bldP spid="38" grpId="9"/>
      <p:bldP spid="38" grpId="10"/>
      <p:bldP spid="38" grpId="11"/>
      <p:bldP spid="38" grpId="12"/>
      <p:bldP spid="38" grpId="13"/>
      <p:bldP spid="38" grpId="14"/>
      <p:bldP spid="8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50" grpId="0" animBg="1"/>
      <p:bldP spid="51" grpId="0" animBg="1"/>
      <p:bldP spid="52" grpId="0" animBg="1"/>
      <p:bldP spid="53" grpId="0" animBg="1"/>
      <p:bldP spid="55" grpId="0" animBg="1"/>
      <p:bldP spid="57" grpId="0" animBg="1"/>
      <p:bldP spid="7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Násobení celých čísel</a:t>
            </a:r>
            <a:endParaRPr lang="cs-CZ" dirty="0"/>
          </a:p>
        </p:txBody>
      </p:sp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8119241" y="6227379"/>
            <a:ext cx="1024759" cy="630621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268760"/>
            <a:ext cx="86409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1.Určíme znaménko:</a:t>
            </a:r>
          </a:p>
          <a:p>
            <a:pPr marL="800100" lvl="1" indent="-342900">
              <a:buFont typeface="Wingdings" pitchFamily="2" charset="2"/>
              <a:buChar char="Ø"/>
            </a:pPr>
            <a:r>
              <a:rPr lang="cs-CZ" sz="2400" dirty="0" smtClean="0"/>
              <a:t>Součin </a:t>
            </a:r>
            <a:r>
              <a:rPr lang="cs-CZ" sz="2400" dirty="0" smtClean="0">
                <a:solidFill>
                  <a:srgbClr val="C00000"/>
                </a:solidFill>
              </a:rPr>
              <a:t>dvou kladných č. </a:t>
            </a:r>
            <a:r>
              <a:rPr lang="cs-CZ" sz="2400" dirty="0" smtClean="0"/>
              <a:t>je </a:t>
            </a:r>
            <a:r>
              <a:rPr lang="cs-CZ" sz="2400" dirty="0" smtClean="0">
                <a:solidFill>
                  <a:srgbClr val="C00000"/>
                </a:solidFill>
              </a:rPr>
              <a:t>kladné číslo</a:t>
            </a:r>
            <a:r>
              <a:rPr lang="cs-CZ" sz="2400" dirty="0" smtClean="0"/>
              <a:t>.</a:t>
            </a:r>
          </a:p>
          <a:p>
            <a:pPr marL="800100" lvl="1" indent="-342900">
              <a:buFont typeface="Wingdings" pitchFamily="2" charset="2"/>
              <a:buChar char="Ø"/>
            </a:pPr>
            <a:r>
              <a:rPr lang="cs-CZ" sz="2400" dirty="0" smtClean="0"/>
              <a:t>Součin </a:t>
            </a:r>
            <a:r>
              <a:rPr lang="cs-CZ" sz="2400" dirty="0" smtClean="0">
                <a:solidFill>
                  <a:srgbClr val="C00000"/>
                </a:solidFill>
              </a:rPr>
              <a:t>kladného</a:t>
            </a:r>
            <a:r>
              <a:rPr lang="cs-CZ" sz="2400" dirty="0" smtClean="0"/>
              <a:t> a </a:t>
            </a:r>
            <a:r>
              <a:rPr lang="cs-CZ" sz="2400" dirty="0" smtClean="0">
                <a:solidFill>
                  <a:srgbClr val="002060"/>
                </a:solidFill>
              </a:rPr>
              <a:t>záporného č.</a:t>
            </a:r>
            <a:r>
              <a:rPr lang="cs-CZ" sz="2400" dirty="0" smtClean="0"/>
              <a:t> je </a:t>
            </a:r>
            <a:r>
              <a:rPr lang="cs-CZ" sz="2400" dirty="0" smtClean="0">
                <a:solidFill>
                  <a:srgbClr val="002060"/>
                </a:solidFill>
              </a:rPr>
              <a:t>záporné číslo</a:t>
            </a:r>
            <a:r>
              <a:rPr lang="cs-CZ" sz="2400" dirty="0" smtClean="0"/>
              <a:t>.</a:t>
            </a:r>
          </a:p>
          <a:p>
            <a:pPr marL="800100" lvl="1" indent="-342900">
              <a:buFont typeface="Wingdings" pitchFamily="2" charset="2"/>
              <a:buChar char="Ø"/>
            </a:pPr>
            <a:r>
              <a:rPr lang="cs-CZ" sz="2400" dirty="0" smtClean="0"/>
              <a:t>Součin </a:t>
            </a:r>
            <a:r>
              <a:rPr lang="cs-CZ" sz="2400" dirty="0" smtClean="0">
                <a:solidFill>
                  <a:srgbClr val="002060"/>
                </a:solidFill>
              </a:rPr>
              <a:t>záporného</a:t>
            </a:r>
            <a:r>
              <a:rPr lang="cs-CZ" sz="2400" dirty="0" smtClean="0"/>
              <a:t> a </a:t>
            </a:r>
            <a:r>
              <a:rPr lang="cs-CZ" sz="2400" dirty="0" smtClean="0">
                <a:solidFill>
                  <a:srgbClr val="C00000"/>
                </a:solidFill>
              </a:rPr>
              <a:t>kladného č.</a:t>
            </a:r>
            <a:r>
              <a:rPr lang="cs-CZ" sz="2400" dirty="0" smtClean="0"/>
              <a:t> je </a:t>
            </a:r>
            <a:r>
              <a:rPr lang="cs-CZ" sz="2400" dirty="0" smtClean="0">
                <a:solidFill>
                  <a:srgbClr val="002060"/>
                </a:solidFill>
              </a:rPr>
              <a:t>záporné číslo</a:t>
            </a:r>
            <a:r>
              <a:rPr lang="cs-CZ" sz="2400" dirty="0" smtClean="0"/>
              <a:t>.</a:t>
            </a:r>
          </a:p>
          <a:p>
            <a:pPr marL="800100" lvl="1" indent="-342900">
              <a:buFont typeface="Wingdings" pitchFamily="2" charset="2"/>
              <a:buChar char="Ø"/>
            </a:pPr>
            <a:r>
              <a:rPr lang="cs-CZ" sz="2400" dirty="0" smtClean="0"/>
              <a:t>Součin </a:t>
            </a:r>
            <a:r>
              <a:rPr lang="cs-CZ" sz="2400" dirty="0" smtClean="0">
                <a:solidFill>
                  <a:srgbClr val="002060"/>
                </a:solidFill>
              </a:rPr>
              <a:t>dvou záporných č. </a:t>
            </a:r>
            <a:r>
              <a:rPr lang="cs-CZ" sz="2400" dirty="0" smtClean="0"/>
              <a:t>je </a:t>
            </a:r>
            <a:r>
              <a:rPr lang="cs-CZ" sz="2400" dirty="0" smtClean="0">
                <a:solidFill>
                  <a:srgbClr val="C00000"/>
                </a:solidFill>
              </a:rPr>
              <a:t>kladné číslo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9592" y="3356992"/>
            <a:ext cx="2808312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 </a:t>
            </a:r>
            <a:r>
              <a:rPr lang="cs-CZ" sz="4400" b="1" dirty="0" smtClean="0"/>
              <a:t>+ . + = +</a:t>
            </a:r>
          </a:p>
          <a:p>
            <a:r>
              <a:rPr lang="cs-CZ" sz="4400" b="1" dirty="0"/>
              <a:t> </a:t>
            </a:r>
            <a:r>
              <a:rPr lang="cs-CZ" sz="4400" b="1" dirty="0" smtClean="0"/>
              <a:t>+ . -  = -</a:t>
            </a:r>
          </a:p>
          <a:p>
            <a:r>
              <a:rPr lang="cs-CZ" sz="4400" b="1" dirty="0"/>
              <a:t> </a:t>
            </a:r>
            <a:r>
              <a:rPr lang="cs-CZ" sz="4400" b="1" dirty="0" smtClean="0"/>
              <a:t> - . + = -</a:t>
            </a:r>
          </a:p>
          <a:p>
            <a:r>
              <a:rPr lang="cs-CZ" sz="4400" b="1" dirty="0"/>
              <a:t> </a:t>
            </a:r>
            <a:r>
              <a:rPr lang="cs-CZ" sz="4400" b="1" dirty="0" smtClean="0"/>
              <a:t> - . -  = +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3600975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Násobení celých čísel</a:t>
            </a:r>
            <a:endParaRPr lang="cs-CZ" dirty="0"/>
          </a:p>
        </p:txBody>
      </p:sp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8119241" y="6227379"/>
            <a:ext cx="1024759" cy="630621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39552" y="2348880"/>
            <a:ext cx="367240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3 . (-5) = -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en-US" sz="2800" dirty="0" smtClean="0"/>
              <a:t>|3|.|-5|</a:t>
            </a:r>
            <a:r>
              <a:rPr lang="cs-CZ" sz="2800" dirty="0" smtClean="0"/>
              <a:t>= 3 . 5 = 15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3 . (-5) = -15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62164" y="1602378"/>
            <a:ext cx="7344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2. Vynásobíme absolutní hodnoty obou čísel.</a:t>
            </a:r>
          </a:p>
        </p:txBody>
      </p:sp>
    </p:spTree>
    <p:extLst>
      <p:ext uri="{BB962C8B-B14F-4D97-AF65-F5344CB8AC3E}">
        <p14:creationId xmlns:p14="http://schemas.microsoft.com/office/powerpoint/2010/main" val="3880746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Násobení celých čísel</a:t>
            </a:r>
            <a:endParaRPr lang="cs-CZ" dirty="0"/>
          </a:p>
        </p:txBody>
      </p:sp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8119241" y="6227379"/>
            <a:ext cx="1024759" cy="630621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39553" y="2348880"/>
            <a:ext cx="324036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 . 0 = 0</a:t>
            </a:r>
          </a:p>
          <a:p>
            <a:r>
              <a:rPr lang="cs-CZ" sz="2800" dirty="0" smtClean="0"/>
              <a:t>0 . (-45) = 0</a:t>
            </a:r>
          </a:p>
          <a:p>
            <a:r>
              <a:rPr lang="cs-CZ" sz="2800" dirty="0" smtClean="0"/>
              <a:t>-333 333 . 0 = 0</a:t>
            </a:r>
          </a:p>
          <a:p>
            <a:endParaRPr lang="cs-CZ" sz="2800" dirty="0"/>
          </a:p>
          <a:p>
            <a:r>
              <a:rPr lang="cs-CZ" sz="4000" b="1" dirty="0" smtClean="0"/>
              <a:t>a . 0 = 0</a:t>
            </a:r>
          </a:p>
          <a:p>
            <a:r>
              <a:rPr lang="cs-CZ" sz="2800" dirty="0" smtClean="0"/>
              <a:t>Kde </a:t>
            </a:r>
            <a:r>
              <a:rPr lang="cs-CZ" sz="2800" b="1" dirty="0" smtClean="0"/>
              <a:t>a</a:t>
            </a:r>
            <a:r>
              <a:rPr lang="cs-CZ" sz="2800" dirty="0" smtClean="0"/>
              <a:t> je libovolné č.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07504" y="1555515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Když je jedno číslo nula.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139952" y="1555515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Když je jedno číslo -1.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427984" y="2393563"/>
            <a:ext cx="3960440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 . (-1) = -7</a:t>
            </a:r>
          </a:p>
          <a:p>
            <a:r>
              <a:rPr lang="cs-CZ" sz="2800" dirty="0" smtClean="0"/>
              <a:t>-1 . (-45) = 45</a:t>
            </a:r>
          </a:p>
          <a:p>
            <a:r>
              <a:rPr lang="cs-CZ" sz="2800" dirty="0" smtClean="0"/>
              <a:t>-333 333 . (-1) = 333 333</a:t>
            </a:r>
          </a:p>
          <a:p>
            <a:endParaRPr lang="cs-CZ" sz="2800" dirty="0"/>
          </a:p>
          <a:p>
            <a:r>
              <a:rPr lang="cs-CZ" sz="4000" b="1" dirty="0" smtClean="0"/>
              <a:t>a . (-1) = -a</a:t>
            </a:r>
          </a:p>
          <a:p>
            <a:r>
              <a:rPr lang="cs-CZ" sz="2800" dirty="0" smtClean="0"/>
              <a:t>Kde </a:t>
            </a:r>
            <a:r>
              <a:rPr lang="cs-CZ" sz="2800" b="1" dirty="0" smtClean="0"/>
              <a:t>a</a:t>
            </a:r>
            <a:r>
              <a:rPr lang="cs-CZ" sz="2800" dirty="0" smtClean="0"/>
              <a:t> je libovolné č., </a:t>
            </a:r>
            <a:r>
              <a:rPr lang="cs-CZ" sz="2800" b="1" dirty="0" smtClean="0"/>
              <a:t>-a </a:t>
            </a:r>
            <a:r>
              <a:rPr lang="cs-CZ" sz="2800" dirty="0" smtClean="0"/>
              <a:t>je číslo k němu opačné.</a:t>
            </a:r>
          </a:p>
        </p:txBody>
      </p:sp>
    </p:spTree>
    <p:extLst>
      <p:ext uri="{BB962C8B-B14F-4D97-AF65-F5344CB8AC3E}">
        <p14:creationId xmlns:p14="http://schemas.microsoft.com/office/powerpoint/2010/main" val="3646253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Násobení celých čísel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268760"/>
            <a:ext cx="8640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Příklady:</a:t>
            </a:r>
            <a:endParaRPr lang="cs-CZ" dirty="0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119241" y="6227379"/>
            <a:ext cx="1024759" cy="630621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07027380"/>
              </p:ext>
            </p:extLst>
          </p:nvPr>
        </p:nvGraphicFramePr>
        <p:xfrm>
          <a:off x="467544" y="1638092"/>
          <a:ext cx="3228975" cy="4010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82" name="List" r:id="rId4" imgW="3229033" imgH="4010133" progId="Excel.Sheet.12">
                  <p:embed/>
                </p:oleObj>
              </mc:Choice>
              <mc:Fallback>
                <p:oleObj name="List" r:id="rId4" imgW="3229033" imgH="4010133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67544" y="1638092"/>
                        <a:ext cx="3228975" cy="40100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57889558"/>
              </p:ext>
            </p:extLst>
          </p:nvPr>
        </p:nvGraphicFramePr>
        <p:xfrm>
          <a:off x="4572000" y="1638092"/>
          <a:ext cx="3228975" cy="4010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83" name="List" r:id="rId7" imgW="3229033" imgH="4010133" progId="Excel.Sheet.12">
                  <p:embed/>
                </p:oleObj>
              </mc:Choice>
              <mc:Fallback>
                <p:oleObj name="List" r:id="rId7" imgW="3229033" imgH="4010133" progId="Excel.Sheet.12">
                  <p:embed/>
                  <p:pic>
                    <p:nvPicPr>
                      <p:cNvPr id="0" name="Objek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72000" y="1638092"/>
                        <a:ext cx="3228975" cy="40100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7914447" y="5445224"/>
            <a:ext cx="1001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Zobrazit řešení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987824" y="1638092"/>
            <a:ext cx="720080" cy="402315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092280" y="1660080"/>
            <a:ext cx="720080" cy="402315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6732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0" grpId="0"/>
      <p:bldP spid="10" grpId="1"/>
      <p:bldP spid="10" grpId="2"/>
      <p:bldP spid="11" grpId="0" animBg="1"/>
      <p:bldP spid="11" grpId="1" animBg="1"/>
      <p:bldP spid="12" grpId="0" animBg="1"/>
      <p:bldP spid="12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Násobení celých čísel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268760"/>
            <a:ext cx="4320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Vypočítej: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1916832"/>
            <a:ext cx="712879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(-2).(-</a:t>
            </a:r>
            <a:r>
              <a:rPr lang="cs-CZ" sz="2800" dirty="0"/>
              <a:t>2</a:t>
            </a:r>
            <a:r>
              <a:rPr lang="cs-CZ" sz="2800" dirty="0" smtClean="0"/>
              <a:t>)=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/>
              <a:t>(-2</a:t>
            </a:r>
            <a:r>
              <a:rPr lang="cs-CZ" sz="2800" dirty="0" smtClean="0"/>
              <a:t>).(-</a:t>
            </a:r>
            <a:r>
              <a:rPr lang="cs-CZ" sz="2800" dirty="0"/>
              <a:t>2</a:t>
            </a:r>
            <a:r>
              <a:rPr lang="cs-CZ" sz="2800" dirty="0" smtClean="0"/>
              <a:t>).(-</a:t>
            </a:r>
            <a:r>
              <a:rPr lang="cs-CZ" sz="2800" dirty="0"/>
              <a:t>2</a:t>
            </a:r>
            <a:r>
              <a:rPr lang="cs-CZ" sz="2800" dirty="0" smtClean="0"/>
              <a:t>)=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/>
              <a:t>(-2).(-2).(-2</a:t>
            </a:r>
            <a:r>
              <a:rPr lang="cs-CZ" sz="2800" dirty="0" smtClean="0"/>
              <a:t>).(-</a:t>
            </a:r>
            <a:r>
              <a:rPr lang="cs-CZ" sz="2800" dirty="0"/>
              <a:t>2</a:t>
            </a:r>
            <a:r>
              <a:rPr lang="cs-CZ" sz="2800" dirty="0" smtClean="0"/>
              <a:t>)=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/>
              <a:t>(-2).(-2).(-2</a:t>
            </a:r>
            <a:r>
              <a:rPr lang="cs-CZ" sz="2800" dirty="0" smtClean="0"/>
              <a:t>).(-</a:t>
            </a:r>
            <a:r>
              <a:rPr lang="cs-CZ" sz="2800" dirty="0"/>
              <a:t>2).(-2</a:t>
            </a:r>
            <a:r>
              <a:rPr lang="cs-CZ" sz="2800" dirty="0" smtClean="0"/>
              <a:t>)=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/>
              <a:t>(-2).(-2).(-2</a:t>
            </a:r>
            <a:r>
              <a:rPr lang="cs-CZ" sz="2800" dirty="0" smtClean="0"/>
              <a:t>).(-</a:t>
            </a:r>
            <a:r>
              <a:rPr lang="cs-CZ" sz="2800" dirty="0"/>
              <a:t>2).(-2).(-2</a:t>
            </a:r>
            <a:r>
              <a:rPr lang="cs-CZ" sz="2800" dirty="0" smtClean="0"/>
              <a:t>)=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/>
              <a:t>(-2</a:t>
            </a:r>
            <a:r>
              <a:rPr lang="cs-CZ" sz="2800" dirty="0" smtClean="0"/>
              <a:t>). 2 .(-</a:t>
            </a:r>
            <a:r>
              <a:rPr lang="cs-CZ" sz="2800" dirty="0"/>
              <a:t>2</a:t>
            </a:r>
            <a:r>
              <a:rPr lang="cs-CZ" sz="2800" dirty="0" smtClean="0"/>
              <a:t>).</a:t>
            </a:r>
            <a:r>
              <a:rPr lang="cs-CZ" sz="2800" dirty="0"/>
              <a:t> </a:t>
            </a:r>
            <a:r>
              <a:rPr lang="cs-CZ" sz="2800" dirty="0" smtClean="0"/>
              <a:t>2 .(-</a:t>
            </a:r>
            <a:r>
              <a:rPr lang="cs-CZ" sz="2800" dirty="0"/>
              <a:t>2).(-2</a:t>
            </a:r>
            <a:r>
              <a:rPr lang="cs-CZ" sz="2800" dirty="0" smtClean="0"/>
              <a:t>)=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/>
              <a:t>(-2</a:t>
            </a:r>
            <a:r>
              <a:rPr lang="cs-CZ" sz="2800" dirty="0" smtClean="0"/>
              <a:t>). 2 .(-</a:t>
            </a:r>
            <a:r>
              <a:rPr lang="cs-CZ" sz="2800" dirty="0"/>
              <a:t>2</a:t>
            </a:r>
            <a:r>
              <a:rPr lang="cs-CZ" sz="2800" dirty="0" smtClean="0"/>
              <a:t>). 2 .(-</a:t>
            </a:r>
            <a:r>
              <a:rPr lang="cs-CZ" sz="2800" dirty="0"/>
              <a:t>2</a:t>
            </a:r>
            <a:r>
              <a:rPr lang="cs-CZ" sz="2800" dirty="0" smtClean="0"/>
              <a:t>). 2=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5564" y="5229200"/>
            <a:ext cx="86409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Je-li v součinu </a:t>
            </a:r>
            <a:r>
              <a:rPr lang="cs-CZ" sz="2200" dirty="0" smtClean="0">
                <a:solidFill>
                  <a:srgbClr val="002060"/>
                </a:solidFill>
              </a:rPr>
              <a:t>lichý</a:t>
            </a:r>
            <a:r>
              <a:rPr lang="cs-CZ" sz="2200" dirty="0" smtClean="0"/>
              <a:t> počet záporných činitelů, je tento součin </a:t>
            </a:r>
            <a:r>
              <a:rPr lang="cs-CZ" sz="2200" dirty="0" smtClean="0">
                <a:solidFill>
                  <a:srgbClr val="002060"/>
                </a:solidFill>
              </a:rPr>
              <a:t>záporné</a:t>
            </a:r>
            <a:r>
              <a:rPr lang="cs-CZ" sz="2200" dirty="0" smtClean="0"/>
              <a:t> číslo.</a:t>
            </a:r>
          </a:p>
          <a:p>
            <a:r>
              <a:rPr lang="cs-CZ" sz="2200" dirty="0" smtClean="0"/>
              <a:t>Je-li v součinu </a:t>
            </a:r>
            <a:r>
              <a:rPr lang="cs-CZ" sz="2200" dirty="0" smtClean="0">
                <a:solidFill>
                  <a:srgbClr val="C00000"/>
                </a:solidFill>
              </a:rPr>
              <a:t>sudý</a:t>
            </a:r>
            <a:r>
              <a:rPr lang="cs-CZ" sz="2200" dirty="0" smtClean="0"/>
              <a:t> počet záporných činitelů, je tento součin </a:t>
            </a:r>
            <a:r>
              <a:rPr lang="cs-CZ" sz="2200" dirty="0" smtClean="0">
                <a:solidFill>
                  <a:srgbClr val="C00000"/>
                </a:solidFill>
              </a:rPr>
              <a:t>kladné</a:t>
            </a:r>
            <a:r>
              <a:rPr lang="cs-CZ" sz="2200" dirty="0" smtClean="0"/>
              <a:t> číslo.</a:t>
            </a:r>
            <a:endParaRPr lang="cs-CZ" sz="2200" dirty="0"/>
          </a:p>
        </p:txBody>
      </p:sp>
      <p:sp>
        <p:nvSpPr>
          <p:cNvPr id="7" name="Šipka doprava 6">
            <a:hlinkClick r:id="" action="ppaction://hlinkshowjump?jump=nextslide"/>
          </p:cNvPr>
          <p:cNvSpPr/>
          <p:nvPr/>
        </p:nvSpPr>
        <p:spPr>
          <a:xfrm>
            <a:off x="8119241" y="6227379"/>
            <a:ext cx="1024759" cy="630621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7020272" y="4149080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>
                <a:solidFill>
                  <a:srgbClr val="0070C0"/>
                </a:solidFill>
              </a:rPr>
              <a:t>Pravidlo =&gt;</a:t>
            </a:r>
            <a:endParaRPr lang="cs-CZ" sz="2800" u="sng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1651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8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8" grpId="0"/>
      <p:bldP spid="8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Násobení celých čísel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268760"/>
            <a:ext cx="4320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Vypočítej: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1916832"/>
            <a:ext cx="712879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a) (-2).(-5)=</a:t>
            </a:r>
          </a:p>
          <a:p>
            <a:r>
              <a:rPr lang="cs-CZ" sz="2800" dirty="0" smtClean="0"/>
              <a:t>b) (-5). 2 .(-5). 2 .(-5). 2=</a:t>
            </a:r>
          </a:p>
          <a:p>
            <a:r>
              <a:rPr lang="cs-CZ" sz="2800" dirty="0" smtClean="0"/>
              <a:t>c) (-3).(-5).(-2).(-1)=</a:t>
            </a:r>
          </a:p>
          <a:p>
            <a:r>
              <a:rPr lang="cs-CZ" sz="2800" dirty="0" smtClean="0"/>
              <a:t>d) (-1).(-</a:t>
            </a:r>
            <a:r>
              <a:rPr lang="cs-CZ" sz="2800" dirty="0"/>
              <a:t>1</a:t>
            </a:r>
            <a:r>
              <a:rPr lang="cs-CZ" sz="2800" dirty="0" smtClean="0"/>
              <a:t>).(-</a:t>
            </a:r>
            <a:r>
              <a:rPr lang="cs-CZ" sz="2800" dirty="0"/>
              <a:t>1</a:t>
            </a:r>
            <a:r>
              <a:rPr lang="cs-CZ" sz="2800" dirty="0" smtClean="0"/>
              <a:t>).(-</a:t>
            </a:r>
            <a:r>
              <a:rPr lang="cs-CZ" sz="2800" dirty="0"/>
              <a:t>1</a:t>
            </a:r>
            <a:r>
              <a:rPr lang="cs-CZ" sz="2800" dirty="0" smtClean="0"/>
              <a:t>).(-</a:t>
            </a:r>
            <a:r>
              <a:rPr lang="cs-CZ" sz="2800" dirty="0"/>
              <a:t>1</a:t>
            </a:r>
            <a:r>
              <a:rPr lang="cs-CZ" sz="2800" dirty="0" smtClean="0"/>
              <a:t>).(-</a:t>
            </a:r>
            <a:r>
              <a:rPr lang="cs-CZ" sz="2800" dirty="0"/>
              <a:t>1</a:t>
            </a:r>
            <a:r>
              <a:rPr lang="cs-CZ" sz="2800" dirty="0" smtClean="0"/>
              <a:t>).(-</a:t>
            </a:r>
            <a:r>
              <a:rPr lang="cs-CZ" sz="2800" dirty="0"/>
              <a:t>1</a:t>
            </a:r>
            <a:r>
              <a:rPr lang="cs-CZ" sz="2800" dirty="0" smtClean="0"/>
              <a:t>).(-</a:t>
            </a:r>
            <a:r>
              <a:rPr lang="cs-CZ" sz="2800" dirty="0"/>
              <a:t>1</a:t>
            </a:r>
            <a:r>
              <a:rPr lang="cs-CZ" sz="2800" dirty="0" smtClean="0"/>
              <a:t>).(-</a:t>
            </a:r>
            <a:r>
              <a:rPr lang="cs-CZ" sz="2800" dirty="0"/>
              <a:t>1</a:t>
            </a:r>
            <a:r>
              <a:rPr lang="cs-CZ" sz="2800" dirty="0" smtClean="0"/>
              <a:t>)=</a:t>
            </a:r>
          </a:p>
        </p:txBody>
      </p:sp>
      <p:sp>
        <p:nvSpPr>
          <p:cNvPr id="7" name="Šipka doprava 6">
            <a:hlinkClick r:id="" action="ppaction://hlinkshowjump?jump=nextslide"/>
          </p:cNvPr>
          <p:cNvSpPr/>
          <p:nvPr/>
        </p:nvSpPr>
        <p:spPr>
          <a:xfrm>
            <a:off x="8119241" y="6227379"/>
            <a:ext cx="1024759" cy="630621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7914447" y="3861048"/>
            <a:ext cx="1001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Zobrazit řešení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19672" y="4184213"/>
            <a:ext cx="201622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800" dirty="0" smtClean="0"/>
              <a:t>10</a:t>
            </a:r>
          </a:p>
          <a:p>
            <a:pPr marL="342900" indent="-342900">
              <a:buAutoNum type="alphaLcParenR"/>
            </a:pPr>
            <a:r>
              <a:rPr lang="cs-CZ" sz="2800" dirty="0" smtClean="0"/>
              <a:t>-1000</a:t>
            </a:r>
          </a:p>
          <a:p>
            <a:pPr marL="342900" indent="-342900">
              <a:buAutoNum type="alphaLcParenR"/>
            </a:pPr>
            <a:r>
              <a:rPr lang="cs-CZ" sz="2800" dirty="0" smtClean="0"/>
              <a:t>30</a:t>
            </a:r>
          </a:p>
          <a:p>
            <a:pPr marL="342900" indent="-342900">
              <a:buAutoNum type="alphaLcParenR"/>
            </a:pPr>
            <a:r>
              <a:rPr lang="cs-CZ" sz="2800" dirty="0" smtClean="0"/>
              <a:t>-1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62199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8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/>
      <p:bldP spid="9" grpId="1"/>
      <p:bldP spid="3" grpId="0"/>
      <p:bldP spid="3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Násobení celých čísel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Použitá literatura:</a:t>
            </a:r>
          </a:p>
          <a:p>
            <a:pPr lvl="1"/>
            <a:r>
              <a:rPr lang="cs-CZ" sz="1050" dirty="0"/>
              <a:t>ODVÁRKO; KADLEČEK. </a:t>
            </a:r>
            <a:r>
              <a:rPr lang="cs-CZ" sz="1050" i="1" dirty="0"/>
              <a:t>Matematika pro 7. ročník základní školy</a:t>
            </a:r>
            <a:r>
              <a:rPr lang="cs-CZ" sz="1050" dirty="0"/>
              <a:t>. Čestmírova 10, 140 00 Praha 4: Prometheus, 2007, ISBN 9711255.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4485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312</TotalTime>
  <Words>584</Words>
  <Application>Microsoft Office PowerPoint</Application>
  <PresentationFormat>Předvádění na obrazovce (4:3)</PresentationFormat>
  <Paragraphs>102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List</vt:lpstr>
      <vt:lpstr>Prezentace aplikace PowerPoint</vt:lpstr>
      <vt:lpstr>Prezentace aplikace PowerPoint</vt:lpstr>
      <vt:lpstr>Násobení celých čísel</vt:lpstr>
      <vt:lpstr>Násobení celých čísel</vt:lpstr>
      <vt:lpstr>Násobení celých čísel</vt:lpstr>
      <vt:lpstr>Násobení celých čísel</vt:lpstr>
      <vt:lpstr>Násobení celých čísel</vt:lpstr>
      <vt:lpstr>Násobení celých čísel</vt:lpstr>
      <vt:lpstr>Násobení celých čísel</vt:lpstr>
      <vt:lpstr>Násobení celých čísel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Charousek</dc:creator>
  <cp:lastModifiedBy>Zdeněk Charousek</cp:lastModifiedBy>
  <cp:revision>38</cp:revision>
  <dcterms:created xsi:type="dcterms:W3CDTF">2012-10-03T21:04:56Z</dcterms:created>
  <dcterms:modified xsi:type="dcterms:W3CDTF">2012-11-29T13:07:41Z</dcterms:modified>
</cp:coreProperties>
</file>