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7" r:id="rId6"/>
    <p:sldId id="264" r:id="rId7"/>
    <p:sldId id="26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4CEE8-5E2F-4E5D-AF81-F995EA0D418A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648511-A682-4F6C-A2EF-B1727E4011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55973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4CEE8-5E2F-4E5D-AF81-F995EA0D418A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648511-A682-4F6C-A2EF-B1727E4011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37115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4CEE8-5E2F-4E5D-AF81-F995EA0D418A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648511-A682-4F6C-A2EF-B1727E4011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4279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4CEE8-5E2F-4E5D-AF81-F995EA0D418A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648511-A682-4F6C-A2EF-B1727E4011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6868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4CEE8-5E2F-4E5D-AF81-F995EA0D418A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648511-A682-4F6C-A2EF-B1727E4011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37867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4CEE8-5E2F-4E5D-AF81-F995EA0D418A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648511-A682-4F6C-A2EF-B1727E4011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7990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4CEE8-5E2F-4E5D-AF81-F995EA0D418A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648511-A682-4F6C-A2EF-B1727E4011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42434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4CEE8-5E2F-4E5D-AF81-F995EA0D418A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648511-A682-4F6C-A2EF-B1727E4011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61957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4CEE8-5E2F-4E5D-AF81-F995EA0D418A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648511-A682-4F6C-A2EF-B1727E4011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53863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4CEE8-5E2F-4E5D-AF81-F995EA0D418A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648511-A682-4F6C-A2EF-B1727E4011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93948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4CEE8-5E2F-4E5D-AF81-F995EA0D418A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648511-A682-4F6C-A2EF-B1727E4011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0046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D4CEE8-5E2F-4E5D-AF81-F995EA0D418A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648511-A682-4F6C-A2EF-B1727E4011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17590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emf"/><Relationship Id="rId3" Type="http://schemas.openxmlformats.org/officeDocument/2006/relationships/oleObject" Target="../embeddings/oleObject1.bin"/><Relationship Id="rId7" Type="http://schemas.openxmlformats.org/officeDocument/2006/relationships/package" Target="../embeddings/List_aplikace_Microsoft_Excel2.xlsx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2.bin"/><Relationship Id="rId5" Type="http://schemas.openxmlformats.org/officeDocument/2006/relationships/image" Target="../media/image2.emf"/><Relationship Id="rId4" Type="http://schemas.openxmlformats.org/officeDocument/2006/relationships/package" Target="../embeddings/List_aplikace_Microsoft_Excel1.xlsx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187624" y="450912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err="1" smtClean="0"/>
              <a:t>Ma</a:t>
            </a:r>
            <a:r>
              <a:rPr lang="cs-CZ" dirty="0" smtClean="0"/>
              <a:t> dělení celých čísel</a:t>
            </a:r>
          </a:p>
          <a:p>
            <a:endParaRPr lang="cs-CZ" b="1" dirty="0" smtClean="0"/>
          </a:p>
          <a:p>
            <a:r>
              <a:rPr lang="cs-CZ" b="1" dirty="0" smtClean="0"/>
              <a:t>Šablona číslo:   </a:t>
            </a:r>
            <a:r>
              <a:rPr lang="cs-CZ" dirty="0" smtClean="0"/>
              <a:t>8</a:t>
            </a:r>
            <a:r>
              <a:rPr lang="cs-CZ" b="1" dirty="0" smtClean="0"/>
              <a:t>    Sada číslo:   </a:t>
            </a:r>
            <a:r>
              <a:rPr lang="cs-CZ" dirty="0" smtClean="0"/>
              <a:t> 1      </a:t>
            </a:r>
            <a:r>
              <a:rPr lang="cs-CZ" b="1" dirty="0" smtClean="0"/>
              <a:t>Pořadové číslo DUM: 14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Autor:   </a:t>
            </a:r>
            <a:r>
              <a:rPr lang="cs-CZ" dirty="0" smtClean="0"/>
              <a:t>Mgr. Zdeněk </a:t>
            </a:r>
            <a:r>
              <a:rPr lang="cs-CZ" dirty="0" err="1" smtClean="0"/>
              <a:t>Charousek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060973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>
            <a:normAutofit fontScale="70000" lnSpcReduction="20000"/>
          </a:bodyPr>
          <a:lstStyle/>
          <a:p>
            <a:pPr>
              <a:lnSpc>
                <a:spcPct val="90000"/>
              </a:lnSpc>
            </a:pPr>
            <a:r>
              <a:rPr lang="cs-CZ" b="1" dirty="0" smtClean="0"/>
              <a:t>Anotace: </a:t>
            </a:r>
            <a:r>
              <a:rPr lang="cs-CZ" dirty="0" smtClean="0"/>
              <a:t>Vysvětlení dělení celých čísel.</a:t>
            </a:r>
          </a:p>
          <a:p>
            <a:pPr>
              <a:lnSpc>
                <a:spcPct val="90000"/>
              </a:lnSpc>
            </a:pPr>
            <a:endParaRPr lang="cs-CZ" dirty="0"/>
          </a:p>
          <a:p>
            <a:pPr>
              <a:lnSpc>
                <a:spcPct val="90000"/>
              </a:lnSpc>
            </a:pPr>
            <a:r>
              <a:rPr lang="cs-CZ" b="1" dirty="0" smtClean="0"/>
              <a:t>Očekávaný výstup</a:t>
            </a:r>
            <a:r>
              <a:rPr lang="cs-CZ" sz="2800" b="1" dirty="0" smtClean="0"/>
              <a:t>:</a:t>
            </a:r>
            <a:r>
              <a:rPr lang="cs-CZ" sz="2800" dirty="0" smtClean="0"/>
              <a:t>. </a:t>
            </a:r>
            <a:r>
              <a:rPr lang="cs-CZ" dirty="0" smtClean="0"/>
              <a:t>Žáci dovedou dělit celá čísla.</a:t>
            </a:r>
          </a:p>
          <a:p>
            <a:endParaRPr lang="cs-CZ" b="1" dirty="0" smtClean="0"/>
          </a:p>
          <a:p>
            <a:r>
              <a:rPr lang="cs-CZ" b="1" dirty="0" smtClean="0"/>
              <a:t>Druh učebního materiálu:     </a:t>
            </a:r>
            <a:r>
              <a:rPr lang="cs-CZ" dirty="0" smtClean="0"/>
              <a:t>prezentace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b="1" dirty="0" smtClean="0"/>
              <a:t>Typická věková skupina</a:t>
            </a:r>
            <a:r>
              <a:rPr lang="cs-CZ" dirty="0" smtClean="0"/>
              <a:t>:   7. třída</a:t>
            </a:r>
          </a:p>
          <a:p>
            <a:endParaRPr lang="cs-CZ" b="1" dirty="0"/>
          </a:p>
          <a:p>
            <a:r>
              <a:rPr lang="cs-CZ" b="1" dirty="0" smtClean="0"/>
              <a:t>Klíčová slova: </a:t>
            </a:r>
            <a:r>
              <a:rPr lang="cs-CZ" dirty="0" smtClean="0"/>
              <a:t>Celá čísla, dělení.</a:t>
            </a:r>
          </a:p>
          <a:p>
            <a:pPr marL="0" indent="0">
              <a:buNone/>
            </a:pPr>
            <a:endParaRPr lang="cs-CZ" b="1" dirty="0" smtClean="0"/>
          </a:p>
          <a:p>
            <a:r>
              <a:rPr lang="cs-CZ" b="1" dirty="0" smtClean="0"/>
              <a:t>Pomůcky a materiál:   </a:t>
            </a:r>
            <a:r>
              <a:rPr lang="cs-CZ" dirty="0" smtClean="0"/>
              <a:t>interaktivní tabule</a:t>
            </a:r>
          </a:p>
          <a:p>
            <a:endParaRPr lang="cs-CZ" dirty="0" smtClean="0"/>
          </a:p>
          <a:p>
            <a:r>
              <a:rPr lang="cs-CZ" b="1" dirty="0" smtClean="0"/>
              <a:t>Potřebný čas pro výuku DUM</a:t>
            </a:r>
            <a:r>
              <a:rPr lang="cs-CZ" smtClean="0"/>
              <a:t>:   </a:t>
            </a:r>
            <a:r>
              <a:rPr lang="cs-CZ" smtClean="0"/>
              <a:t>20 </a:t>
            </a:r>
            <a:r>
              <a:rPr lang="cs-CZ" dirty="0" smtClean="0"/>
              <a:t>minut</a:t>
            </a:r>
          </a:p>
          <a:p>
            <a:endParaRPr lang="cs-CZ" b="1" dirty="0" smtClean="0"/>
          </a:p>
          <a:p>
            <a:r>
              <a:rPr lang="cs-CZ" b="1" dirty="0" smtClean="0"/>
              <a:t>Metodické zhodnocení a popis práce s digitálním učebním materiálem: </a:t>
            </a:r>
            <a:r>
              <a:rPr lang="cs-CZ" dirty="0" smtClean="0"/>
              <a:t>Žáci si na základě prezentace vysvětlují </a:t>
            </a:r>
            <a:r>
              <a:rPr lang="cs-CZ" dirty="0"/>
              <a:t>p</a:t>
            </a:r>
            <a:r>
              <a:rPr lang="cs-CZ" dirty="0" smtClean="0"/>
              <a:t>roblematiku dělení celých čísel a následně prověřují na zadaných příkladech.</a:t>
            </a:r>
            <a:endParaRPr lang="cs-CZ" b="1" dirty="0" smtClean="0"/>
          </a:p>
        </p:txBody>
      </p:sp>
    </p:spTree>
    <p:extLst>
      <p:ext uri="{BB962C8B-B14F-4D97-AF65-F5344CB8AC3E}">
        <p14:creationId xmlns:p14="http://schemas.microsoft.com/office/powerpoint/2010/main" val="36451249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Dělení celých čísel</a:t>
            </a:r>
            <a:endParaRPr lang="cs-CZ" dirty="0"/>
          </a:p>
        </p:txBody>
      </p:sp>
      <p:sp>
        <p:nvSpPr>
          <p:cNvPr id="1060" name="TextovéPole 1059"/>
          <p:cNvSpPr txBox="1"/>
          <p:nvPr/>
        </p:nvSpPr>
        <p:spPr>
          <a:xfrm>
            <a:off x="837655" y="2273970"/>
            <a:ext cx="757769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Zde platí stejná pravidla jako při násobení celých čísel.</a:t>
            </a:r>
            <a:endParaRPr lang="cs-CZ" sz="3200" dirty="0"/>
          </a:p>
        </p:txBody>
      </p:sp>
      <p:sp>
        <p:nvSpPr>
          <p:cNvPr id="49" name="Šipka doprava 48">
            <a:hlinkClick r:id="" action="ppaction://hlinkshowjump?jump=nextslide"/>
          </p:cNvPr>
          <p:cNvSpPr/>
          <p:nvPr/>
        </p:nvSpPr>
        <p:spPr>
          <a:xfrm>
            <a:off x="8119241" y="6227379"/>
            <a:ext cx="1024759" cy="630621"/>
          </a:xfrm>
          <a:prstGeom prst="rightArrow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4139952" y="4869160"/>
            <a:ext cx="25202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/>
              <a:t>Určíme znaménko.</a:t>
            </a:r>
          </a:p>
          <a:p>
            <a:pPr marL="342900" indent="-342900">
              <a:buAutoNum type="arabicPeriod"/>
            </a:pPr>
            <a:r>
              <a:rPr lang="cs-CZ" dirty="0" smtClean="0"/>
              <a:t>Vydělíme.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632829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Dělení celých čísel</a:t>
            </a:r>
            <a:endParaRPr lang="cs-CZ" dirty="0"/>
          </a:p>
        </p:txBody>
      </p:sp>
      <p:sp>
        <p:nvSpPr>
          <p:cNvPr id="4" name="Šipka doprava 3">
            <a:hlinkClick r:id="" action="ppaction://hlinkshowjump?jump=nextslide"/>
          </p:cNvPr>
          <p:cNvSpPr/>
          <p:nvPr/>
        </p:nvSpPr>
        <p:spPr>
          <a:xfrm>
            <a:off x="8119241" y="6227379"/>
            <a:ext cx="1024759" cy="630621"/>
          </a:xfrm>
          <a:prstGeom prst="rightArrow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51520" y="1268760"/>
            <a:ext cx="864096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1.Určíme znaménko:</a:t>
            </a:r>
          </a:p>
          <a:p>
            <a:pPr marL="800100" lvl="1" indent="-342900">
              <a:buFont typeface="Wingdings" pitchFamily="2" charset="2"/>
              <a:buChar char="Ø"/>
            </a:pPr>
            <a:r>
              <a:rPr lang="cs-CZ" sz="2400" dirty="0" smtClean="0"/>
              <a:t>Podíl </a:t>
            </a:r>
            <a:r>
              <a:rPr lang="cs-CZ" sz="2400" dirty="0" smtClean="0">
                <a:solidFill>
                  <a:srgbClr val="C00000"/>
                </a:solidFill>
              </a:rPr>
              <a:t>dvou kladných č. </a:t>
            </a:r>
            <a:r>
              <a:rPr lang="cs-CZ" sz="2400" dirty="0" smtClean="0"/>
              <a:t>je </a:t>
            </a:r>
            <a:r>
              <a:rPr lang="cs-CZ" sz="2400" dirty="0" smtClean="0">
                <a:solidFill>
                  <a:srgbClr val="C00000"/>
                </a:solidFill>
              </a:rPr>
              <a:t>kladné číslo</a:t>
            </a:r>
            <a:r>
              <a:rPr lang="cs-CZ" sz="2400" dirty="0" smtClean="0"/>
              <a:t>.</a:t>
            </a:r>
          </a:p>
          <a:p>
            <a:pPr marL="800100" lvl="1" indent="-342900">
              <a:buFont typeface="Wingdings" pitchFamily="2" charset="2"/>
              <a:buChar char="Ø"/>
            </a:pPr>
            <a:r>
              <a:rPr lang="cs-CZ" sz="2400" dirty="0"/>
              <a:t>Podíl </a:t>
            </a:r>
            <a:r>
              <a:rPr lang="cs-CZ" sz="2400" dirty="0" smtClean="0">
                <a:solidFill>
                  <a:srgbClr val="C00000"/>
                </a:solidFill>
              </a:rPr>
              <a:t>kladného</a:t>
            </a:r>
            <a:r>
              <a:rPr lang="cs-CZ" sz="2400" dirty="0" smtClean="0"/>
              <a:t> a </a:t>
            </a:r>
            <a:r>
              <a:rPr lang="cs-CZ" sz="2400" dirty="0" smtClean="0">
                <a:solidFill>
                  <a:srgbClr val="002060"/>
                </a:solidFill>
              </a:rPr>
              <a:t>záporného č.</a:t>
            </a:r>
            <a:r>
              <a:rPr lang="cs-CZ" sz="2400" dirty="0" smtClean="0"/>
              <a:t> je </a:t>
            </a:r>
            <a:r>
              <a:rPr lang="cs-CZ" sz="2400" dirty="0" smtClean="0">
                <a:solidFill>
                  <a:srgbClr val="002060"/>
                </a:solidFill>
              </a:rPr>
              <a:t>záporné číslo</a:t>
            </a:r>
            <a:r>
              <a:rPr lang="cs-CZ" sz="2400" dirty="0" smtClean="0"/>
              <a:t>.</a:t>
            </a:r>
          </a:p>
          <a:p>
            <a:pPr marL="800100" lvl="1" indent="-342900">
              <a:buFont typeface="Wingdings" pitchFamily="2" charset="2"/>
              <a:buChar char="Ø"/>
            </a:pPr>
            <a:r>
              <a:rPr lang="cs-CZ" sz="2400" dirty="0"/>
              <a:t>Podíl </a:t>
            </a:r>
            <a:r>
              <a:rPr lang="cs-CZ" sz="2400" dirty="0" smtClean="0">
                <a:solidFill>
                  <a:srgbClr val="002060"/>
                </a:solidFill>
              </a:rPr>
              <a:t>záporného</a:t>
            </a:r>
            <a:r>
              <a:rPr lang="cs-CZ" sz="2400" dirty="0" smtClean="0"/>
              <a:t> a </a:t>
            </a:r>
            <a:r>
              <a:rPr lang="cs-CZ" sz="2400" dirty="0" smtClean="0">
                <a:solidFill>
                  <a:srgbClr val="C00000"/>
                </a:solidFill>
              </a:rPr>
              <a:t>kladného č.</a:t>
            </a:r>
            <a:r>
              <a:rPr lang="cs-CZ" sz="2400" dirty="0" smtClean="0"/>
              <a:t> je </a:t>
            </a:r>
            <a:r>
              <a:rPr lang="cs-CZ" sz="2400" dirty="0" smtClean="0">
                <a:solidFill>
                  <a:srgbClr val="002060"/>
                </a:solidFill>
              </a:rPr>
              <a:t>záporné číslo</a:t>
            </a:r>
            <a:r>
              <a:rPr lang="cs-CZ" sz="2400" dirty="0" smtClean="0"/>
              <a:t>.</a:t>
            </a:r>
          </a:p>
          <a:p>
            <a:pPr marL="800100" lvl="1" indent="-342900">
              <a:buFont typeface="Wingdings" pitchFamily="2" charset="2"/>
              <a:buChar char="Ø"/>
            </a:pPr>
            <a:r>
              <a:rPr lang="cs-CZ" sz="2400" dirty="0"/>
              <a:t>Podíl </a:t>
            </a:r>
            <a:r>
              <a:rPr lang="cs-CZ" sz="2400" dirty="0" smtClean="0">
                <a:solidFill>
                  <a:srgbClr val="002060"/>
                </a:solidFill>
              </a:rPr>
              <a:t>dvou záporných č. </a:t>
            </a:r>
            <a:r>
              <a:rPr lang="cs-CZ" sz="2400" dirty="0" smtClean="0"/>
              <a:t>je </a:t>
            </a:r>
            <a:r>
              <a:rPr lang="cs-CZ" sz="2400" dirty="0" smtClean="0">
                <a:solidFill>
                  <a:srgbClr val="C00000"/>
                </a:solidFill>
              </a:rPr>
              <a:t>kladné číslo</a:t>
            </a:r>
            <a:r>
              <a:rPr lang="cs-CZ" sz="2400" dirty="0" smtClean="0"/>
              <a:t>. 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899592" y="3356992"/>
            <a:ext cx="2808312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/>
              <a:t> </a:t>
            </a:r>
            <a:r>
              <a:rPr lang="cs-CZ" sz="4400" b="1" dirty="0" smtClean="0"/>
              <a:t>+ : + = +</a:t>
            </a:r>
          </a:p>
          <a:p>
            <a:r>
              <a:rPr lang="cs-CZ" sz="4400" b="1" dirty="0"/>
              <a:t> </a:t>
            </a:r>
            <a:r>
              <a:rPr lang="cs-CZ" sz="4400" b="1" dirty="0" smtClean="0"/>
              <a:t>+ : -  = -</a:t>
            </a:r>
          </a:p>
          <a:p>
            <a:r>
              <a:rPr lang="cs-CZ" sz="4400" b="1" dirty="0"/>
              <a:t> </a:t>
            </a:r>
            <a:r>
              <a:rPr lang="cs-CZ" sz="4400" b="1" dirty="0" smtClean="0"/>
              <a:t> - : + = -</a:t>
            </a:r>
          </a:p>
          <a:p>
            <a:r>
              <a:rPr lang="cs-CZ" sz="4400" b="1" dirty="0"/>
              <a:t> </a:t>
            </a:r>
            <a:r>
              <a:rPr lang="cs-CZ" sz="4400" b="1" dirty="0" smtClean="0"/>
              <a:t> - : -  = +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36009754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Dělení celých čísel</a:t>
            </a:r>
            <a:endParaRPr lang="cs-CZ" dirty="0"/>
          </a:p>
        </p:txBody>
      </p:sp>
      <p:sp>
        <p:nvSpPr>
          <p:cNvPr id="4" name="Šipka doprava 3">
            <a:hlinkClick r:id="" action="ppaction://hlinkshowjump?jump=nextslide"/>
          </p:cNvPr>
          <p:cNvSpPr/>
          <p:nvPr/>
        </p:nvSpPr>
        <p:spPr>
          <a:xfrm>
            <a:off x="8119241" y="6227379"/>
            <a:ext cx="1024759" cy="630621"/>
          </a:xfrm>
          <a:prstGeom prst="rightArrow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539552" y="2348880"/>
            <a:ext cx="460851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/>
              <a:t>20 </a:t>
            </a:r>
            <a:r>
              <a:rPr lang="cs-CZ" sz="2800" dirty="0"/>
              <a:t>:</a:t>
            </a:r>
            <a:r>
              <a:rPr lang="cs-CZ" sz="2800" dirty="0" smtClean="0"/>
              <a:t> (-5) = -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en-US" sz="2800" dirty="0" smtClean="0"/>
              <a:t>|</a:t>
            </a:r>
            <a:r>
              <a:rPr lang="cs-CZ" sz="2800" dirty="0" smtClean="0"/>
              <a:t>20</a:t>
            </a:r>
            <a:r>
              <a:rPr lang="en-US" sz="2800" dirty="0" smtClean="0"/>
              <a:t>|</a:t>
            </a:r>
            <a:r>
              <a:rPr lang="cs-CZ" sz="2800" dirty="0" smtClean="0"/>
              <a:t>:</a:t>
            </a:r>
            <a:r>
              <a:rPr lang="en-US" sz="2800" dirty="0" smtClean="0"/>
              <a:t>|-5|</a:t>
            </a:r>
            <a:r>
              <a:rPr lang="cs-CZ" sz="2800" dirty="0" smtClean="0"/>
              <a:t>= 20 </a:t>
            </a:r>
            <a:r>
              <a:rPr lang="cs-CZ" sz="2800" dirty="0"/>
              <a:t>:</a:t>
            </a:r>
            <a:r>
              <a:rPr lang="cs-CZ" sz="2800" dirty="0" smtClean="0"/>
              <a:t> 5 = 4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/>
              <a:t>20 : (-5) = -</a:t>
            </a:r>
            <a:r>
              <a:rPr lang="cs-CZ" sz="2800" dirty="0"/>
              <a:t>4</a:t>
            </a:r>
            <a:endParaRPr lang="cs-CZ" sz="2800" dirty="0" smtClean="0"/>
          </a:p>
        </p:txBody>
      </p:sp>
      <p:sp>
        <p:nvSpPr>
          <p:cNvPr id="9" name="TextovéPole 8"/>
          <p:cNvSpPr txBox="1"/>
          <p:nvPr/>
        </p:nvSpPr>
        <p:spPr>
          <a:xfrm>
            <a:off x="262164" y="1602378"/>
            <a:ext cx="73448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2. Vydělíme absolutní hodnoty obou čísel.</a:t>
            </a:r>
          </a:p>
        </p:txBody>
      </p:sp>
    </p:spTree>
    <p:extLst>
      <p:ext uri="{BB962C8B-B14F-4D97-AF65-F5344CB8AC3E}">
        <p14:creationId xmlns:p14="http://schemas.microsoft.com/office/powerpoint/2010/main" val="38807466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949875711"/>
              </p:ext>
            </p:extLst>
          </p:nvPr>
        </p:nvGraphicFramePr>
        <p:xfrm>
          <a:off x="4565766" y="1651223"/>
          <a:ext cx="3286125" cy="40100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90" name="List" r:id="rId4" imgW="3285990" imgH="4010133" progId="Excel.Sheet.12">
                  <p:embed/>
                </p:oleObj>
              </mc:Choice>
              <mc:Fallback>
                <p:oleObj name="List" r:id="rId4" imgW="3285990" imgH="4010133" progId="Excel.Sheet.12">
                  <p:embed/>
                  <p:pic>
                    <p:nvPicPr>
                      <p:cNvPr id="0" name="Objek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565766" y="1651223"/>
                        <a:ext cx="3286125" cy="40100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Dělení celých čísel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1268760"/>
            <a:ext cx="86409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 cvičení :				2. cvičení :</a:t>
            </a:r>
            <a:endParaRPr lang="cs-CZ" dirty="0"/>
          </a:p>
        </p:txBody>
      </p:sp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8119241" y="6227379"/>
            <a:ext cx="1024759" cy="630621"/>
          </a:xfrm>
          <a:prstGeom prst="rightArrow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7" name="Objek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113721215"/>
              </p:ext>
            </p:extLst>
          </p:nvPr>
        </p:nvGraphicFramePr>
        <p:xfrm>
          <a:off x="468313" y="1638300"/>
          <a:ext cx="3286125" cy="40100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91" name="List" r:id="rId7" imgW="3285990" imgH="4010133" progId="Excel.Sheet.12">
                  <p:embed/>
                </p:oleObj>
              </mc:Choice>
              <mc:Fallback>
                <p:oleObj name="List" r:id="rId7" imgW="3285990" imgH="4010133" progId="Excel.Shee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468313" y="1638300"/>
                        <a:ext cx="3286125" cy="401002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" name="TextovéPole 9"/>
          <p:cNvSpPr txBox="1"/>
          <p:nvPr/>
        </p:nvSpPr>
        <p:spPr>
          <a:xfrm>
            <a:off x="7914447" y="5445224"/>
            <a:ext cx="10018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Zobrazit řešení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987824" y="1638092"/>
            <a:ext cx="720080" cy="4023156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092280" y="1660080"/>
            <a:ext cx="720080" cy="4023156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7976826" y="4581128"/>
            <a:ext cx="10018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Zobrazit 2. cvičení</a:t>
            </a:r>
            <a:endParaRPr lang="cs-CZ" sz="16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67327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5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6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6" presetClass="emph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3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500" tmFilter="0, 0; .2, .5; .8, .5; 1, 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5" dur="250" autoRev="1" fill="hold"/>
                                        <p:tgtEl>
                                          <p:spTgt spid="1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 tmFilter="0, 0; .2, .5; .8, .5; 1, 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3" dur="250" autoRev="1" fill="hold"/>
                                        <p:tgtEl>
                                          <p:spTgt spid="1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44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0" grpId="0"/>
      <p:bldP spid="10" grpId="1"/>
      <p:bldP spid="10" grpId="2"/>
      <p:bldP spid="11" grpId="0" animBg="1"/>
      <p:bldP spid="11" grpId="1" animBg="1"/>
      <p:bldP spid="12" grpId="0" animBg="1"/>
      <p:bldP spid="12" grpId="1" animBg="1"/>
      <p:bldP spid="13" grpId="0"/>
      <p:bldP spid="13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Dělení celých čísel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Použitá literatura:</a:t>
            </a:r>
          </a:p>
          <a:p>
            <a:pPr lvl="1"/>
            <a:r>
              <a:rPr lang="cs-CZ" sz="1050" dirty="0"/>
              <a:t>ODVÁRKO; KADLEČEK. </a:t>
            </a:r>
            <a:r>
              <a:rPr lang="cs-CZ" sz="1050" i="1" dirty="0"/>
              <a:t>Matematika pro 7. ročník základní školy</a:t>
            </a:r>
            <a:r>
              <a:rPr lang="cs-CZ" sz="1050" dirty="0"/>
              <a:t>. Čestmírova 10, 140 00 Praha 4: Prometheus, 2007, ISBN 9711255.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844855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341</TotalTime>
  <Words>298</Words>
  <Application>Microsoft Office PowerPoint</Application>
  <PresentationFormat>Předvádění na obrazovce (4:3)</PresentationFormat>
  <Paragraphs>52</Paragraphs>
  <Slides>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systému Office</vt:lpstr>
      <vt:lpstr>List</vt:lpstr>
      <vt:lpstr>Prezentace aplikace PowerPoint</vt:lpstr>
      <vt:lpstr>Prezentace aplikace PowerPoint</vt:lpstr>
      <vt:lpstr>Dělení celých čísel</vt:lpstr>
      <vt:lpstr>Dělení celých čísel</vt:lpstr>
      <vt:lpstr>Dělení celých čísel</vt:lpstr>
      <vt:lpstr>Dělení celých čísel</vt:lpstr>
      <vt:lpstr>Dělení celých čísel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Zdeněk Charousek</dc:creator>
  <cp:lastModifiedBy>Zdeněk Charousek</cp:lastModifiedBy>
  <cp:revision>40</cp:revision>
  <dcterms:created xsi:type="dcterms:W3CDTF">2012-10-03T21:04:56Z</dcterms:created>
  <dcterms:modified xsi:type="dcterms:W3CDTF">2012-11-29T13:08:22Z</dcterms:modified>
</cp:coreProperties>
</file>