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557" autoAdjust="0"/>
  </p:normalViewPr>
  <p:slideViewPr>
    <p:cSldViewPr snapToGrid="0">
      <p:cViewPr>
        <p:scale>
          <a:sx n="68" d="100"/>
          <a:sy n="68" d="100"/>
        </p:scale>
        <p:origin x="-1446" y="-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360045" cy="36004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02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358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85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518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6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644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561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697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87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96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247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199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procvičování celých čísel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16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642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Prezentace slouží </a:t>
            </a:r>
            <a:r>
              <a:rPr lang="cs-CZ" dirty="0" smtClean="0"/>
              <a:t>k utvrzení a rozšíření početních výkonů s celými čísly.   </a:t>
            </a:r>
          </a:p>
          <a:p>
            <a:pPr>
              <a:lnSpc>
                <a:spcPct val="170000"/>
              </a:lnSpc>
            </a:pP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/>
              <a:t> </a:t>
            </a:r>
            <a:r>
              <a:rPr lang="cs-CZ" sz="2800" dirty="0" smtClean="0"/>
              <a:t>Využívaní pravidel pro početní operace s celými čísly.</a:t>
            </a:r>
            <a:endParaRPr lang="cs-CZ" b="1" dirty="0" smtClean="0"/>
          </a:p>
          <a:p>
            <a:pPr>
              <a:lnSpc>
                <a:spcPct val="170000"/>
              </a:lnSpc>
            </a:pPr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 </a:t>
            </a:r>
            <a:r>
              <a:rPr lang="cs-CZ" dirty="0" smtClean="0"/>
              <a:t>Celá čísla, asociativní, komutativní, distributivní.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smtClean="0"/>
              <a:t>:   </a:t>
            </a:r>
            <a:r>
              <a:rPr lang="cs-CZ"/>
              <a:t>2</a:t>
            </a:r>
            <a:r>
              <a:rPr lang="cs-CZ" smtClean="0"/>
              <a:t>0 </a:t>
            </a:r>
            <a:r>
              <a:rPr lang="cs-CZ" dirty="0" smtClean="0"/>
              <a:t>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/>
              <a:t>Žáci si na základě prezentace </a:t>
            </a:r>
            <a:r>
              <a:rPr lang="cs-CZ" dirty="0" smtClean="0"/>
              <a:t>ukazují </a:t>
            </a:r>
            <a:r>
              <a:rPr lang="cs-CZ" dirty="0"/>
              <a:t>(opakují) </a:t>
            </a:r>
            <a:r>
              <a:rPr lang="cs-CZ" dirty="0" smtClean="0"/>
              <a:t>početní pravidla s celými čísly a procvičují je na zadaných příkladech</a:t>
            </a:r>
            <a:r>
              <a:rPr lang="cs-CZ" dirty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1086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Procvičování celých čísel</a:t>
            </a:r>
            <a:endParaRPr lang="cs-CZ" dirty="0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166487" y="841109"/>
            <a:ext cx="51151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Nejprve počítáme výrazy v závorkách, </a:t>
            </a:r>
          </a:p>
          <a:p>
            <a:r>
              <a:rPr lang="cs-CZ" sz="2400" dirty="0" smtClean="0"/>
              <a:t>pak násobení a dělení a nakonec </a:t>
            </a:r>
          </a:p>
          <a:p>
            <a:r>
              <a:rPr lang="cs-CZ" sz="2400" dirty="0" smtClean="0"/>
              <a:t>sčítání a odčítání.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   7 – 3 . ( 5 – 2 ) =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= 7 –  3  .    3 =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= 7 –     9 = </a:t>
            </a:r>
            <a:r>
              <a:rPr lang="cs-CZ" sz="2400" u="dbl" dirty="0" smtClean="0"/>
              <a:t>-2  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6113387" y="6329597"/>
            <a:ext cx="2005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6487" y="3149433"/>
            <a:ext cx="3368283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Příklady:</a:t>
            </a:r>
          </a:p>
          <a:p>
            <a:r>
              <a:rPr lang="cs-CZ" sz="2800" dirty="0" smtClean="0"/>
              <a:t>a) -3 + 5 . (-7) =</a:t>
            </a:r>
          </a:p>
          <a:p>
            <a:r>
              <a:rPr lang="cs-CZ" sz="2800" dirty="0" smtClean="0"/>
              <a:t>b) -3 . 5 + (-7). 2 =</a:t>
            </a:r>
          </a:p>
          <a:p>
            <a:r>
              <a:rPr lang="cs-CZ" sz="2800" dirty="0" smtClean="0"/>
              <a:t>c) 3 – 5 . (-7) – 2 =</a:t>
            </a:r>
          </a:p>
          <a:p>
            <a:r>
              <a:rPr lang="cs-CZ" sz="2800" dirty="0" smtClean="0"/>
              <a:t>d) -5 + 3 . (-7) – 2 =</a:t>
            </a:r>
          </a:p>
          <a:p>
            <a:r>
              <a:rPr lang="cs-CZ" sz="2800" dirty="0" smtClean="0"/>
              <a:t>e) -8 + 5 . ( -3 – 2) =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6487" y="3149433"/>
            <a:ext cx="545683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Příklady:</a:t>
            </a:r>
          </a:p>
          <a:p>
            <a:r>
              <a:rPr lang="cs-CZ" sz="2800" dirty="0" smtClean="0"/>
              <a:t>a) -3 + 5 . (-7) = - 3 + (-35) = -38</a:t>
            </a:r>
          </a:p>
          <a:p>
            <a:r>
              <a:rPr lang="cs-CZ" sz="2800" dirty="0" smtClean="0"/>
              <a:t>b) -3 . 5 + (-7). 2 = -15 + (-14) = -29</a:t>
            </a:r>
          </a:p>
          <a:p>
            <a:r>
              <a:rPr lang="cs-CZ" sz="2800" dirty="0" smtClean="0"/>
              <a:t>c) 3 – 5 . (-7) – 2 = 3 + 35 – 2 = 36</a:t>
            </a:r>
          </a:p>
          <a:p>
            <a:r>
              <a:rPr lang="cs-CZ" sz="2800" dirty="0" smtClean="0"/>
              <a:t>d) -5 + 3 . (-7) – 2 = -5 -21 – 2 =-28</a:t>
            </a:r>
          </a:p>
          <a:p>
            <a:r>
              <a:rPr lang="cs-CZ" sz="2800" dirty="0" smtClean="0"/>
              <a:t>e) -8 + 5 . ( -3 – 2) =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= -8 + 5 . (-5) = -8 -25 = -33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3037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</p:childTnLst>
        </p:cTn>
      </p:par>
    </p:tnLst>
    <p:bldLst>
      <p:bldP spid="72" grpId="0"/>
      <p:bldP spid="72" grpId="1"/>
      <p:bldP spid="15" grpId="0"/>
      <p:bldP spid="1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Procvičování celých čísel</a:t>
            </a:r>
            <a:endParaRPr lang="cs-CZ" dirty="0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166487" y="841109"/>
            <a:ext cx="874550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Násobení celých čísel je komutativní.</a:t>
            </a:r>
          </a:p>
          <a:p>
            <a:pPr lvl="1"/>
            <a:r>
              <a:rPr lang="cs-CZ" sz="2400" dirty="0" smtClean="0"/>
              <a:t>a . b = b . a		-7 . (-3) = -3 . (-7)</a:t>
            </a:r>
          </a:p>
          <a:p>
            <a:endParaRPr lang="cs-CZ" sz="2400" dirty="0"/>
          </a:p>
          <a:p>
            <a:r>
              <a:rPr lang="cs-CZ" sz="2400" dirty="0" smtClean="0"/>
              <a:t>Násobení celých čísel je asociativní.</a:t>
            </a:r>
          </a:p>
          <a:p>
            <a:pPr lvl="1"/>
            <a:r>
              <a:rPr lang="cs-CZ" sz="2400" dirty="0" smtClean="0"/>
              <a:t>(a . b) . c </a:t>
            </a:r>
            <a:r>
              <a:rPr lang="cs-CZ" sz="2400" dirty="0"/>
              <a:t>= a . </a:t>
            </a:r>
            <a:r>
              <a:rPr lang="cs-CZ" sz="2400" dirty="0" smtClean="0"/>
              <a:t>(b </a:t>
            </a:r>
            <a:r>
              <a:rPr lang="cs-CZ" sz="2400" dirty="0"/>
              <a:t>. </a:t>
            </a:r>
            <a:r>
              <a:rPr lang="cs-CZ" sz="2400" dirty="0" smtClean="0"/>
              <a:t>c)	</a:t>
            </a:r>
            <a:r>
              <a:rPr lang="en-US" sz="2400" dirty="0" smtClean="0"/>
              <a:t>[</a:t>
            </a:r>
            <a:r>
              <a:rPr lang="cs-CZ" sz="2400" dirty="0" smtClean="0"/>
              <a:t>3 . (-4)</a:t>
            </a:r>
            <a:r>
              <a:rPr lang="en-US" sz="2400" dirty="0" smtClean="0"/>
              <a:t>]</a:t>
            </a:r>
            <a:r>
              <a:rPr lang="cs-CZ" sz="2400" dirty="0" smtClean="0"/>
              <a:t> . 5 = </a:t>
            </a:r>
            <a:r>
              <a:rPr lang="cs-CZ" sz="2400" dirty="0"/>
              <a:t>3 . </a:t>
            </a:r>
            <a:r>
              <a:rPr lang="en-US" sz="2400" dirty="0" smtClean="0"/>
              <a:t>[</a:t>
            </a:r>
            <a:r>
              <a:rPr lang="cs-CZ" sz="2400" dirty="0" smtClean="0"/>
              <a:t>(-</a:t>
            </a:r>
            <a:r>
              <a:rPr lang="cs-CZ" sz="2400" dirty="0"/>
              <a:t>4) . </a:t>
            </a:r>
            <a:r>
              <a:rPr lang="cs-CZ" sz="2400" dirty="0" smtClean="0"/>
              <a:t>5</a:t>
            </a:r>
            <a:r>
              <a:rPr lang="en-US" sz="2400" dirty="0" smtClean="0"/>
              <a:t>]</a:t>
            </a:r>
          </a:p>
          <a:p>
            <a:pPr lvl="1"/>
            <a:endParaRPr lang="en-US" sz="2400" dirty="0"/>
          </a:p>
          <a:p>
            <a:pPr lvl="1"/>
            <a:r>
              <a:rPr lang="cs-CZ" sz="2400" dirty="0" smtClean="0"/>
              <a:t>=&gt; „při násobení nezáleží na pořadí“ 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6113387" y="6329597"/>
            <a:ext cx="2005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6487" y="3542861"/>
            <a:ext cx="3368283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co nejšikovněji:</a:t>
            </a:r>
          </a:p>
          <a:p>
            <a:r>
              <a:rPr lang="cs-CZ" sz="2800" dirty="0" smtClean="0"/>
              <a:t>a) 5 . (-73). 20 =</a:t>
            </a:r>
          </a:p>
          <a:p>
            <a:r>
              <a:rPr lang="cs-CZ" sz="2800" dirty="0" smtClean="0"/>
              <a:t>b) -35. (-50) . 2 =</a:t>
            </a:r>
          </a:p>
          <a:p>
            <a:r>
              <a:rPr lang="cs-CZ" sz="2800" dirty="0" smtClean="0"/>
              <a:t>c) 2 . (-57) . 50 =</a:t>
            </a:r>
          </a:p>
          <a:p>
            <a:r>
              <a:rPr lang="cs-CZ" sz="2800" dirty="0" smtClean="0"/>
              <a:t>d) 26 . (-25) . (-4) =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6487" y="3544703"/>
            <a:ext cx="560923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co nejšikovněji:</a:t>
            </a:r>
          </a:p>
          <a:p>
            <a:r>
              <a:rPr lang="cs-CZ" sz="2800" dirty="0" smtClean="0"/>
              <a:t>a) 5 . (-73). 20 = 100 . (-73) = -7300</a:t>
            </a:r>
          </a:p>
          <a:p>
            <a:r>
              <a:rPr lang="cs-CZ" sz="2800" dirty="0" smtClean="0"/>
              <a:t>b) -35. (-50) . 2 = -100 . (-35) = -3500</a:t>
            </a:r>
          </a:p>
          <a:p>
            <a:r>
              <a:rPr lang="cs-CZ" sz="2800" dirty="0" smtClean="0"/>
              <a:t>c) 2 . (-57) . 50 = 100 . (-57) = -5700</a:t>
            </a:r>
          </a:p>
          <a:p>
            <a:r>
              <a:rPr lang="cs-CZ" sz="2800" dirty="0" smtClean="0"/>
              <a:t>d) 26 . (-25) . (-4) = 26 . 100 = 2600</a:t>
            </a:r>
          </a:p>
        </p:txBody>
      </p:sp>
    </p:spTree>
    <p:extLst>
      <p:ext uri="{BB962C8B-B14F-4D97-AF65-F5344CB8AC3E}">
        <p14:creationId xmlns:p14="http://schemas.microsoft.com/office/powerpoint/2010/main" val="1577991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</p:childTnLst>
        </p:cTn>
      </p:par>
    </p:tnLst>
    <p:bldLst>
      <p:bldP spid="72" grpId="0"/>
      <p:bldP spid="72" grpId="1"/>
      <p:bldP spid="8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Procvičování celých čísel</a:t>
            </a:r>
            <a:endParaRPr lang="cs-CZ" dirty="0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166487" y="841109"/>
            <a:ext cx="874550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Násobení je distributivní vzhledem k sčítání.</a:t>
            </a:r>
          </a:p>
          <a:p>
            <a:pPr lvl="1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sz="2800" b="1" dirty="0" smtClean="0"/>
              <a:t> . </a:t>
            </a:r>
            <a:r>
              <a:rPr lang="cs-CZ" sz="2800" b="1" dirty="0" smtClean="0">
                <a:solidFill>
                  <a:srgbClr val="C00000"/>
                </a:solidFill>
              </a:rPr>
              <a:t>b</a:t>
            </a:r>
            <a:r>
              <a:rPr lang="cs-CZ" sz="2800" b="1" dirty="0" smtClean="0"/>
              <a:t> +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sz="2800" b="1" dirty="0" smtClean="0"/>
              <a:t> . </a:t>
            </a:r>
            <a:r>
              <a:rPr lang="cs-CZ" sz="2800" b="1" dirty="0" smtClean="0">
                <a:solidFill>
                  <a:srgbClr val="C00000"/>
                </a:solidFill>
              </a:rPr>
              <a:t>c</a:t>
            </a:r>
            <a:r>
              <a:rPr lang="cs-CZ" sz="2800" b="1" dirty="0" smtClean="0"/>
              <a:t> =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sz="2800" b="1" dirty="0" smtClean="0"/>
              <a:t> . (</a:t>
            </a:r>
            <a:r>
              <a:rPr lang="cs-CZ" sz="2800" b="1" dirty="0" smtClean="0">
                <a:solidFill>
                  <a:srgbClr val="C00000"/>
                </a:solidFill>
              </a:rPr>
              <a:t>b</a:t>
            </a:r>
            <a:r>
              <a:rPr lang="cs-CZ" sz="2800" b="1" dirty="0" smtClean="0"/>
              <a:t> + </a:t>
            </a:r>
            <a:r>
              <a:rPr lang="cs-CZ" sz="2800" b="1" dirty="0" smtClean="0">
                <a:solidFill>
                  <a:srgbClr val="C00000"/>
                </a:solidFill>
              </a:rPr>
              <a:t>c</a:t>
            </a:r>
            <a:r>
              <a:rPr lang="cs-CZ" sz="2800" b="1" dirty="0" smtClean="0"/>
              <a:t>)	</a:t>
            </a:r>
            <a:r>
              <a:rPr lang="cs-CZ" sz="2400" dirty="0" smtClean="0">
                <a:solidFill>
                  <a:srgbClr val="0070C0"/>
                </a:solidFill>
              </a:rPr>
              <a:t>12</a:t>
            </a:r>
            <a:r>
              <a:rPr lang="cs-CZ" sz="2400" dirty="0" smtClean="0"/>
              <a:t> . </a:t>
            </a:r>
            <a:r>
              <a:rPr lang="cs-CZ" sz="2400" dirty="0" smtClean="0">
                <a:solidFill>
                  <a:srgbClr val="FF0000"/>
                </a:solidFill>
              </a:rPr>
              <a:t>13 +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12</a:t>
            </a:r>
            <a:r>
              <a:rPr lang="cs-CZ" sz="2400" dirty="0" smtClean="0"/>
              <a:t> .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  <a:r>
              <a:rPr lang="cs-CZ" sz="2400" dirty="0" smtClean="0"/>
              <a:t> = </a:t>
            </a:r>
            <a:r>
              <a:rPr lang="cs-CZ" sz="2400" dirty="0" smtClean="0">
                <a:solidFill>
                  <a:srgbClr val="0070C0"/>
                </a:solidFill>
              </a:rPr>
              <a:t>12</a:t>
            </a:r>
            <a:r>
              <a:rPr lang="cs-CZ" sz="2400" dirty="0" smtClean="0"/>
              <a:t> . (</a:t>
            </a:r>
            <a:r>
              <a:rPr lang="cs-CZ" sz="2400" dirty="0" smtClean="0">
                <a:solidFill>
                  <a:srgbClr val="FF0000"/>
                </a:solidFill>
              </a:rPr>
              <a:t>13 + 7</a:t>
            </a:r>
            <a:r>
              <a:rPr lang="cs-CZ" sz="2400" dirty="0" smtClean="0"/>
              <a:t>) 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6113387" y="6329597"/>
            <a:ext cx="2005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6487" y="3429000"/>
            <a:ext cx="409161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(-9).16 + (-9).4 =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16.(-7) + 16.17 =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-22.(-36) + 16.(-22) =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-12.(-27) + (-23).(-12) =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6486" y="3429000"/>
            <a:ext cx="874550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(-9).16 + (-9).4 = (-9). (16+4)= -9.20= -180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16.(-7) + 16.17 = 16.(-7+17)= 16.10= 160 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-22.(-36) + 16.(-22) = -22.</a:t>
            </a:r>
            <a:r>
              <a:rPr lang="en-US" sz="2800" dirty="0" smtClean="0"/>
              <a:t>[</a:t>
            </a:r>
            <a:r>
              <a:rPr lang="cs-CZ" sz="2800" dirty="0" smtClean="0"/>
              <a:t>(-36)+16</a:t>
            </a:r>
            <a:r>
              <a:rPr lang="en-US" sz="2800" dirty="0" smtClean="0"/>
              <a:t>]</a:t>
            </a:r>
            <a:r>
              <a:rPr lang="cs-CZ" sz="2800" dirty="0" smtClean="0"/>
              <a:t>= -22.(-20)= 440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-12.(-27) + (-23).(-12) = -12.</a:t>
            </a:r>
            <a:r>
              <a:rPr lang="en-US" sz="2800" dirty="0" smtClean="0"/>
              <a:t>[</a:t>
            </a:r>
            <a:r>
              <a:rPr lang="cs-CZ" sz="2800" dirty="0" smtClean="0"/>
              <a:t>(-27)+(-23)</a:t>
            </a:r>
            <a:r>
              <a:rPr lang="en-US" sz="2800" dirty="0" smtClean="0"/>
              <a:t>]</a:t>
            </a:r>
            <a:r>
              <a:rPr lang="cs-CZ" sz="2800" dirty="0" smtClean="0"/>
              <a:t>= -12.(-50)= 600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4149" y="1910687"/>
            <a:ext cx="82978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85000"/>
                  </a:schemeClr>
                </a:solidFill>
              </a:rPr>
              <a:t>(-7) . 12 + (-7) . 8 = (-7) . (12 + 8)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4148" y="1910687"/>
            <a:ext cx="8860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(-7) 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63085" y="1910687"/>
            <a:ext cx="9134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(-7) 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77286" y="1903674"/>
            <a:ext cx="685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30868" y="1903674"/>
            <a:ext cx="685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803642" y="191068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16314" y="1980618"/>
            <a:ext cx="2005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animaci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08224" y="1903674"/>
            <a:ext cx="13096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(           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02196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6" presetClass="emph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mph" presetSubtype="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26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1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33333E-6 L 0.08021 -0.03889 C 0.0974 -0.04769 0.12257 -0.05209 0.14879 -0.05209 C 0.17899 -0.05209 0.20278 -0.04769 0.21997 -0.03889 L 0.3007 3.33333E-6 " pathEditMode="relative" rAng="0" ptsTypes="FffFF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35" y="-2616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0.00093 L 0.03785 -0.04051 C 0.04584 -0.04931 0.05782 -0.05394 0.07014 -0.05394 C 0.08438 -0.05394 0.09566 -0.04931 0.10365 -0.04051 L 0.14167 -0.00093 " pathEditMode="relative" rAng="0" ptsTypes="FffFF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-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0"/>
                            </p:stCondLst>
                            <p:childTnLst>
                              <p:par>
                                <p:cTn id="56" presetID="37" presetClass="path" presetSubtype="0" accel="50000" decel="50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4.44444E-6 0.00139 L 0.08351 0.04005 C 0.10105 0.04907 0.12726 0.05394 0.15452 0.05394 C 0.18577 0.05394 0.21059 0.04907 0.22813 0.04005 L 0.31181 0.00139 " pathEditMode="relative" rAng="0" ptsTypes="FffFF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90" y="2616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37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2.5E-6 0.00139 L 0.08403 0.04027 C 0.10173 0.04907 0.12812 0.05393 0.15555 0.05393 C 0.18698 0.05393 0.21215 0.04907 0.22986 0.04027 L 0.31406 0.00139 " pathEditMode="relative" rAng="0" ptsTypes="FffFF">
                                      <p:cBhvr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94" y="2616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37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1.38889E-6 0.0007 L 0.06111 0.03889 C 0.07413 0.04769 0.0934 0.05255 0.11319 0.05255 C 0.13628 0.05255 0.15451 0.04769 0.16753 0.03889 L 0.22917 0.0007 " pathEditMode="relative" rAng="0" ptsTypes="FffFF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90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72" grpId="0"/>
      <p:bldP spid="72" grpId="1"/>
      <p:bldP spid="9" grpId="0"/>
      <p:bldP spid="9" grpId="1"/>
      <p:bldP spid="5" grpId="0"/>
      <p:bldP spid="5" grpId="1"/>
      <p:bldP spid="5" grpId="2"/>
      <p:bldP spid="11" grpId="0"/>
      <p:bldP spid="11" grpId="1"/>
      <p:bldP spid="11" grpId="2"/>
      <p:bldP spid="6" grpId="0"/>
      <p:bldP spid="6" grpId="2"/>
      <p:bldP spid="13" grpId="0"/>
      <p:bldP spid="13" grpId="2"/>
      <p:bldP spid="7" grpId="0"/>
      <p:bldP spid="7" grpId="2"/>
      <p:bldP spid="15" grpId="0"/>
      <p:bldP spid="15" grpId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Procvičování celých čísel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9151" y="1266092"/>
            <a:ext cx="866569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Použitá literatura:</a:t>
            </a:r>
          </a:p>
          <a:p>
            <a:pPr lvl="1"/>
            <a:r>
              <a:rPr lang="cs-CZ" sz="1200" dirty="0"/>
              <a:t>ODVÁRKO; KADLEČEK. </a:t>
            </a:r>
            <a:r>
              <a:rPr lang="cs-CZ" sz="1200" i="1" dirty="0"/>
              <a:t>Matematika pro 7. ročník základní školy</a:t>
            </a:r>
            <a:r>
              <a:rPr lang="cs-CZ" sz="1200" dirty="0"/>
              <a:t>. Čestmírova 10, 140 00 Praha 4: Prometheus, 2007, ISBN 9711255</a:t>
            </a:r>
            <a:r>
              <a:rPr lang="cs-CZ" sz="1100" dirty="0"/>
              <a:t>. </a:t>
            </a:r>
          </a:p>
          <a:p>
            <a:endParaRPr lang="cs-CZ" sz="2000" dirty="0"/>
          </a:p>
          <a:p>
            <a:r>
              <a:rPr lang="cs-CZ" sz="2000" dirty="0"/>
              <a:t>Obrázky:</a:t>
            </a:r>
          </a:p>
          <a:p>
            <a:pPr lvl="1"/>
            <a:r>
              <a:rPr lang="cs-CZ" sz="1600" dirty="0"/>
              <a:t>Obrázky ze zakoupené licence Microsoft </a:t>
            </a:r>
            <a:r>
              <a:rPr lang="cs-CZ" sz="1600" dirty="0" err="1"/>
              <a:t>office</a:t>
            </a:r>
            <a:r>
              <a:rPr lang="cs-CZ" sz="1600" dirty="0"/>
              <a:t>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1396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1115</TotalTime>
  <Words>725</Words>
  <Application>Microsoft Office PowerPoint</Application>
  <PresentationFormat>Předvádění na obrazovce (4:3)</PresentationFormat>
  <Paragraphs>92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Procvičování celých čísel</vt:lpstr>
      <vt:lpstr>Procvičování celých čísel</vt:lpstr>
      <vt:lpstr>Procvičování celých čísel</vt:lpstr>
      <vt:lpstr>Procvičování celých čísel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43</cp:revision>
  <dcterms:created xsi:type="dcterms:W3CDTF">2012-10-03T12:59:58Z</dcterms:created>
  <dcterms:modified xsi:type="dcterms:W3CDTF">2012-11-29T13:09:02Z</dcterms:modified>
</cp:coreProperties>
</file>