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1" r:id="rId5"/>
    <p:sldId id="260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7557" autoAdjust="0"/>
  </p:normalViewPr>
  <p:slideViewPr>
    <p:cSldViewPr snapToGrid="0">
      <p:cViewPr>
        <p:scale>
          <a:sx n="68" d="100"/>
          <a:sy n="68" d="100"/>
        </p:scale>
        <p:origin x="-570" y="-21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360045" cy="36004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54B34-296E-4861-928A-C0172E6FF67B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3DC25-B323-4A7E-96BC-58C71D5A30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40247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54B34-296E-4861-928A-C0172E6FF67B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3DC25-B323-4A7E-96BC-58C71D5A30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03585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54B34-296E-4861-928A-C0172E6FF67B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3DC25-B323-4A7E-96BC-58C71D5A30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985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54B34-296E-4861-928A-C0172E6FF67B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3DC25-B323-4A7E-96BC-58C71D5A30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05181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54B34-296E-4861-928A-C0172E6FF67B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3DC25-B323-4A7E-96BC-58C71D5A30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060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54B34-296E-4861-928A-C0172E6FF67B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3DC25-B323-4A7E-96BC-58C71D5A30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26444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54B34-296E-4861-928A-C0172E6FF67B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3DC25-B323-4A7E-96BC-58C71D5A30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95611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54B34-296E-4861-928A-C0172E6FF67B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3DC25-B323-4A7E-96BC-58C71D5A30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96978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54B34-296E-4861-928A-C0172E6FF67B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3DC25-B323-4A7E-96BC-58C71D5A30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28703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54B34-296E-4861-928A-C0172E6FF67B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3DC25-B323-4A7E-96BC-58C71D5A30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69665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54B34-296E-4861-928A-C0172E6FF67B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3DC25-B323-4A7E-96BC-58C71D5A30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72477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454B34-296E-4861-928A-C0172E6FF67B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03DC25-B323-4A7E-96BC-58C71D5A30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61994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187624" y="4509120"/>
            <a:ext cx="71287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err="1" smtClean="0"/>
              <a:t>Ma</a:t>
            </a:r>
            <a:r>
              <a:rPr lang="cs-CZ" dirty="0" smtClean="0"/>
              <a:t> procvičování celých čísel </a:t>
            </a:r>
            <a:r>
              <a:rPr lang="cs-CZ" smtClean="0"/>
              <a:t>- test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Šablona číslo:   </a:t>
            </a:r>
            <a:r>
              <a:rPr lang="cs-CZ" dirty="0" smtClean="0"/>
              <a:t>8</a:t>
            </a:r>
            <a:r>
              <a:rPr lang="cs-CZ" b="1" dirty="0" smtClean="0"/>
              <a:t>    Sada číslo:   </a:t>
            </a:r>
            <a:r>
              <a:rPr lang="cs-CZ" dirty="0" smtClean="0"/>
              <a:t> 1      </a:t>
            </a:r>
            <a:r>
              <a:rPr lang="cs-CZ" b="1" dirty="0" smtClean="0"/>
              <a:t>Pořadové číslo DUM: 17</a:t>
            </a:r>
          </a:p>
          <a:p>
            <a:r>
              <a:rPr lang="cs-CZ" b="1" dirty="0" smtClean="0"/>
              <a:t>Autor:   </a:t>
            </a:r>
            <a:r>
              <a:rPr lang="cs-CZ" dirty="0" smtClean="0"/>
              <a:t>Mgr. Zdeněk </a:t>
            </a:r>
            <a:r>
              <a:rPr lang="cs-CZ" dirty="0" err="1" smtClean="0"/>
              <a:t>Charousek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6429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 fontScale="70000" lnSpcReduction="20000"/>
          </a:bodyPr>
          <a:lstStyle/>
          <a:p>
            <a:r>
              <a:rPr lang="cs-CZ" b="1" dirty="0" smtClean="0"/>
              <a:t>Anotace: </a:t>
            </a:r>
            <a:r>
              <a:rPr lang="cs-CZ" dirty="0"/>
              <a:t>Prezentace slouží </a:t>
            </a:r>
            <a:r>
              <a:rPr lang="cs-CZ" dirty="0" smtClean="0"/>
              <a:t>k ověření znalostí  celých čísel a jejich porovnávání.   </a:t>
            </a:r>
          </a:p>
          <a:p>
            <a:pPr>
              <a:lnSpc>
                <a:spcPct val="170000"/>
              </a:lnSpc>
            </a:pPr>
            <a:r>
              <a:rPr lang="cs-CZ" b="1" dirty="0" smtClean="0"/>
              <a:t>Očekávaný výstup</a:t>
            </a:r>
            <a:r>
              <a:rPr lang="cs-CZ" sz="2800" b="1" dirty="0" smtClean="0"/>
              <a:t>:</a:t>
            </a:r>
            <a:r>
              <a:rPr lang="cs-CZ" sz="2800" dirty="0"/>
              <a:t> </a:t>
            </a:r>
            <a:r>
              <a:rPr lang="cs-CZ" sz="2800" dirty="0" smtClean="0"/>
              <a:t>Ověření znalostí o porovnávání celých čísel.</a:t>
            </a:r>
            <a:endParaRPr lang="cs-CZ" b="1" dirty="0" smtClean="0"/>
          </a:p>
          <a:p>
            <a:pPr>
              <a:lnSpc>
                <a:spcPct val="170000"/>
              </a:lnSpc>
            </a:pPr>
            <a:r>
              <a:rPr lang="cs-CZ" b="1" dirty="0" smtClean="0"/>
              <a:t>Druh učebního materiálu:     </a:t>
            </a:r>
            <a:r>
              <a:rPr lang="cs-CZ" dirty="0" smtClean="0"/>
              <a:t>prezentace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smtClean="0"/>
              <a:t>Typická věková skupina</a:t>
            </a:r>
            <a:r>
              <a:rPr lang="cs-CZ" dirty="0" smtClean="0"/>
              <a:t>:   7. třída</a:t>
            </a:r>
          </a:p>
          <a:p>
            <a:endParaRPr lang="cs-CZ" b="1" dirty="0"/>
          </a:p>
          <a:p>
            <a:r>
              <a:rPr lang="cs-CZ" b="1" dirty="0" smtClean="0"/>
              <a:t>Klíčová slova:  </a:t>
            </a:r>
            <a:r>
              <a:rPr lang="cs-CZ" dirty="0" smtClean="0"/>
              <a:t>Celá čísla, porovnávání, test.</a:t>
            </a:r>
          </a:p>
          <a:p>
            <a:pPr marL="0" indent="0">
              <a:buNone/>
            </a:pPr>
            <a:endParaRPr lang="cs-CZ" b="1" dirty="0" smtClean="0"/>
          </a:p>
          <a:p>
            <a:r>
              <a:rPr lang="cs-CZ" b="1" dirty="0" smtClean="0"/>
              <a:t>Pomůcky a materiál:   </a:t>
            </a:r>
            <a:r>
              <a:rPr lang="cs-CZ" dirty="0" smtClean="0"/>
              <a:t>interaktivní tabule</a:t>
            </a:r>
          </a:p>
          <a:p>
            <a:endParaRPr lang="cs-CZ" dirty="0" smtClean="0"/>
          </a:p>
          <a:p>
            <a:r>
              <a:rPr lang="cs-CZ" b="1" dirty="0" smtClean="0"/>
              <a:t>Potřebný čas pro výuku DUM</a:t>
            </a:r>
            <a:r>
              <a:rPr lang="cs-CZ" dirty="0" smtClean="0"/>
              <a:t>:   </a:t>
            </a:r>
            <a:r>
              <a:rPr lang="cs-CZ" dirty="0" smtClean="0"/>
              <a:t>20 minut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Metodické zhodnocení a popis práce s digitálním učebním materiálem: </a:t>
            </a:r>
            <a:r>
              <a:rPr lang="cs-CZ" dirty="0" smtClean="0"/>
              <a:t>Žáci si na začátku hodiny napíší krátký test a v závěru prezentace společně konzultujeme řešení.</a:t>
            </a:r>
            <a:endParaRPr lang="cs-CZ" b="1" dirty="0" smtClean="0"/>
          </a:p>
        </p:txBody>
      </p:sp>
    </p:spTree>
    <p:extLst>
      <p:ext uri="{BB962C8B-B14F-4D97-AF65-F5344CB8AC3E}">
        <p14:creationId xmlns:p14="http://schemas.microsoft.com/office/powerpoint/2010/main" val="910866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0752"/>
          </a:xfrm>
        </p:spPr>
        <p:txBody>
          <a:bodyPr/>
          <a:lstStyle/>
          <a:p>
            <a:r>
              <a:rPr lang="cs-CZ" dirty="0" smtClean="0"/>
              <a:t>Procvičování celých čísel - test</a:t>
            </a:r>
            <a:endParaRPr lang="cs-CZ" dirty="0"/>
          </a:p>
        </p:txBody>
      </p:sp>
      <p:sp>
        <p:nvSpPr>
          <p:cNvPr id="12" name="Šipka doprava 11">
            <a:hlinkClick r:id="" action="ppaction://hlinkshowjump?jump=nextslide"/>
          </p:cNvPr>
          <p:cNvSpPr/>
          <p:nvPr/>
        </p:nvSpPr>
        <p:spPr>
          <a:xfrm>
            <a:off x="8119241" y="6227379"/>
            <a:ext cx="1024759" cy="630621"/>
          </a:xfrm>
          <a:prstGeom prst="rightArrow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TextovéPole 67"/>
          <p:cNvSpPr txBox="1"/>
          <p:nvPr/>
        </p:nvSpPr>
        <p:spPr>
          <a:xfrm>
            <a:off x="152419" y="1212537"/>
            <a:ext cx="4405513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arenR"/>
            </a:pPr>
            <a:r>
              <a:rPr lang="cs-CZ" sz="2400" dirty="0" smtClean="0"/>
              <a:t>Vypočítej:</a:t>
            </a:r>
          </a:p>
          <a:p>
            <a:pPr marL="914400" lvl="1" indent="-457200">
              <a:buAutoNum type="alphaLcParenR"/>
            </a:pPr>
            <a:r>
              <a:rPr lang="cs-CZ" sz="2400" dirty="0" smtClean="0"/>
              <a:t>-7 . 3 + 4 . 5 =</a:t>
            </a:r>
          </a:p>
          <a:p>
            <a:pPr marL="914400" lvl="1" indent="-457200">
              <a:buAutoNum type="alphaLcParenR"/>
            </a:pPr>
            <a:r>
              <a:rPr lang="cs-CZ" sz="2400" dirty="0" smtClean="0"/>
              <a:t>-3 + 5 . 3 – 5 =</a:t>
            </a:r>
          </a:p>
          <a:p>
            <a:pPr marL="914400" lvl="1" indent="-457200">
              <a:buAutoNum type="alphaLcParenR"/>
            </a:pPr>
            <a:r>
              <a:rPr lang="cs-CZ" sz="2400" dirty="0" smtClean="0"/>
              <a:t> -7 + 6 . (-3) – 4 =</a:t>
            </a:r>
          </a:p>
          <a:p>
            <a:pPr marL="914400" lvl="1" indent="-457200">
              <a:buAutoNum type="alphaLcParenR"/>
            </a:pPr>
            <a:r>
              <a:rPr lang="cs-CZ" sz="2400" dirty="0" smtClean="0"/>
              <a:t>-12 + 5 . (4 – 7) =</a:t>
            </a:r>
          </a:p>
          <a:p>
            <a:pPr marL="914400" lvl="1" indent="-457200">
              <a:buAutoNum type="alphaLcParenR"/>
            </a:pPr>
            <a:r>
              <a:rPr lang="cs-CZ" sz="2400" dirty="0" smtClean="0"/>
              <a:t>-36 . 50 . (-2) =</a:t>
            </a:r>
          </a:p>
          <a:p>
            <a:pPr marL="914400" lvl="1" indent="-457200">
              <a:buAutoNum type="alphaLcParenR"/>
            </a:pPr>
            <a:r>
              <a:rPr lang="cs-CZ" sz="2400" dirty="0" smtClean="0"/>
              <a:t>-17. (-16) + 6. (-17) =</a:t>
            </a:r>
          </a:p>
          <a:p>
            <a:pPr marL="914400" lvl="1" indent="-457200">
              <a:buAutoNum type="alphaLcParenR"/>
            </a:pPr>
            <a:endParaRPr lang="cs-CZ" sz="2400" dirty="0" smtClean="0"/>
          </a:p>
        </p:txBody>
      </p:sp>
      <p:sp>
        <p:nvSpPr>
          <p:cNvPr id="72" name="TextovéPole 71">
            <a:hlinkClick r:id="" action="ppaction://hlinkshowjump?jump=nextslide"/>
          </p:cNvPr>
          <p:cNvSpPr txBox="1"/>
          <p:nvPr/>
        </p:nvSpPr>
        <p:spPr>
          <a:xfrm>
            <a:off x="6113387" y="6329597"/>
            <a:ext cx="20058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Zobrazit řešení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66487" y="689317"/>
            <a:ext cx="439144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Skupina - A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572000" y="689317"/>
            <a:ext cx="439144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Skupina – B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4557932" y="1212908"/>
            <a:ext cx="4405513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arenR"/>
            </a:pPr>
            <a:r>
              <a:rPr lang="cs-CZ" sz="2400" dirty="0" smtClean="0"/>
              <a:t>Vypočítej:</a:t>
            </a:r>
          </a:p>
          <a:p>
            <a:pPr marL="914400" lvl="1" indent="-457200">
              <a:buAutoNum type="alphaLcParenR"/>
            </a:pPr>
            <a:r>
              <a:rPr lang="cs-CZ" sz="2400" dirty="0"/>
              <a:t>8</a:t>
            </a:r>
            <a:r>
              <a:rPr lang="cs-CZ" sz="2400" dirty="0" smtClean="0"/>
              <a:t> . 3 + 7 . (-5) =</a:t>
            </a:r>
          </a:p>
          <a:p>
            <a:pPr marL="914400" lvl="1" indent="-457200">
              <a:buAutoNum type="alphaLcParenR"/>
            </a:pPr>
            <a:r>
              <a:rPr lang="cs-CZ" sz="2400" dirty="0" smtClean="0"/>
              <a:t>3 - 5 . (-3) – 5 =</a:t>
            </a:r>
          </a:p>
          <a:p>
            <a:pPr marL="914400" lvl="1" indent="-457200">
              <a:buAutoNum type="alphaLcParenR"/>
            </a:pPr>
            <a:r>
              <a:rPr lang="cs-CZ" sz="2400" dirty="0" smtClean="0"/>
              <a:t> -6 + 7 . (-2) – 5 =</a:t>
            </a:r>
          </a:p>
          <a:p>
            <a:pPr marL="914400" lvl="1" indent="-457200">
              <a:buAutoNum type="alphaLcParenR"/>
            </a:pPr>
            <a:r>
              <a:rPr lang="cs-CZ" sz="2400" dirty="0" smtClean="0"/>
              <a:t>-15 + 4 . (3 – 7) =</a:t>
            </a:r>
          </a:p>
          <a:p>
            <a:pPr marL="914400" lvl="1" indent="-457200">
              <a:buAutoNum type="alphaLcParenR"/>
            </a:pPr>
            <a:r>
              <a:rPr lang="cs-CZ" sz="2400" dirty="0" smtClean="0"/>
              <a:t>-48 . (-2). 50 =</a:t>
            </a:r>
          </a:p>
          <a:p>
            <a:pPr marL="914400" lvl="1" indent="-457200">
              <a:buAutoNum type="alphaLcParenR"/>
            </a:pPr>
            <a:r>
              <a:rPr lang="cs-CZ" sz="2400" dirty="0" smtClean="0"/>
              <a:t>-14. (-18) + 8. (-14) =</a:t>
            </a:r>
          </a:p>
          <a:p>
            <a:pPr marL="914400" lvl="1" indent="-457200">
              <a:buAutoNum type="alphaLcParenR"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2430374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7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7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</p:childTnLst>
        </p:cTn>
      </p:par>
    </p:tnLst>
    <p:bldLst>
      <p:bldP spid="72" grpId="0"/>
      <p:bldP spid="72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0752"/>
          </a:xfrm>
        </p:spPr>
        <p:txBody>
          <a:bodyPr/>
          <a:lstStyle/>
          <a:p>
            <a:r>
              <a:rPr lang="cs-CZ" dirty="0" smtClean="0"/>
              <a:t>Procvičování celých čísel - test</a:t>
            </a:r>
            <a:endParaRPr lang="cs-CZ" dirty="0"/>
          </a:p>
        </p:txBody>
      </p:sp>
      <p:sp>
        <p:nvSpPr>
          <p:cNvPr id="12" name="Šipka doprava 11">
            <a:hlinkClick r:id="" action="ppaction://hlinkshowjump?jump=nextslide"/>
          </p:cNvPr>
          <p:cNvSpPr/>
          <p:nvPr/>
        </p:nvSpPr>
        <p:spPr>
          <a:xfrm>
            <a:off x="8119241" y="6227379"/>
            <a:ext cx="1024759" cy="630621"/>
          </a:xfrm>
          <a:prstGeom prst="rightArrow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TextovéPole 67"/>
          <p:cNvSpPr txBox="1"/>
          <p:nvPr/>
        </p:nvSpPr>
        <p:spPr>
          <a:xfrm>
            <a:off x="166487" y="1069333"/>
            <a:ext cx="4405513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arenR"/>
            </a:pPr>
            <a:r>
              <a:rPr lang="cs-CZ" sz="2400" dirty="0" smtClean="0"/>
              <a:t>Vypočítej:</a:t>
            </a:r>
          </a:p>
          <a:p>
            <a:pPr marL="914400" lvl="1" indent="-457200">
              <a:buAutoNum type="alphaLcParenR"/>
            </a:pPr>
            <a:r>
              <a:rPr lang="cs-CZ" sz="2400" dirty="0" smtClean="0"/>
              <a:t>-7 . 3 + 4 . 5 =</a:t>
            </a:r>
          </a:p>
          <a:p>
            <a:pPr lvl="1"/>
            <a:r>
              <a:rPr lang="cs-CZ" sz="2400" dirty="0" smtClean="0"/>
              <a:t>	</a:t>
            </a:r>
            <a:r>
              <a:rPr lang="cs-CZ" sz="2400" smtClean="0"/>
              <a:t>= -21 </a:t>
            </a:r>
            <a:r>
              <a:rPr lang="cs-CZ" sz="2400" dirty="0" smtClean="0"/>
              <a:t>+ 20 </a:t>
            </a:r>
            <a:r>
              <a:rPr lang="cs-CZ" sz="2400" smtClean="0"/>
              <a:t>= </a:t>
            </a:r>
            <a:r>
              <a:rPr lang="cs-CZ" sz="2400" u="dbl" smtClean="0"/>
              <a:t>-1</a:t>
            </a:r>
            <a:endParaRPr lang="cs-CZ" sz="2400" u="dbl" dirty="0" smtClean="0"/>
          </a:p>
          <a:p>
            <a:pPr lvl="1"/>
            <a:r>
              <a:rPr lang="cs-CZ" sz="2400" dirty="0" smtClean="0"/>
              <a:t>b) -3 + 5 . 3 – 5 =</a:t>
            </a:r>
          </a:p>
          <a:p>
            <a:pPr lvl="1"/>
            <a:r>
              <a:rPr lang="cs-CZ" sz="2400" dirty="0"/>
              <a:t> </a:t>
            </a:r>
            <a:r>
              <a:rPr lang="cs-CZ" sz="2400" dirty="0" smtClean="0"/>
              <a:t>   = - 3 + 15 – 5 = </a:t>
            </a:r>
            <a:r>
              <a:rPr lang="cs-CZ" sz="2400" u="dbl" dirty="0" smtClean="0"/>
              <a:t>7</a:t>
            </a:r>
          </a:p>
          <a:p>
            <a:pPr lvl="1"/>
            <a:r>
              <a:rPr lang="cs-CZ" sz="2400" dirty="0" smtClean="0"/>
              <a:t>c) -7 + 6 . (-3) – 4 =</a:t>
            </a:r>
          </a:p>
          <a:p>
            <a:pPr lvl="1"/>
            <a:r>
              <a:rPr lang="cs-CZ" sz="2400" dirty="0"/>
              <a:t> </a:t>
            </a:r>
            <a:r>
              <a:rPr lang="cs-CZ" sz="2400" dirty="0" smtClean="0"/>
              <a:t>  = -7 -18 -4 = </a:t>
            </a:r>
            <a:r>
              <a:rPr lang="cs-CZ" sz="2400" u="dbl" dirty="0" smtClean="0"/>
              <a:t>-29</a:t>
            </a:r>
          </a:p>
          <a:p>
            <a:pPr lvl="1"/>
            <a:r>
              <a:rPr lang="cs-CZ" sz="2400" dirty="0" smtClean="0"/>
              <a:t>d) -12 + 5 . (4 – 7) =</a:t>
            </a:r>
          </a:p>
          <a:p>
            <a:pPr lvl="1"/>
            <a:r>
              <a:rPr lang="cs-CZ" sz="2400" dirty="0"/>
              <a:t> </a:t>
            </a:r>
            <a:r>
              <a:rPr lang="cs-CZ" sz="2400" dirty="0" smtClean="0"/>
              <a:t>  = -12 + 5 . (-3) =</a:t>
            </a:r>
          </a:p>
          <a:p>
            <a:pPr lvl="1"/>
            <a:r>
              <a:rPr lang="cs-CZ" sz="2400" dirty="0"/>
              <a:t> </a:t>
            </a:r>
            <a:r>
              <a:rPr lang="cs-CZ" sz="2400" dirty="0" smtClean="0"/>
              <a:t>  = -12 -15 = </a:t>
            </a:r>
            <a:r>
              <a:rPr lang="cs-CZ" sz="2400" u="dbl" dirty="0" smtClean="0"/>
              <a:t>-27</a:t>
            </a:r>
          </a:p>
          <a:p>
            <a:pPr lvl="1"/>
            <a:r>
              <a:rPr lang="cs-CZ" sz="2400" dirty="0" smtClean="0"/>
              <a:t>e) -36 . 50 . (-2) = </a:t>
            </a:r>
            <a:r>
              <a:rPr lang="cs-CZ" sz="2400" u="dbl" dirty="0" smtClean="0"/>
              <a:t>3600</a:t>
            </a:r>
          </a:p>
          <a:p>
            <a:pPr lvl="1"/>
            <a:r>
              <a:rPr lang="cs-CZ" sz="2400" dirty="0" smtClean="0"/>
              <a:t>f) -17. (-16) + 6. (-17) =</a:t>
            </a:r>
          </a:p>
          <a:p>
            <a:pPr lvl="1"/>
            <a:r>
              <a:rPr lang="cs-CZ" sz="2400" dirty="0" smtClean="0"/>
              <a:t>   = -17 . </a:t>
            </a:r>
            <a:r>
              <a:rPr lang="en-US" sz="2400" dirty="0" smtClean="0"/>
              <a:t>[</a:t>
            </a:r>
            <a:r>
              <a:rPr lang="cs-CZ" sz="2400" dirty="0" smtClean="0"/>
              <a:t>(-16) + 6</a:t>
            </a:r>
            <a:r>
              <a:rPr lang="en-US" sz="2400" dirty="0" smtClean="0"/>
              <a:t>] </a:t>
            </a:r>
            <a:r>
              <a:rPr lang="cs-CZ" sz="2400" dirty="0" smtClean="0"/>
              <a:t>=</a:t>
            </a:r>
          </a:p>
          <a:p>
            <a:pPr lvl="1"/>
            <a:r>
              <a:rPr lang="cs-CZ" sz="2400" dirty="0"/>
              <a:t> </a:t>
            </a:r>
            <a:r>
              <a:rPr lang="cs-CZ" sz="2400" dirty="0" smtClean="0"/>
              <a:t>  = -17 . (-10) = </a:t>
            </a:r>
            <a:r>
              <a:rPr lang="cs-CZ" sz="2400" u="dbl" dirty="0" smtClean="0"/>
              <a:t>170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66487" y="689317"/>
            <a:ext cx="439144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Skupina - A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572000" y="689317"/>
            <a:ext cx="439144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Skupina – B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4557932" y="1066618"/>
            <a:ext cx="4405513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arenR"/>
            </a:pPr>
            <a:r>
              <a:rPr lang="cs-CZ" sz="2400" dirty="0" smtClean="0"/>
              <a:t>Vypočítej:</a:t>
            </a:r>
          </a:p>
          <a:p>
            <a:pPr marL="914400" lvl="1" indent="-457200">
              <a:buAutoNum type="alphaLcParenR"/>
            </a:pPr>
            <a:r>
              <a:rPr lang="cs-CZ" sz="2400" dirty="0"/>
              <a:t>8</a:t>
            </a:r>
            <a:r>
              <a:rPr lang="cs-CZ" sz="2400" dirty="0" smtClean="0"/>
              <a:t> . 3 + 7 . (-5) =</a:t>
            </a:r>
          </a:p>
          <a:p>
            <a:pPr lvl="1"/>
            <a:r>
              <a:rPr lang="cs-CZ" sz="2400" dirty="0"/>
              <a:t> </a:t>
            </a:r>
            <a:r>
              <a:rPr lang="cs-CZ" sz="2400" dirty="0" smtClean="0"/>
              <a:t>    = 24 – 35 = </a:t>
            </a:r>
            <a:r>
              <a:rPr lang="cs-CZ" sz="2400" u="dbl" dirty="0" smtClean="0"/>
              <a:t>-11</a:t>
            </a:r>
          </a:p>
          <a:p>
            <a:pPr lvl="1"/>
            <a:r>
              <a:rPr lang="cs-CZ" sz="2400" dirty="0" smtClean="0"/>
              <a:t>b) 3 - 5 . (-3) – 5 =</a:t>
            </a:r>
          </a:p>
          <a:p>
            <a:pPr lvl="1"/>
            <a:r>
              <a:rPr lang="cs-CZ" sz="2400" dirty="0"/>
              <a:t> </a:t>
            </a:r>
            <a:r>
              <a:rPr lang="cs-CZ" sz="2400" dirty="0" smtClean="0"/>
              <a:t>   = 3 + 15 – 5 = </a:t>
            </a:r>
            <a:r>
              <a:rPr lang="cs-CZ" sz="2400" u="dbl" dirty="0" smtClean="0"/>
              <a:t>13</a:t>
            </a:r>
          </a:p>
          <a:p>
            <a:pPr lvl="1"/>
            <a:r>
              <a:rPr lang="cs-CZ" sz="2400" dirty="0" smtClean="0"/>
              <a:t>c) -6 + 7 . (-2) – 5 =</a:t>
            </a:r>
          </a:p>
          <a:p>
            <a:pPr lvl="1"/>
            <a:r>
              <a:rPr lang="cs-CZ" sz="2400" dirty="0"/>
              <a:t> </a:t>
            </a:r>
            <a:r>
              <a:rPr lang="cs-CZ" sz="2400" dirty="0" smtClean="0"/>
              <a:t>  = -6 -14 -5 = </a:t>
            </a:r>
            <a:r>
              <a:rPr lang="cs-CZ" sz="2400" u="dbl" dirty="0" smtClean="0"/>
              <a:t>-25</a:t>
            </a:r>
          </a:p>
          <a:p>
            <a:pPr lvl="1"/>
            <a:r>
              <a:rPr lang="cs-CZ" sz="2400" dirty="0" smtClean="0"/>
              <a:t>d) -15 + 4 . (3 – 7) =</a:t>
            </a:r>
          </a:p>
          <a:p>
            <a:pPr lvl="1"/>
            <a:r>
              <a:rPr lang="cs-CZ" sz="2400" dirty="0"/>
              <a:t> </a:t>
            </a:r>
            <a:r>
              <a:rPr lang="cs-CZ" sz="2400" dirty="0" smtClean="0"/>
              <a:t>  = -15 + 4 . (-4) = </a:t>
            </a:r>
          </a:p>
          <a:p>
            <a:pPr lvl="1"/>
            <a:r>
              <a:rPr lang="cs-CZ" sz="2400" dirty="0"/>
              <a:t> </a:t>
            </a:r>
            <a:r>
              <a:rPr lang="cs-CZ" sz="2400" dirty="0" smtClean="0"/>
              <a:t>  = -15 -16 = </a:t>
            </a:r>
            <a:r>
              <a:rPr lang="cs-CZ" sz="2400" u="dbl" dirty="0" smtClean="0"/>
              <a:t>-31</a:t>
            </a:r>
          </a:p>
          <a:p>
            <a:pPr lvl="1"/>
            <a:r>
              <a:rPr lang="cs-CZ" sz="2400" dirty="0" smtClean="0"/>
              <a:t>e) -48 . (-2). 50 = </a:t>
            </a:r>
            <a:r>
              <a:rPr lang="cs-CZ" sz="2400" u="dbl" dirty="0" smtClean="0"/>
              <a:t>4800</a:t>
            </a:r>
          </a:p>
          <a:p>
            <a:pPr lvl="1"/>
            <a:r>
              <a:rPr lang="cs-CZ" sz="2400" dirty="0" smtClean="0"/>
              <a:t>f) -14. (-18) + 8. (-14) =</a:t>
            </a:r>
          </a:p>
          <a:p>
            <a:pPr lvl="1"/>
            <a:r>
              <a:rPr lang="cs-CZ" sz="2400" dirty="0"/>
              <a:t> </a:t>
            </a:r>
            <a:r>
              <a:rPr lang="cs-CZ" sz="2400" dirty="0" smtClean="0"/>
              <a:t>  = -14 . </a:t>
            </a:r>
            <a:r>
              <a:rPr lang="en-US" sz="2400" dirty="0" smtClean="0"/>
              <a:t>[</a:t>
            </a:r>
            <a:r>
              <a:rPr lang="cs-CZ" sz="2400" dirty="0" smtClean="0"/>
              <a:t>(-18) + 8</a:t>
            </a:r>
            <a:r>
              <a:rPr lang="en-US" sz="2400" dirty="0" smtClean="0"/>
              <a:t>]</a:t>
            </a:r>
            <a:r>
              <a:rPr lang="cs-CZ" sz="2400" dirty="0" smtClean="0"/>
              <a:t> =</a:t>
            </a:r>
          </a:p>
          <a:p>
            <a:pPr lvl="1"/>
            <a:r>
              <a:rPr lang="cs-CZ" sz="2400" dirty="0"/>
              <a:t> </a:t>
            </a:r>
            <a:r>
              <a:rPr lang="cs-CZ" sz="2400" dirty="0" smtClean="0"/>
              <a:t>  = -14 . (-10) = </a:t>
            </a:r>
            <a:r>
              <a:rPr lang="cs-CZ" sz="2400" u="dbl" dirty="0" smtClean="0"/>
              <a:t>140</a:t>
            </a:r>
          </a:p>
        </p:txBody>
      </p:sp>
    </p:spTree>
    <p:extLst>
      <p:ext uri="{BB962C8B-B14F-4D97-AF65-F5344CB8AC3E}">
        <p14:creationId xmlns:p14="http://schemas.microsoft.com/office/powerpoint/2010/main" val="1188947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0752"/>
          </a:xfrm>
        </p:spPr>
        <p:txBody>
          <a:bodyPr/>
          <a:lstStyle/>
          <a:p>
            <a:r>
              <a:rPr lang="cs-CZ" dirty="0" smtClean="0"/>
              <a:t>Procvičování celých čísel - test</a:t>
            </a:r>
            <a:endParaRPr lang="cs-CZ" dirty="0"/>
          </a:p>
        </p:txBody>
      </p:sp>
      <p:sp>
        <p:nvSpPr>
          <p:cNvPr id="12" name="Šipka doprava 11">
            <a:hlinkClick r:id="" action="ppaction://hlinkshowjump?jump=nextslide"/>
          </p:cNvPr>
          <p:cNvSpPr/>
          <p:nvPr/>
        </p:nvSpPr>
        <p:spPr>
          <a:xfrm>
            <a:off x="8119241" y="6227379"/>
            <a:ext cx="1024759" cy="630621"/>
          </a:xfrm>
          <a:prstGeom prst="rightArrow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970671" y="1252025"/>
            <a:ext cx="7287064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Bodování: každý příklad po bodu</a:t>
            </a:r>
          </a:p>
          <a:p>
            <a:r>
              <a:rPr lang="cs-CZ" sz="2800" dirty="0"/>
              <a:t>	</a:t>
            </a:r>
            <a:r>
              <a:rPr lang="cs-CZ" sz="2800" dirty="0" smtClean="0"/>
              <a:t> max. bodů = 6</a:t>
            </a:r>
          </a:p>
          <a:p>
            <a:endParaRPr lang="cs-CZ" sz="2800" dirty="0"/>
          </a:p>
          <a:p>
            <a:r>
              <a:rPr lang="cs-CZ" sz="2800" dirty="0" smtClean="0"/>
              <a:t>Známkování:</a:t>
            </a:r>
          </a:p>
          <a:p>
            <a:r>
              <a:rPr lang="cs-CZ" sz="2800" dirty="0" smtClean="0"/>
              <a:t>Body =&gt; známka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6   =&gt;   1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5 </a:t>
            </a:r>
            <a:r>
              <a:rPr lang="cs-CZ" sz="2800" dirty="0"/>
              <a:t> </a:t>
            </a:r>
            <a:r>
              <a:rPr lang="cs-CZ" sz="2800" dirty="0" smtClean="0"/>
              <a:t> =&gt;   2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4</a:t>
            </a:r>
            <a:r>
              <a:rPr lang="cs-CZ" sz="2800" dirty="0"/>
              <a:t> </a:t>
            </a:r>
            <a:r>
              <a:rPr lang="cs-CZ" sz="2800" dirty="0" smtClean="0"/>
              <a:t>  =&gt;   3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3</a:t>
            </a:r>
            <a:r>
              <a:rPr lang="cs-CZ" sz="2800" dirty="0"/>
              <a:t> </a:t>
            </a:r>
            <a:r>
              <a:rPr lang="cs-CZ" sz="2800" dirty="0" smtClean="0"/>
              <a:t>  =&gt;   3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2</a:t>
            </a:r>
            <a:r>
              <a:rPr lang="cs-CZ" sz="2800" dirty="0"/>
              <a:t> </a:t>
            </a:r>
            <a:r>
              <a:rPr lang="cs-CZ" sz="2800" dirty="0" smtClean="0"/>
              <a:t>  =&gt;   4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1</a:t>
            </a:r>
            <a:r>
              <a:rPr lang="cs-CZ" sz="2800" dirty="0"/>
              <a:t> </a:t>
            </a:r>
            <a:r>
              <a:rPr lang="cs-CZ" sz="2800" dirty="0" smtClean="0"/>
              <a:t>  =&gt;   5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0   =&gt;   5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5218019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0752"/>
          </a:xfrm>
        </p:spPr>
        <p:txBody>
          <a:bodyPr/>
          <a:lstStyle/>
          <a:p>
            <a:r>
              <a:rPr lang="cs-CZ" dirty="0" smtClean="0"/>
              <a:t>Procvičování celých čísel - test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45588" y="3193367"/>
            <a:ext cx="72870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dirty="0" smtClean="0"/>
              <a:t>konec</a:t>
            </a:r>
            <a:endParaRPr lang="cs-CZ" sz="7200" dirty="0"/>
          </a:p>
        </p:txBody>
      </p:sp>
    </p:spTree>
    <p:extLst>
      <p:ext uri="{BB962C8B-B14F-4D97-AF65-F5344CB8AC3E}">
        <p14:creationId xmlns:p14="http://schemas.microsoft.com/office/powerpoint/2010/main" val="36685466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1225</TotalTime>
  <Words>467</Words>
  <Application>Microsoft Office PowerPoint</Application>
  <PresentationFormat>Předvádění na obrazovce (4:3)</PresentationFormat>
  <Paragraphs>87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Prezentace aplikace PowerPoint</vt:lpstr>
      <vt:lpstr>Procvičování celých čísel - test</vt:lpstr>
      <vt:lpstr>Procvičování celých čísel - test</vt:lpstr>
      <vt:lpstr>Procvičování celých čísel - test</vt:lpstr>
      <vt:lpstr>Procvičování celých čísel - test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Charousek</dc:creator>
  <cp:lastModifiedBy>Zdeněk Charousek</cp:lastModifiedBy>
  <cp:revision>52</cp:revision>
  <dcterms:created xsi:type="dcterms:W3CDTF">2012-10-03T12:59:58Z</dcterms:created>
  <dcterms:modified xsi:type="dcterms:W3CDTF">2012-11-29T12:41:20Z</dcterms:modified>
</cp:coreProperties>
</file>