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0"/>
  </p:notes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  <p:sldId id="264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2" d="100"/>
          <a:sy n="62" d="100"/>
        </p:scale>
        <p:origin x="-1368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AAD5A11-3EBC-47AE-AB1C-4F1B938732A7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FFA013E9-5C5D-404D-8688-08171EA7A387}">
      <dgm:prSet phldrT="[Text]" custT="1"/>
      <dgm:spPr/>
      <dgm:t>
        <a:bodyPr/>
        <a:lstStyle/>
        <a:p>
          <a:pPr algn="l"/>
          <a:r>
            <a:rPr lang="cs-CZ" sz="1200" dirty="0" smtClean="0"/>
            <a:t>NÁZEV ŠKOLY: Základní škola a Mateřská škola Nedvědice, okres Brno – venkov, příspěvková organizace </a:t>
          </a:r>
          <a:endParaRPr lang="cs-CZ" sz="1200" dirty="0"/>
        </a:p>
      </dgm:t>
    </dgm:pt>
    <dgm:pt modelId="{21AEB457-3378-4229-AB40-4E994A8F4ECE}" type="sibTrans" cxnId="{518099A6-7684-423A-A846-BA4BAD340A92}">
      <dgm:prSet/>
      <dgm:spPr/>
      <dgm:t>
        <a:bodyPr/>
        <a:lstStyle/>
        <a:p>
          <a:endParaRPr lang="cs-CZ"/>
        </a:p>
      </dgm:t>
    </dgm:pt>
    <dgm:pt modelId="{1B7DEDFA-99C9-4AB3-BF71-AAD457E2A0F0}" type="parTrans" cxnId="{518099A6-7684-423A-A846-BA4BAD340A92}">
      <dgm:prSet/>
      <dgm:spPr/>
      <dgm:t>
        <a:bodyPr/>
        <a:lstStyle/>
        <a:p>
          <a:endParaRPr lang="cs-CZ"/>
        </a:p>
      </dgm:t>
    </dgm:pt>
    <dgm:pt modelId="{A4836DAF-3E6B-4198-A089-B3C0D0384F2B}">
      <dgm:prSet phldrT="[Text]" custT="1"/>
      <dgm:spPr/>
      <dgm:t>
        <a:bodyPr/>
        <a:lstStyle/>
        <a:p>
          <a:pPr algn="l"/>
          <a:r>
            <a:rPr lang="cs-CZ" sz="1200" dirty="0" smtClean="0"/>
            <a:t>AUTOR: Bc. Leona Vejrostová </a:t>
          </a:r>
          <a:endParaRPr lang="cs-CZ" sz="1200" dirty="0"/>
        </a:p>
      </dgm:t>
    </dgm:pt>
    <dgm:pt modelId="{25349BB8-8767-4DFD-A7A6-CAA0F89787D4}" type="parTrans" cxnId="{07F8B321-4601-47F8-9FC7-9285D49D4F39}">
      <dgm:prSet/>
      <dgm:spPr/>
      <dgm:t>
        <a:bodyPr/>
        <a:lstStyle/>
        <a:p>
          <a:endParaRPr lang="cs-CZ"/>
        </a:p>
      </dgm:t>
    </dgm:pt>
    <dgm:pt modelId="{BBC1BC97-A9EC-4C3D-ADAF-532BBD85B7D8}" type="sibTrans" cxnId="{07F8B321-4601-47F8-9FC7-9285D49D4F39}">
      <dgm:prSet/>
      <dgm:spPr/>
      <dgm:t>
        <a:bodyPr/>
        <a:lstStyle/>
        <a:p>
          <a:endParaRPr lang="cs-CZ"/>
        </a:p>
      </dgm:t>
    </dgm:pt>
    <dgm:pt modelId="{1D895EAB-76A7-41C6-9C6C-7D303AD4C23C}">
      <dgm:prSet phldrT="[Text]" custT="1"/>
      <dgm:spPr/>
      <dgm:t>
        <a:bodyPr/>
        <a:lstStyle/>
        <a:p>
          <a:pPr algn="l"/>
          <a:r>
            <a:rPr lang="cs-CZ" sz="1200" dirty="0" smtClean="0"/>
            <a:t>NÁZEV:  </a:t>
          </a:r>
          <a:r>
            <a:rPr lang="cs-CZ" sz="1200" baseline="0" dirty="0" smtClean="0"/>
            <a:t>VY_32_INOVACE_11_19_ Souhrnná cvičení – 1. pololetí - 2</a:t>
          </a:r>
          <a:endParaRPr lang="cs-CZ" sz="1200" dirty="0"/>
        </a:p>
      </dgm:t>
    </dgm:pt>
    <dgm:pt modelId="{87FE4BC2-61B7-471C-8B78-5D86641E63A8}" type="parTrans" cxnId="{B2C82355-7050-49C5-8F88-162BEDA66003}">
      <dgm:prSet/>
      <dgm:spPr/>
      <dgm:t>
        <a:bodyPr/>
        <a:lstStyle/>
        <a:p>
          <a:endParaRPr lang="cs-CZ"/>
        </a:p>
      </dgm:t>
    </dgm:pt>
    <dgm:pt modelId="{C4D425EA-0E87-49C8-84AC-AC71AFF482DE}" type="sibTrans" cxnId="{B2C82355-7050-49C5-8F88-162BEDA66003}">
      <dgm:prSet/>
      <dgm:spPr/>
      <dgm:t>
        <a:bodyPr/>
        <a:lstStyle/>
        <a:p>
          <a:endParaRPr lang="cs-CZ"/>
        </a:p>
      </dgm:t>
    </dgm:pt>
    <dgm:pt modelId="{D9242A4C-F33A-42E2-BFA4-EC80805DCD32}">
      <dgm:prSet phldrT="[Text]" custT="1"/>
      <dgm:spPr/>
      <dgm:t>
        <a:bodyPr/>
        <a:lstStyle/>
        <a:p>
          <a:pPr algn="l"/>
          <a:r>
            <a:rPr lang="cs-CZ" sz="1200" dirty="0" smtClean="0"/>
            <a:t>TEMA</a:t>
          </a:r>
          <a:r>
            <a:rPr lang="cs-CZ" sz="1000" dirty="0" smtClean="0"/>
            <a:t>: Matematika </a:t>
          </a:r>
          <a:r>
            <a:rPr lang="cs-CZ" sz="1200" dirty="0" smtClean="0"/>
            <a:t> 5. ročník  </a:t>
          </a:r>
          <a:endParaRPr lang="cs-CZ" sz="1200" dirty="0"/>
        </a:p>
      </dgm:t>
    </dgm:pt>
    <dgm:pt modelId="{5519F7B6-B010-4CFE-B121-A5CCD896A478}" type="parTrans" cxnId="{FD86FBFE-660C-4329-9810-D4C37BBE3277}">
      <dgm:prSet/>
      <dgm:spPr/>
      <dgm:t>
        <a:bodyPr/>
        <a:lstStyle/>
        <a:p>
          <a:endParaRPr lang="cs-CZ"/>
        </a:p>
      </dgm:t>
    </dgm:pt>
    <dgm:pt modelId="{A72F31FF-F91E-4CC5-B39B-84CB78F86E6F}" type="sibTrans" cxnId="{FD86FBFE-660C-4329-9810-D4C37BBE3277}">
      <dgm:prSet/>
      <dgm:spPr/>
      <dgm:t>
        <a:bodyPr/>
        <a:lstStyle/>
        <a:p>
          <a:endParaRPr lang="cs-CZ"/>
        </a:p>
      </dgm:t>
    </dgm:pt>
    <dgm:pt modelId="{ABD4D77B-BA54-4DFB-A762-4C734220F9AA}">
      <dgm:prSet phldrT="[Text]" custT="1"/>
      <dgm:spPr/>
      <dgm:t>
        <a:bodyPr/>
        <a:lstStyle/>
        <a:p>
          <a:pPr algn="l"/>
          <a:r>
            <a:rPr lang="cs-CZ" sz="1200" dirty="0" smtClean="0"/>
            <a:t>ČÍSLO PROJEKKTU: 2674/21/7.1.4/2011  </a:t>
          </a:r>
          <a:endParaRPr lang="cs-CZ" sz="1200" dirty="0"/>
        </a:p>
      </dgm:t>
    </dgm:pt>
    <dgm:pt modelId="{B23C100F-6F07-4054-865D-A83554B9640D}" type="parTrans" cxnId="{4D19ECE5-F235-4617-A551-7E73DEE1DBCB}">
      <dgm:prSet/>
      <dgm:spPr/>
      <dgm:t>
        <a:bodyPr/>
        <a:lstStyle/>
        <a:p>
          <a:endParaRPr lang="cs-CZ"/>
        </a:p>
      </dgm:t>
    </dgm:pt>
    <dgm:pt modelId="{820AB950-D65D-44AA-960C-BF27BDEDE2CC}" type="sibTrans" cxnId="{4D19ECE5-F235-4617-A551-7E73DEE1DBCB}">
      <dgm:prSet/>
      <dgm:spPr/>
      <dgm:t>
        <a:bodyPr/>
        <a:lstStyle/>
        <a:p>
          <a:endParaRPr lang="cs-CZ"/>
        </a:p>
      </dgm:t>
    </dgm:pt>
    <dgm:pt modelId="{2D933DCE-BBEA-46A5-98BC-CA41A7DBB761}" type="pres">
      <dgm:prSet presAssocID="{DAAD5A11-3EBC-47AE-AB1C-4F1B938732A7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D3A73299-62A4-4767-8E25-C16133A0B902}" type="pres">
      <dgm:prSet presAssocID="{FFA013E9-5C5D-404D-8688-08171EA7A387}" presName="circle1" presStyleLbl="node1" presStyleIdx="0" presStyleCnt="5"/>
      <dgm:spPr/>
    </dgm:pt>
    <dgm:pt modelId="{EE30B2AF-DDC9-42DB-9092-5595C6257A57}" type="pres">
      <dgm:prSet presAssocID="{FFA013E9-5C5D-404D-8688-08171EA7A387}" presName="space" presStyleCnt="0"/>
      <dgm:spPr/>
    </dgm:pt>
    <dgm:pt modelId="{E1DA18CB-4B0A-4D0C-9459-15C4B327891F}" type="pres">
      <dgm:prSet presAssocID="{FFA013E9-5C5D-404D-8688-08171EA7A387}" presName="rect1" presStyleLbl="alignAcc1" presStyleIdx="0" presStyleCnt="5"/>
      <dgm:spPr/>
      <dgm:t>
        <a:bodyPr/>
        <a:lstStyle/>
        <a:p>
          <a:endParaRPr lang="cs-CZ"/>
        </a:p>
      </dgm:t>
    </dgm:pt>
    <dgm:pt modelId="{29996EEB-8589-4AED-9C98-E2204A026234}" type="pres">
      <dgm:prSet presAssocID="{A4836DAF-3E6B-4198-A089-B3C0D0384F2B}" presName="vertSpace2" presStyleLbl="node1" presStyleIdx="0" presStyleCnt="5"/>
      <dgm:spPr/>
    </dgm:pt>
    <dgm:pt modelId="{056AE7B2-579D-40D1-A57C-4E33BFED76BE}" type="pres">
      <dgm:prSet presAssocID="{A4836DAF-3E6B-4198-A089-B3C0D0384F2B}" presName="circle2" presStyleLbl="node1" presStyleIdx="1" presStyleCnt="5"/>
      <dgm:spPr/>
    </dgm:pt>
    <dgm:pt modelId="{4F0AD45D-7E6A-4C4A-90DF-90E27C4B175D}" type="pres">
      <dgm:prSet presAssocID="{A4836DAF-3E6B-4198-A089-B3C0D0384F2B}" presName="rect2" presStyleLbl="alignAcc1" presStyleIdx="1" presStyleCnt="5"/>
      <dgm:spPr/>
      <dgm:t>
        <a:bodyPr/>
        <a:lstStyle/>
        <a:p>
          <a:endParaRPr lang="cs-CZ"/>
        </a:p>
      </dgm:t>
    </dgm:pt>
    <dgm:pt modelId="{1804A346-BBD3-438B-AE0F-7BEBB1E2AF96}" type="pres">
      <dgm:prSet presAssocID="{1D895EAB-76A7-41C6-9C6C-7D303AD4C23C}" presName="vertSpace3" presStyleLbl="node1" presStyleIdx="1" presStyleCnt="5"/>
      <dgm:spPr/>
    </dgm:pt>
    <dgm:pt modelId="{60CB9877-708D-4C64-AA73-CFD3F3076BC2}" type="pres">
      <dgm:prSet presAssocID="{1D895EAB-76A7-41C6-9C6C-7D303AD4C23C}" presName="circle3" presStyleLbl="node1" presStyleIdx="2" presStyleCnt="5"/>
      <dgm:spPr/>
    </dgm:pt>
    <dgm:pt modelId="{347D85BD-7382-4413-9298-D06CC996458A}" type="pres">
      <dgm:prSet presAssocID="{1D895EAB-76A7-41C6-9C6C-7D303AD4C23C}" presName="rect3" presStyleLbl="alignAcc1" presStyleIdx="2" presStyleCnt="5"/>
      <dgm:spPr/>
      <dgm:t>
        <a:bodyPr/>
        <a:lstStyle/>
        <a:p>
          <a:endParaRPr lang="cs-CZ"/>
        </a:p>
      </dgm:t>
    </dgm:pt>
    <dgm:pt modelId="{C4DD5B9C-4D9E-449D-A063-107A759DF3D1}" type="pres">
      <dgm:prSet presAssocID="{D9242A4C-F33A-42E2-BFA4-EC80805DCD32}" presName="vertSpace4" presStyleLbl="node1" presStyleIdx="2" presStyleCnt="5"/>
      <dgm:spPr/>
    </dgm:pt>
    <dgm:pt modelId="{CD515E15-5457-47F2-8109-A2A59D66C930}" type="pres">
      <dgm:prSet presAssocID="{D9242A4C-F33A-42E2-BFA4-EC80805DCD32}" presName="circle4" presStyleLbl="node1" presStyleIdx="3" presStyleCnt="5"/>
      <dgm:spPr/>
    </dgm:pt>
    <dgm:pt modelId="{7DDB6D97-C311-42E1-B77C-B194BAE75773}" type="pres">
      <dgm:prSet presAssocID="{D9242A4C-F33A-42E2-BFA4-EC80805DCD32}" presName="rect4" presStyleLbl="alignAcc1" presStyleIdx="3" presStyleCnt="5" custLinFactNeighborX="-33" custLinFactNeighborY="-4247"/>
      <dgm:spPr/>
      <dgm:t>
        <a:bodyPr/>
        <a:lstStyle/>
        <a:p>
          <a:endParaRPr lang="cs-CZ"/>
        </a:p>
      </dgm:t>
    </dgm:pt>
    <dgm:pt modelId="{DE2B4424-17B1-4404-A13F-04051C43B79D}" type="pres">
      <dgm:prSet presAssocID="{ABD4D77B-BA54-4DFB-A762-4C734220F9AA}" presName="vertSpace5" presStyleLbl="node1" presStyleIdx="3" presStyleCnt="5"/>
      <dgm:spPr/>
    </dgm:pt>
    <dgm:pt modelId="{555607BD-8A1D-4EBB-825A-8C74A1FB0FFC}" type="pres">
      <dgm:prSet presAssocID="{ABD4D77B-BA54-4DFB-A762-4C734220F9AA}" presName="circle5" presStyleLbl="node1" presStyleIdx="4" presStyleCnt="5"/>
      <dgm:spPr/>
    </dgm:pt>
    <dgm:pt modelId="{AAB7E4A6-9D01-402C-9D7A-6D30767F0B58}" type="pres">
      <dgm:prSet presAssocID="{ABD4D77B-BA54-4DFB-A762-4C734220F9AA}" presName="rect5" presStyleLbl="alignAcc1" presStyleIdx="4" presStyleCnt="5" custLinFactNeighborX="-244" custLinFactNeighborY="-970"/>
      <dgm:spPr/>
      <dgm:t>
        <a:bodyPr/>
        <a:lstStyle/>
        <a:p>
          <a:endParaRPr lang="cs-CZ"/>
        </a:p>
      </dgm:t>
    </dgm:pt>
    <dgm:pt modelId="{359A210A-E8C9-4FD6-9BC7-434F4455A6B5}" type="pres">
      <dgm:prSet presAssocID="{FFA013E9-5C5D-404D-8688-08171EA7A387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6B74B1E-3C18-4C06-BA03-CB2EB266F8FF}" type="pres">
      <dgm:prSet presAssocID="{A4836DAF-3E6B-4198-A089-B3C0D0384F2B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4413E88-B296-45A5-9057-6B5765B63A8F}" type="pres">
      <dgm:prSet presAssocID="{1D895EAB-76A7-41C6-9C6C-7D303AD4C23C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434D34-FA65-40B0-A4CE-3A1E2B14A215}" type="pres">
      <dgm:prSet presAssocID="{D9242A4C-F33A-42E2-BFA4-EC80805DCD32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6703DA5-6D74-4C8B-9C82-31DC93531BC2}" type="pres">
      <dgm:prSet presAssocID="{ABD4D77B-BA54-4DFB-A762-4C734220F9AA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3AED4501-6570-44AA-9289-2A072240B9E0}" type="presOf" srcId="{ABD4D77B-BA54-4DFB-A762-4C734220F9AA}" destId="{AAB7E4A6-9D01-402C-9D7A-6D30767F0B58}" srcOrd="0" destOrd="0" presId="urn:microsoft.com/office/officeart/2005/8/layout/target3"/>
    <dgm:cxn modelId="{236AFCEC-6F11-41A0-B812-41789EFC2985}" type="presOf" srcId="{A4836DAF-3E6B-4198-A089-B3C0D0384F2B}" destId="{4F0AD45D-7E6A-4C4A-90DF-90E27C4B175D}" srcOrd="0" destOrd="0" presId="urn:microsoft.com/office/officeart/2005/8/layout/target3"/>
    <dgm:cxn modelId="{E9D639B7-B6A2-474F-ADBA-936076671824}" type="presOf" srcId="{FFA013E9-5C5D-404D-8688-08171EA7A387}" destId="{E1DA18CB-4B0A-4D0C-9459-15C4B327891F}" srcOrd="0" destOrd="0" presId="urn:microsoft.com/office/officeart/2005/8/layout/target3"/>
    <dgm:cxn modelId="{4996ABF8-5819-4B22-BB63-5F722333AE1B}" type="presOf" srcId="{1D895EAB-76A7-41C6-9C6C-7D303AD4C23C}" destId="{347D85BD-7382-4413-9298-D06CC996458A}" srcOrd="0" destOrd="0" presId="urn:microsoft.com/office/officeart/2005/8/layout/target3"/>
    <dgm:cxn modelId="{07F8B321-4601-47F8-9FC7-9285D49D4F39}" srcId="{DAAD5A11-3EBC-47AE-AB1C-4F1B938732A7}" destId="{A4836DAF-3E6B-4198-A089-B3C0D0384F2B}" srcOrd="1" destOrd="0" parTransId="{25349BB8-8767-4DFD-A7A6-CAA0F89787D4}" sibTransId="{BBC1BC97-A9EC-4C3D-ADAF-532BBD85B7D8}"/>
    <dgm:cxn modelId="{289C6DE5-F0CB-481D-BE3A-A6DEBE9B4711}" type="presOf" srcId="{FFA013E9-5C5D-404D-8688-08171EA7A387}" destId="{359A210A-E8C9-4FD6-9BC7-434F4455A6B5}" srcOrd="1" destOrd="0" presId="urn:microsoft.com/office/officeart/2005/8/layout/target3"/>
    <dgm:cxn modelId="{4D19ECE5-F235-4617-A551-7E73DEE1DBCB}" srcId="{DAAD5A11-3EBC-47AE-AB1C-4F1B938732A7}" destId="{ABD4D77B-BA54-4DFB-A762-4C734220F9AA}" srcOrd="4" destOrd="0" parTransId="{B23C100F-6F07-4054-865D-A83554B9640D}" sibTransId="{820AB950-D65D-44AA-960C-BF27BDEDE2CC}"/>
    <dgm:cxn modelId="{E2935247-681E-4B41-A194-25D59005992B}" type="presOf" srcId="{ABD4D77B-BA54-4DFB-A762-4C734220F9AA}" destId="{A6703DA5-6D74-4C8B-9C82-31DC93531BC2}" srcOrd="1" destOrd="0" presId="urn:microsoft.com/office/officeart/2005/8/layout/target3"/>
    <dgm:cxn modelId="{518099A6-7684-423A-A846-BA4BAD340A92}" srcId="{DAAD5A11-3EBC-47AE-AB1C-4F1B938732A7}" destId="{FFA013E9-5C5D-404D-8688-08171EA7A387}" srcOrd="0" destOrd="0" parTransId="{1B7DEDFA-99C9-4AB3-BF71-AAD457E2A0F0}" sibTransId="{21AEB457-3378-4229-AB40-4E994A8F4ECE}"/>
    <dgm:cxn modelId="{F2B0818D-BB02-4C2C-B6D9-5E01F070A4CD}" type="presOf" srcId="{DAAD5A11-3EBC-47AE-AB1C-4F1B938732A7}" destId="{2D933DCE-BBEA-46A5-98BC-CA41A7DBB761}" srcOrd="0" destOrd="0" presId="urn:microsoft.com/office/officeart/2005/8/layout/target3"/>
    <dgm:cxn modelId="{2C259A42-595B-4244-BB94-742280396E63}" type="presOf" srcId="{1D895EAB-76A7-41C6-9C6C-7D303AD4C23C}" destId="{94413E88-B296-45A5-9057-6B5765B63A8F}" srcOrd="1" destOrd="0" presId="urn:microsoft.com/office/officeart/2005/8/layout/target3"/>
    <dgm:cxn modelId="{FD86FBFE-660C-4329-9810-D4C37BBE3277}" srcId="{DAAD5A11-3EBC-47AE-AB1C-4F1B938732A7}" destId="{D9242A4C-F33A-42E2-BFA4-EC80805DCD32}" srcOrd="3" destOrd="0" parTransId="{5519F7B6-B010-4CFE-B121-A5CCD896A478}" sibTransId="{A72F31FF-F91E-4CC5-B39B-84CB78F86E6F}"/>
    <dgm:cxn modelId="{6DAB3D24-F627-427A-9C82-9219EB583743}" type="presOf" srcId="{A4836DAF-3E6B-4198-A089-B3C0D0384F2B}" destId="{36B74B1E-3C18-4C06-BA03-CB2EB266F8FF}" srcOrd="1" destOrd="0" presId="urn:microsoft.com/office/officeart/2005/8/layout/target3"/>
    <dgm:cxn modelId="{6211996E-0609-418E-8C1C-BA73E85EBAF3}" type="presOf" srcId="{D9242A4C-F33A-42E2-BFA4-EC80805DCD32}" destId="{5A434D34-FA65-40B0-A4CE-3A1E2B14A215}" srcOrd="1" destOrd="0" presId="urn:microsoft.com/office/officeart/2005/8/layout/target3"/>
    <dgm:cxn modelId="{B2C82355-7050-49C5-8F88-162BEDA66003}" srcId="{DAAD5A11-3EBC-47AE-AB1C-4F1B938732A7}" destId="{1D895EAB-76A7-41C6-9C6C-7D303AD4C23C}" srcOrd="2" destOrd="0" parTransId="{87FE4BC2-61B7-471C-8B78-5D86641E63A8}" sibTransId="{C4D425EA-0E87-49C8-84AC-AC71AFF482DE}"/>
    <dgm:cxn modelId="{09F3435D-3134-45E6-9EDB-F544A37EB86A}" type="presOf" srcId="{D9242A4C-F33A-42E2-BFA4-EC80805DCD32}" destId="{7DDB6D97-C311-42E1-B77C-B194BAE75773}" srcOrd="0" destOrd="0" presId="urn:microsoft.com/office/officeart/2005/8/layout/target3"/>
    <dgm:cxn modelId="{200E03BF-4A30-46F1-9D8D-A93CBEEB18C5}" type="presParOf" srcId="{2D933DCE-BBEA-46A5-98BC-CA41A7DBB761}" destId="{D3A73299-62A4-4767-8E25-C16133A0B902}" srcOrd="0" destOrd="0" presId="urn:microsoft.com/office/officeart/2005/8/layout/target3"/>
    <dgm:cxn modelId="{5E035BB2-7B3B-4674-A18B-D5652B14CEB5}" type="presParOf" srcId="{2D933DCE-BBEA-46A5-98BC-CA41A7DBB761}" destId="{EE30B2AF-DDC9-42DB-9092-5595C6257A57}" srcOrd="1" destOrd="0" presId="urn:microsoft.com/office/officeart/2005/8/layout/target3"/>
    <dgm:cxn modelId="{B44806C3-8759-4F61-AA98-EF047222BFD2}" type="presParOf" srcId="{2D933DCE-BBEA-46A5-98BC-CA41A7DBB761}" destId="{E1DA18CB-4B0A-4D0C-9459-15C4B327891F}" srcOrd="2" destOrd="0" presId="urn:microsoft.com/office/officeart/2005/8/layout/target3"/>
    <dgm:cxn modelId="{95BF9E8B-0538-45E5-A924-9D6071C4A6FB}" type="presParOf" srcId="{2D933DCE-BBEA-46A5-98BC-CA41A7DBB761}" destId="{29996EEB-8589-4AED-9C98-E2204A026234}" srcOrd="3" destOrd="0" presId="urn:microsoft.com/office/officeart/2005/8/layout/target3"/>
    <dgm:cxn modelId="{A0C95E75-ADB0-4779-80D1-337DE2F0995F}" type="presParOf" srcId="{2D933DCE-BBEA-46A5-98BC-CA41A7DBB761}" destId="{056AE7B2-579D-40D1-A57C-4E33BFED76BE}" srcOrd="4" destOrd="0" presId="urn:microsoft.com/office/officeart/2005/8/layout/target3"/>
    <dgm:cxn modelId="{BA5E827E-F1D0-43A3-8413-4E32F7960A36}" type="presParOf" srcId="{2D933DCE-BBEA-46A5-98BC-CA41A7DBB761}" destId="{4F0AD45D-7E6A-4C4A-90DF-90E27C4B175D}" srcOrd="5" destOrd="0" presId="urn:microsoft.com/office/officeart/2005/8/layout/target3"/>
    <dgm:cxn modelId="{7C06F069-60B3-40C0-8F19-0F4F94BB4D5D}" type="presParOf" srcId="{2D933DCE-BBEA-46A5-98BC-CA41A7DBB761}" destId="{1804A346-BBD3-438B-AE0F-7BEBB1E2AF96}" srcOrd="6" destOrd="0" presId="urn:microsoft.com/office/officeart/2005/8/layout/target3"/>
    <dgm:cxn modelId="{2EE225B1-8001-4ACA-8FC0-FFAA5C04350C}" type="presParOf" srcId="{2D933DCE-BBEA-46A5-98BC-CA41A7DBB761}" destId="{60CB9877-708D-4C64-AA73-CFD3F3076BC2}" srcOrd="7" destOrd="0" presId="urn:microsoft.com/office/officeart/2005/8/layout/target3"/>
    <dgm:cxn modelId="{4BC282B2-1349-4274-BBA2-5CDF056EC59D}" type="presParOf" srcId="{2D933DCE-BBEA-46A5-98BC-CA41A7DBB761}" destId="{347D85BD-7382-4413-9298-D06CC996458A}" srcOrd="8" destOrd="0" presId="urn:microsoft.com/office/officeart/2005/8/layout/target3"/>
    <dgm:cxn modelId="{7F63E978-B151-4D60-9603-DFC529157D10}" type="presParOf" srcId="{2D933DCE-BBEA-46A5-98BC-CA41A7DBB761}" destId="{C4DD5B9C-4D9E-449D-A063-107A759DF3D1}" srcOrd="9" destOrd="0" presId="urn:microsoft.com/office/officeart/2005/8/layout/target3"/>
    <dgm:cxn modelId="{93B8D8F2-2836-4EA1-BE18-0E73183EAC84}" type="presParOf" srcId="{2D933DCE-BBEA-46A5-98BC-CA41A7DBB761}" destId="{CD515E15-5457-47F2-8109-A2A59D66C930}" srcOrd="10" destOrd="0" presId="urn:microsoft.com/office/officeart/2005/8/layout/target3"/>
    <dgm:cxn modelId="{B5CA464E-2F79-4131-82AB-81572352548B}" type="presParOf" srcId="{2D933DCE-BBEA-46A5-98BC-CA41A7DBB761}" destId="{7DDB6D97-C311-42E1-B77C-B194BAE75773}" srcOrd="11" destOrd="0" presId="urn:microsoft.com/office/officeart/2005/8/layout/target3"/>
    <dgm:cxn modelId="{A61227C7-DC98-404E-A362-C4FE16DF31BC}" type="presParOf" srcId="{2D933DCE-BBEA-46A5-98BC-CA41A7DBB761}" destId="{DE2B4424-17B1-4404-A13F-04051C43B79D}" srcOrd="12" destOrd="0" presId="urn:microsoft.com/office/officeart/2005/8/layout/target3"/>
    <dgm:cxn modelId="{28F7A43C-FF64-4E28-A51B-FF26637923F0}" type="presParOf" srcId="{2D933DCE-BBEA-46A5-98BC-CA41A7DBB761}" destId="{555607BD-8A1D-4EBB-825A-8C74A1FB0FFC}" srcOrd="13" destOrd="0" presId="urn:microsoft.com/office/officeart/2005/8/layout/target3"/>
    <dgm:cxn modelId="{57308B57-9252-4B32-A7F5-6D44FD56FE52}" type="presParOf" srcId="{2D933DCE-BBEA-46A5-98BC-CA41A7DBB761}" destId="{AAB7E4A6-9D01-402C-9D7A-6D30767F0B58}" srcOrd="14" destOrd="0" presId="urn:microsoft.com/office/officeart/2005/8/layout/target3"/>
    <dgm:cxn modelId="{F4E31061-F756-440C-BED3-C3DBACAD59AF}" type="presParOf" srcId="{2D933DCE-BBEA-46A5-98BC-CA41A7DBB761}" destId="{359A210A-E8C9-4FD6-9BC7-434F4455A6B5}" srcOrd="15" destOrd="0" presId="urn:microsoft.com/office/officeart/2005/8/layout/target3"/>
    <dgm:cxn modelId="{A6BFEBA8-5EE8-40E5-B555-B43B00E94488}" type="presParOf" srcId="{2D933DCE-BBEA-46A5-98BC-CA41A7DBB761}" destId="{36B74B1E-3C18-4C06-BA03-CB2EB266F8FF}" srcOrd="16" destOrd="0" presId="urn:microsoft.com/office/officeart/2005/8/layout/target3"/>
    <dgm:cxn modelId="{3F5FDCB9-0F5E-4E98-A7F7-3D7ACAE601F6}" type="presParOf" srcId="{2D933DCE-BBEA-46A5-98BC-CA41A7DBB761}" destId="{94413E88-B296-45A5-9057-6B5765B63A8F}" srcOrd="17" destOrd="0" presId="urn:microsoft.com/office/officeart/2005/8/layout/target3"/>
    <dgm:cxn modelId="{A0A339F1-D79C-49B2-A042-6A2BD816C7E7}" type="presParOf" srcId="{2D933DCE-BBEA-46A5-98BC-CA41A7DBB761}" destId="{5A434D34-FA65-40B0-A4CE-3A1E2B14A215}" srcOrd="18" destOrd="0" presId="urn:microsoft.com/office/officeart/2005/8/layout/target3"/>
    <dgm:cxn modelId="{6AFCA0B3-5528-444E-8138-BEC93BB498ED}" type="presParOf" srcId="{2D933DCE-BBEA-46A5-98BC-CA41A7DBB761}" destId="{A6703DA5-6D74-4C8B-9C82-31DC93531BC2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3A73299-62A4-4767-8E25-C16133A0B902}">
      <dsp:nvSpPr>
        <dsp:cNvPr id="0" name=""/>
        <dsp:cNvSpPr/>
      </dsp:nvSpPr>
      <dsp:spPr>
        <a:xfrm>
          <a:off x="0" y="0"/>
          <a:ext cx="2016223" cy="201622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1DA18CB-4B0A-4D0C-9459-15C4B327891F}">
      <dsp:nvSpPr>
        <dsp:cNvPr id="0" name=""/>
        <dsp:cNvSpPr/>
      </dsp:nvSpPr>
      <dsp:spPr>
        <a:xfrm>
          <a:off x="1008111" y="0"/>
          <a:ext cx="6694512" cy="201622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NÁZEV ŠKOLY: Základní škola a Mateřská škola Nedvědice, okres Brno – venkov, příspěvková organizace </a:t>
          </a:r>
          <a:endParaRPr lang="cs-CZ" sz="1200" kern="1200" dirty="0"/>
        </a:p>
      </dsp:txBody>
      <dsp:txXfrm>
        <a:off x="1008111" y="0"/>
        <a:ext cx="6694512" cy="322595"/>
      </dsp:txXfrm>
    </dsp:sp>
    <dsp:sp modelId="{056AE7B2-579D-40D1-A57C-4E33BFED76BE}">
      <dsp:nvSpPr>
        <dsp:cNvPr id="0" name=""/>
        <dsp:cNvSpPr/>
      </dsp:nvSpPr>
      <dsp:spPr>
        <a:xfrm>
          <a:off x="211703" y="322595"/>
          <a:ext cx="1592816" cy="1592816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F0AD45D-7E6A-4C4A-90DF-90E27C4B175D}">
      <dsp:nvSpPr>
        <dsp:cNvPr id="0" name=""/>
        <dsp:cNvSpPr/>
      </dsp:nvSpPr>
      <dsp:spPr>
        <a:xfrm>
          <a:off x="1008111" y="322595"/>
          <a:ext cx="6694512" cy="159281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AUTOR: Bc. Leona Vejrostová </a:t>
          </a:r>
          <a:endParaRPr lang="cs-CZ" sz="1200" kern="1200" dirty="0"/>
        </a:p>
      </dsp:txBody>
      <dsp:txXfrm>
        <a:off x="1008111" y="322595"/>
        <a:ext cx="6694512" cy="322595"/>
      </dsp:txXfrm>
    </dsp:sp>
    <dsp:sp modelId="{60CB9877-708D-4C64-AA73-CFD3F3076BC2}">
      <dsp:nvSpPr>
        <dsp:cNvPr id="0" name=""/>
        <dsp:cNvSpPr/>
      </dsp:nvSpPr>
      <dsp:spPr>
        <a:xfrm>
          <a:off x="423406" y="645191"/>
          <a:ext cx="1169409" cy="116940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47D85BD-7382-4413-9298-D06CC996458A}">
      <dsp:nvSpPr>
        <dsp:cNvPr id="0" name=""/>
        <dsp:cNvSpPr/>
      </dsp:nvSpPr>
      <dsp:spPr>
        <a:xfrm>
          <a:off x="1008111" y="645191"/>
          <a:ext cx="6694512" cy="116940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NÁZEV:  </a:t>
          </a:r>
          <a:r>
            <a:rPr lang="cs-CZ" sz="1200" kern="1200" baseline="0" dirty="0" smtClean="0"/>
            <a:t>VY_32_INOVACE_11_19_ Souhrnná cvičení – 1. pololetí - 2</a:t>
          </a:r>
          <a:endParaRPr lang="cs-CZ" sz="1200" kern="1200" dirty="0"/>
        </a:p>
      </dsp:txBody>
      <dsp:txXfrm>
        <a:off x="1008111" y="645191"/>
        <a:ext cx="6694512" cy="322595"/>
      </dsp:txXfrm>
    </dsp:sp>
    <dsp:sp modelId="{CD515E15-5457-47F2-8109-A2A59D66C930}">
      <dsp:nvSpPr>
        <dsp:cNvPr id="0" name=""/>
        <dsp:cNvSpPr/>
      </dsp:nvSpPr>
      <dsp:spPr>
        <a:xfrm>
          <a:off x="635110" y="967787"/>
          <a:ext cx="746002" cy="74600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DDB6D97-C311-42E1-B77C-B194BAE75773}">
      <dsp:nvSpPr>
        <dsp:cNvPr id="0" name=""/>
        <dsp:cNvSpPr/>
      </dsp:nvSpPr>
      <dsp:spPr>
        <a:xfrm>
          <a:off x="1005902" y="936104"/>
          <a:ext cx="6694512" cy="74600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TEMA</a:t>
          </a:r>
          <a:r>
            <a:rPr lang="cs-CZ" sz="1000" kern="1200" dirty="0" smtClean="0"/>
            <a:t>: Matematika </a:t>
          </a:r>
          <a:r>
            <a:rPr lang="cs-CZ" sz="1200" kern="1200" dirty="0" smtClean="0"/>
            <a:t> 5. ročník  </a:t>
          </a:r>
          <a:endParaRPr lang="cs-CZ" sz="1200" kern="1200" dirty="0"/>
        </a:p>
      </dsp:txBody>
      <dsp:txXfrm>
        <a:off x="1005902" y="936104"/>
        <a:ext cx="6694512" cy="322595"/>
      </dsp:txXfrm>
    </dsp:sp>
    <dsp:sp modelId="{555607BD-8A1D-4EBB-825A-8C74A1FB0FFC}">
      <dsp:nvSpPr>
        <dsp:cNvPr id="0" name=""/>
        <dsp:cNvSpPr/>
      </dsp:nvSpPr>
      <dsp:spPr>
        <a:xfrm>
          <a:off x="846813" y="1290382"/>
          <a:ext cx="322595" cy="32259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AB7E4A6-9D01-402C-9D7A-6D30767F0B58}">
      <dsp:nvSpPr>
        <dsp:cNvPr id="0" name=""/>
        <dsp:cNvSpPr/>
      </dsp:nvSpPr>
      <dsp:spPr>
        <a:xfrm>
          <a:off x="991776" y="1287253"/>
          <a:ext cx="6694512" cy="32259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ČÍSLO PROJEKKTU: 2674/21/7.1.4/2011  </a:t>
          </a:r>
          <a:endParaRPr lang="cs-CZ" sz="1200" kern="1200" dirty="0"/>
        </a:p>
      </dsp:txBody>
      <dsp:txXfrm>
        <a:off x="991776" y="1287253"/>
        <a:ext cx="6694512" cy="32259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EF7CD64-051B-422A-A6D0-3074331F2947}" type="datetimeFigureOut">
              <a:rPr lang="cs-CZ" smtClean="0"/>
              <a:t>15.9.2012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BDEFA77-79E0-4423-BDB3-D9D4E6F711F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0835683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dirty="0" smtClean="0"/>
              <a:t>Styl výše uvedené tabulky pro doplnění informací k materiálu si můžete zvolit sami. Důležité je dodržet náležitosti v ní uvedené.</a:t>
            </a:r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EF3795-EFB7-4C9C-A14D-33E323938D8D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7899469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9F177F-E075-46E8-9C5A-079DDE8B7A4A}" type="datetimeFigureOut">
              <a:rPr lang="cs-CZ" smtClean="0"/>
              <a:t>15.9.2012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9670A7-AE80-46D7-A6F3-CFE01ADCB4D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3412144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9F177F-E075-46E8-9C5A-079DDE8B7A4A}" type="datetimeFigureOut">
              <a:rPr lang="cs-CZ" smtClean="0"/>
              <a:t>15.9.2012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9670A7-AE80-46D7-A6F3-CFE01ADCB4D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2928697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9F177F-E075-46E8-9C5A-079DDE8B7A4A}" type="datetimeFigureOut">
              <a:rPr lang="cs-CZ" smtClean="0"/>
              <a:t>15.9.2012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9670A7-AE80-46D7-A6F3-CFE01ADCB4D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2273767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9F177F-E075-46E8-9C5A-079DDE8B7A4A}" type="datetimeFigureOut">
              <a:rPr lang="cs-CZ" smtClean="0"/>
              <a:t>15.9.2012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9670A7-AE80-46D7-A6F3-CFE01ADCB4D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9778136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9F177F-E075-46E8-9C5A-079DDE8B7A4A}" type="datetimeFigureOut">
              <a:rPr lang="cs-CZ" smtClean="0"/>
              <a:t>15.9.2012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9670A7-AE80-46D7-A6F3-CFE01ADCB4D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6566011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9F177F-E075-46E8-9C5A-079DDE8B7A4A}" type="datetimeFigureOut">
              <a:rPr lang="cs-CZ" smtClean="0"/>
              <a:t>15.9.2012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9670A7-AE80-46D7-A6F3-CFE01ADCB4D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1871908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9F177F-E075-46E8-9C5A-079DDE8B7A4A}" type="datetimeFigureOut">
              <a:rPr lang="cs-CZ" smtClean="0"/>
              <a:t>15.9.2012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9670A7-AE80-46D7-A6F3-CFE01ADCB4D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8120194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9F177F-E075-46E8-9C5A-079DDE8B7A4A}" type="datetimeFigureOut">
              <a:rPr lang="cs-CZ" smtClean="0"/>
              <a:t>15.9.2012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9670A7-AE80-46D7-A6F3-CFE01ADCB4D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5526618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9F177F-E075-46E8-9C5A-079DDE8B7A4A}" type="datetimeFigureOut">
              <a:rPr lang="cs-CZ" smtClean="0"/>
              <a:t>15.9.2012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9670A7-AE80-46D7-A6F3-CFE01ADCB4D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7635138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9F177F-E075-46E8-9C5A-079DDE8B7A4A}" type="datetimeFigureOut">
              <a:rPr lang="cs-CZ" smtClean="0"/>
              <a:t>15.9.2012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9670A7-AE80-46D7-A6F3-CFE01ADCB4D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4480277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9F177F-E075-46E8-9C5A-079DDE8B7A4A}" type="datetimeFigureOut">
              <a:rPr lang="cs-CZ" smtClean="0"/>
              <a:t>15.9.2012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9670A7-AE80-46D7-A6F3-CFE01ADCB4D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1677014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49F177F-E075-46E8-9C5A-079DDE8B7A4A}" type="datetimeFigureOut">
              <a:rPr lang="cs-CZ" smtClean="0"/>
              <a:t>15.9.2012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39670A7-AE80-46D7-A6F3-CFE01ADCB4D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2407995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992508558"/>
              </p:ext>
            </p:extLst>
          </p:nvPr>
        </p:nvGraphicFramePr>
        <p:xfrm>
          <a:off x="685800" y="908721"/>
          <a:ext cx="7702624" cy="201622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767008" y="3717032"/>
            <a:ext cx="7776864" cy="1464568"/>
          </a:xfrm>
        </p:spPr>
        <p:txBody>
          <a:bodyPr/>
          <a:lstStyle/>
          <a:p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5576" y="3717032"/>
            <a:ext cx="7848872" cy="151216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45010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 smtClean="0"/>
              <a:t>Materiál slouží jako doplněk učiva v rámci tématu Matematika a její aplikace.</a:t>
            </a:r>
          </a:p>
          <a:p>
            <a:r>
              <a:rPr lang="cs-CZ" dirty="0" smtClean="0"/>
              <a:t>Materiál slouží k procvičení učiva </a:t>
            </a:r>
            <a:r>
              <a:rPr lang="cs-CZ" b="1" u="sng" dirty="0" smtClean="0"/>
              <a:t>Souhrnné opakování - 2.</a:t>
            </a:r>
            <a:endParaRPr lang="cs-CZ" b="1" u="sng" dirty="0"/>
          </a:p>
          <a:p>
            <a:r>
              <a:rPr lang="cs-CZ" dirty="0" smtClean="0"/>
              <a:t>Vytvořeno jako DUM do předmětu matematika pro pátý ročník základní školy.</a:t>
            </a:r>
          </a:p>
          <a:p>
            <a:r>
              <a:rPr lang="cs-CZ" dirty="0" smtClean="0"/>
              <a:t>Materiál doporučuji prezentovat pomocí dataprojektoru.</a:t>
            </a:r>
          </a:p>
          <a:p>
            <a:r>
              <a:rPr lang="cs-CZ" dirty="0" smtClean="0"/>
              <a:t>Materiál byl vytvořen a pilotován v prvním pololetí školního roku 2012/2013.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637948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Vyřeš slovní úlohu.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b="1" u="sng" dirty="0" smtClean="0"/>
              <a:t>Napiš zápis, výpočet, odpověď.</a:t>
            </a:r>
          </a:p>
          <a:p>
            <a:pPr marL="0" indent="0">
              <a:buNone/>
            </a:pPr>
            <a:r>
              <a:rPr lang="cs-CZ" dirty="0" smtClean="0"/>
              <a:t>Výstavy fotografií se účastnilo první týden         18 876 návštěvníků. Druhý týden jich přišlo o     6 780 více než první týden.</a:t>
            </a:r>
          </a:p>
          <a:p>
            <a:pPr marL="0" indent="0">
              <a:buNone/>
            </a:pPr>
            <a:r>
              <a:rPr lang="cs-CZ" dirty="0" smtClean="0"/>
              <a:t>Kolik návštěvníků přišlo na výstavu za oba týdny?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7375201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Vyřeš slovní úlohu.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b="1" u="sng" dirty="0"/>
              <a:t>Napiš zápis, výpočet, odpověď</a:t>
            </a:r>
            <a:r>
              <a:rPr lang="cs-CZ" b="1" u="sng" dirty="0" smtClean="0"/>
              <a:t>.</a:t>
            </a:r>
          </a:p>
          <a:p>
            <a:pPr marL="0" indent="0">
              <a:buNone/>
            </a:pPr>
            <a:r>
              <a:rPr lang="cs-CZ" dirty="0" smtClean="0"/>
              <a:t>Za čtyři dny nachytali rybáři 1 340 kg ryb. První den chytili 378 kg, druhý den 305 kg, třetí den 250 kg. Kolik kilogramů chytili čtvrtý den?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6375332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3200" dirty="0" smtClean="0"/>
              <a:t>Práce ve dvojici – příklady v prvním </a:t>
            </a:r>
            <a:r>
              <a:rPr lang="cs-CZ" sz="3200" smtClean="0"/>
              <a:t>sloupci vypočti </a:t>
            </a:r>
            <a:r>
              <a:rPr lang="cs-CZ" sz="3200" dirty="0" smtClean="0"/>
              <a:t>zpaměti, kamarád vypočítá druhý sloupec na kalkulačce. Kdo je rychlejší?</a:t>
            </a:r>
            <a:endParaRPr lang="cs-CZ" sz="3200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811046185"/>
              </p:ext>
            </p:extLst>
          </p:nvPr>
        </p:nvGraphicFramePr>
        <p:xfrm>
          <a:off x="457200" y="1600200"/>
          <a:ext cx="8229600" cy="512064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4114800"/>
                <a:gridCol w="4114800"/>
              </a:tblGrid>
              <a:tr h="370840">
                <a:tc>
                  <a:txBody>
                    <a:bodyPr/>
                    <a:lstStyle/>
                    <a:p>
                      <a:endParaRPr lang="cs-CZ" b="1" dirty="0" smtClean="0"/>
                    </a:p>
                    <a:p>
                      <a:r>
                        <a:rPr lang="cs-CZ" b="1" dirty="0" smtClean="0"/>
                        <a:t>2 000</a:t>
                      </a:r>
                      <a:r>
                        <a:rPr lang="cs-CZ" b="1" baseline="0" dirty="0" smtClean="0"/>
                        <a:t> + 60 000 =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b="1" dirty="0" smtClean="0"/>
                    </a:p>
                    <a:p>
                      <a:r>
                        <a:rPr lang="cs-CZ" b="1" dirty="0" smtClean="0"/>
                        <a:t>8 960 + 788=</a:t>
                      </a:r>
                      <a:endParaRPr lang="cs-CZ" b="1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 b="1" dirty="0" smtClean="0"/>
                    </a:p>
                    <a:p>
                      <a:r>
                        <a:rPr lang="cs-CZ" b="1" dirty="0" smtClean="0"/>
                        <a:t>3 800 + 1 500 =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b="1" dirty="0" smtClean="0"/>
                    </a:p>
                    <a:p>
                      <a:r>
                        <a:rPr lang="cs-CZ" b="1" dirty="0" smtClean="0"/>
                        <a:t>5 358 + 7 234 =</a:t>
                      </a:r>
                      <a:endParaRPr lang="cs-CZ" b="1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 b="1" dirty="0" smtClean="0"/>
                    </a:p>
                    <a:p>
                      <a:r>
                        <a:rPr lang="cs-CZ" b="1" dirty="0" smtClean="0"/>
                        <a:t>50 120 + 5 000 =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b="1" dirty="0" smtClean="0"/>
                    </a:p>
                    <a:p>
                      <a:r>
                        <a:rPr lang="cs-CZ" b="1" dirty="0" smtClean="0"/>
                        <a:t>2 980 + 567 =</a:t>
                      </a:r>
                      <a:endParaRPr lang="cs-CZ" b="1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 b="1" dirty="0" smtClean="0"/>
                    </a:p>
                    <a:p>
                      <a:r>
                        <a:rPr lang="cs-CZ" b="1" dirty="0" smtClean="0"/>
                        <a:t>5 800 – 7 000 =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b="1" dirty="0" smtClean="0"/>
                    </a:p>
                    <a:p>
                      <a:r>
                        <a:rPr lang="cs-CZ" b="1" dirty="0" smtClean="0"/>
                        <a:t>10 423</a:t>
                      </a:r>
                      <a:r>
                        <a:rPr lang="cs-CZ" b="1" baseline="0" dirty="0" smtClean="0"/>
                        <a:t> – 5 736 =</a:t>
                      </a:r>
                      <a:endParaRPr lang="cs-CZ" b="1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 b="1" dirty="0" smtClean="0"/>
                    </a:p>
                    <a:p>
                      <a:r>
                        <a:rPr lang="cs-CZ" b="1" dirty="0" smtClean="0"/>
                        <a:t>2 900 –</a:t>
                      </a:r>
                      <a:r>
                        <a:rPr lang="cs-CZ" b="1" baseline="0" dirty="0" smtClean="0"/>
                        <a:t> 1 200 =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b="1" dirty="0" smtClean="0"/>
                    </a:p>
                    <a:p>
                      <a:r>
                        <a:rPr lang="cs-CZ" b="1" dirty="0" smtClean="0"/>
                        <a:t>6 011 – 581</a:t>
                      </a:r>
                      <a:r>
                        <a:rPr lang="cs-CZ" b="1" baseline="0" dirty="0" smtClean="0"/>
                        <a:t> =</a:t>
                      </a: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 b="1" dirty="0" smtClean="0"/>
                    </a:p>
                    <a:p>
                      <a:r>
                        <a:rPr lang="cs-CZ" b="1" dirty="0" smtClean="0"/>
                        <a:t>5 200</a:t>
                      </a:r>
                      <a:r>
                        <a:rPr lang="cs-CZ" b="1" baseline="0" dirty="0" smtClean="0"/>
                        <a:t> + 5 000 =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b="1" dirty="0" smtClean="0"/>
                    </a:p>
                    <a:p>
                      <a:r>
                        <a:rPr lang="cs-CZ" b="1" dirty="0" smtClean="0"/>
                        <a:t>8 930 + 88 =</a:t>
                      </a:r>
                      <a:endParaRPr lang="cs-CZ" b="1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 b="1" dirty="0" smtClean="0"/>
                    </a:p>
                    <a:p>
                      <a:r>
                        <a:rPr lang="cs-CZ" b="1" dirty="0" smtClean="0"/>
                        <a:t>6 000 – 300 =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b="1" dirty="0" smtClean="0"/>
                    </a:p>
                    <a:p>
                      <a:r>
                        <a:rPr lang="cs-CZ" b="1" dirty="0" smtClean="0"/>
                        <a:t>13 891 – 12 980 =</a:t>
                      </a:r>
                      <a:endParaRPr lang="cs-CZ" b="1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 b="1" dirty="0" smtClean="0"/>
                    </a:p>
                    <a:p>
                      <a:r>
                        <a:rPr lang="cs-CZ" b="1" dirty="0" smtClean="0"/>
                        <a:t>80 000 – 2 300 =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b="1" dirty="0" smtClean="0"/>
                    </a:p>
                    <a:p>
                      <a:r>
                        <a:rPr lang="cs-CZ" b="1" dirty="0" smtClean="0"/>
                        <a:t>870 – 710 =</a:t>
                      </a:r>
                      <a:endParaRPr lang="cs-CZ" b="1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89220632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Vypočti.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cs-CZ" dirty="0" smtClean="0"/>
              <a:t>23 000 : 100 =</a:t>
            </a:r>
          </a:p>
          <a:p>
            <a:pPr marL="0" indent="0">
              <a:buNone/>
            </a:pPr>
            <a:r>
              <a:rPr lang="cs-CZ" dirty="0" smtClean="0"/>
              <a:t>87 000 . 10 =</a:t>
            </a:r>
          </a:p>
          <a:p>
            <a:pPr marL="0" indent="0">
              <a:buNone/>
            </a:pPr>
            <a:r>
              <a:rPr lang="cs-CZ" dirty="0" smtClean="0"/>
              <a:t>7 000 000 : 1 000 =</a:t>
            </a:r>
          </a:p>
          <a:p>
            <a:pPr marL="0" indent="0">
              <a:buNone/>
            </a:pPr>
            <a:r>
              <a:rPr lang="cs-CZ" dirty="0" smtClean="0"/>
              <a:t>48 000 . 10 =</a:t>
            </a:r>
          </a:p>
          <a:p>
            <a:pPr marL="0" indent="0">
              <a:buNone/>
            </a:pPr>
            <a:r>
              <a:rPr lang="cs-CZ" dirty="0" smtClean="0"/>
              <a:t>890 000 : 1 000 =</a:t>
            </a:r>
          </a:p>
          <a:p>
            <a:pPr marL="0" indent="0">
              <a:buNone/>
            </a:pPr>
            <a:r>
              <a:rPr lang="cs-CZ" dirty="0" smtClean="0"/>
              <a:t>3 000 000 . 10 =</a:t>
            </a:r>
          </a:p>
          <a:p>
            <a:pPr marL="0" indent="0">
              <a:buNone/>
            </a:pPr>
            <a:r>
              <a:rPr lang="cs-CZ" dirty="0" smtClean="0"/>
              <a:t>670 : 10 =</a:t>
            </a:r>
          </a:p>
          <a:p>
            <a:pPr marL="0" indent="0">
              <a:buNone/>
            </a:pPr>
            <a:r>
              <a:rPr lang="cs-CZ" dirty="0" smtClean="0"/>
              <a:t>512 . 1000 =</a:t>
            </a:r>
          </a:p>
          <a:p>
            <a:pPr marL="0" indent="0">
              <a:buNone/>
            </a:pPr>
            <a:r>
              <a:rPr lang="cs-CZ" dirty="0" smtClean="0"/>
              <a:t>90 000 : 100 =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6956226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Vypočítej a proveď zkoušku.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buAutoNum type="arabicPlain" startAt="56"/>
            </a:pPr>
            <a:r>
              <a:rPr lang="cs-CZ" dirty="0" smtClean="0"/>
              <a:t>345 : 5 =                             </a:t>
            </a:r>
            <a:r>
              <a:rPr lang="cs-CZ" dirty="0" err="1" smtClean="0"/>
              <a:t>Zk</a:t>
            </a:r>
            <a:r>
              <a:rPr lang="cs-CZ" dirty="0" smtClean="0"/>
              <a:t>:</a:t>
            </a:r>
          </a:p>
          <a:p>
            <a:pPr marL="514350" indent="-514350">
              <a:buAutoNum type="arabicPlain" startAt="56"/>
            </a:pPr>
            <a:endParaRPr lang="cs-CZ" dirty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880 450 : 2 =                           </a:t>
            </a:r>
            <a:r>
              <a:rPr lang="cs-CZ" dirty="0" err="1" smtClean="0"/>
              <a:t>Zk</a:t>
            </a:r>
            <a:r>
              <a:rPr lang="cs-CZ" dirty="0" smtClean="0"/>
              <a:t>: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96 341 : 7 =                             </a:t>
            </a:r>
            <a:r>
              <a:rPr lang="cs-CZ" dirty="0" err="1" smtClean="0"/>
              <a:t>Zk</a:t>
            </a:r>
            <a:r>
              <a:rPr lang="cs-CZ" dirty="0"/>
              <a:t>:</a:t>
            </a:r>
          </a:p>
        </p:txBody>
      </p:sp>
    </p:spTree>
    <p:extLst>
      <p:ext uri="{BB962C8B-B14F-4D97-AF65-F5344CB8AC3E}">
        <p14:creationId xmlns:p14="http://schemas.microsoft.com/office/powerpoint/2010/main" val="19458467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Vypočítej.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76 840            76 840          76 840               76 840</a:t>
            </a:r>
          </a:p>
          <a:p>
            <a:pPr marL="0" indent="0">
              <a:buNone/>
            </a:pPr>
            <a:r>
              <a:rPr lang="cs-CZ" u="sng" dirty="0" smtClean="0"/>
              <a:t>.       13</a:t>
            </a:r>
            <a:r>
              <a:rPr lang="cs-CZ" dirty="0" smtClean="0"/>
              <a:t>           </a:t>
            </a:r>
            <a:r>
              <a:rPr lang="cs-CZ" u="sng" dirty="0" smtClean="0"/>
              <a:t>.        23</a:t>
            </a:r>
            <a:r>
              <a:rPr lang="cs-CZ" dirty="0" smtClean="0"/>
              <a:t>         </a:t>
            </a:r>
            <a:r>
              <a:rPr lang="cs-CZ" u="sng" dirty="0" smtClean="0"/>
              <a:t>.         9</a:t>
            </a:r>
            <a:r>
              <a:rPr lang="cs-CZ" dirty="0" smtClean="0"/>
              <a:t>               </a:t>
            </a:r>
            <a:r>
              <a:rPr lang="cs-CZ" u="sng" dirty="0" smtClean="0"/>
              <a:t>.         6</a:t>
            </a:r>
          </a:p>
          <a:p>
            <a:pPr marL="0" indent="0">
              <a:buNone/>
            </a:pPr>
            <a:endParaRPr lang="cs-CZ" u="sng" dirty="0"/>
          </a:p>
          <a:p>
            <a:pPr marL="0" indent="0">
              <a:buNone/>
            </a:pPr>
            <a:endParaRPr lang="cs-CZ" u="sng" dirty="0" smtClean="0"/>
          </a:p>
          <a:p>
            <a:pPr marL="0" indent="0">
              <a:buNone/>
            </a:pPr>
            <a:r>
              <a:rPr lang="cs-CZ" dirty="0" smtClean="0"/>
              <a:t>89 234            89 234          89 234               89 234</a:t>
            </a:r>
          </a:p>
          <a:p>
            <a:pPr marL="0" indent="0">
              <a:buNone/>
            </a:pPr>
            <a:r>
              <a:rPr lang="cs-CZ" u="sng" dirty="0" smtClean="0"/>
              <a:t>.       12</a:t>
            </a:r>
            <a:r>
              <a:rPr lang="cs-CZ" dirty="0" smtClean="0"/>
              <a:t>           </a:t>
            </a:r>
            <a:r>
              <a:rPr lang="cs-CZ" u="sng" dirty="0" smtClean="0"/>
              <a:t>.          8</a:t>
            </a:r>
            <a:r>
              <a:rPr lang="cs-CZ" dirty="0" smtClean="0"/>
              <a:t>         </a:t>
            </a:r>
            <a:r>
              <a:rPr lang="cs-CZ" u="sng" dirty="0" smtClean="0"/>
              <a:t>.       19</a:t>
            </a:r>
            <a:r>
              <a:rPr lang="cs-CZ" dirty="0" smtClean="0"/>
              <a:t>               </a:t>
            </a:r>
            <a:r>
              <a:rPr lang="cs-CZ" u="sng" dirty="0" smtClean="0"/>
              <a:t>.         7</a:t>
            </a:r>
            <a:endParaRPr lang="cs-CZ" u="sng" dirty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9950224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43</TotalTime>
  <Words>426</Words>
  <Application>Microsoft Office PowerPoint</Application>
  <PresentationFormat>Předvádění na obrazovce (4:3)</PresentationFormat>
  <Paragraphs>79</Paragraphs>
  <Slides>8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systému Office</vt:lpstr>
      <vt:lpstr>Prezentace aplikace PowerPoint</vt:lpstr>
      <vt:lpstr>ANOTACE</vt:lpstr>
      <vt:lpstr>Vyřeš slovní úlohu.</vt:lpstr>
      <vt:lpstr>Vyřeš slovní úlohu.</vt:lpstr>
      <vt:lpstr>Práce ve dvojici – příklady v prvním sloupci vypočti zpaměti, kamarád vypočítá druhý sloupec na kalkulačce. Kdo je rychlejší?</vt:lpstr>
      <vt:lpstr>Vypočti.</vt:lpstr>
      <vt:lpstr>Vypočítej a proveď zkoušku.</vt:lpstr>
      <vt:lpstr>Vypočítej.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Leona</dc:creator>
  <cp:lastModifiedBy>Leona</cp:lastModifiedBy>
  <cp:revision>6</cp:revision>
  <dcterms:created xsi:type="dcterms:W3CDTF">2012-09-14T17:58:52Z</dcterms:created>
  <dcterms:modified xsi:type="dcterms:W3CDTF">2012-09-15T09:18:50Z</dcterms:modified>
</cp:coreProperties>
</file>