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VY_32_INOVACE_11_15_ Početní výkony s velkými čísly - 1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Matematika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066DB4E-5F95-4E0B-9227-81FD429914AA}" type="presOf" srcId="{DAAD5A11-3EBC-47AE-AB1C-4F1B938732A7}" destId="{2D933DCE-BBEA-46A5-98BC-CA41A7DBB761}" srcOrd="0" destOrd="0" presId="urn:microsoft.com/office/officeart/2005/8/layout/target3"/>
    <dgm:cxn modelId="{69C167FF-BA52-4BAB-A0F3-84A3B1FE8B46}" type="presOf" srcId="{ABD4D77B-BA54-4DFB-A762-4C734220F9AA}" destId="{A6703DA5-6D74-4C8B-9C82-31DC93531BC2}" srcOrd="1" destOrd="0" presId="urn:microsoft.com/office/officeart/2005/8/layout/target3"/>
    <dgm:cxn modelId="{F7CC3349-88CF-4982-AD8B-2FF7ABBCDA2A}" type="presOf" srcId="{A4836DAF-3E6B-4198-A089-B3C0D0384F2B}" destId="{4F0AD45D-7E6A-4C4A-90DF-90E27C4B175D}" srcOrd="0" destOrd="0" presId="urn:microsoft.com/office/officeart/2005/8/layout/target3"/>
    <dgm:cxn modelId="{26DD4A29-F7C7-48A4-9F6F-FF1E9F998649}" type="presOf" srcId="{FFA013E9-5C5D-404D-8688-08171EA7A387}" destId="{E1DA18CB-4B0A-4D0C-9459-15C4B327891F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16656F18-623F-45F4-B310-EE774835CD66}" type="presOf" srcId="{ABD4D77B-BA54-4DFB-A762-4C734220F9AA}" destId="{AAB7E4A6-9D01-402C-9D7A-6D30767F0B58}" srcOrd="0" destOrd="0" presId="urn:microsoft.com/office/officeart/2005/8/layout/target3"/>
    <dgm:cxn modelId="{EB8809EA-7374-4250-BCC4-12A1ED412AF3}" type="presOf" srcId="{1D895EAB-76A7-41C6-9C6C-7D303AD4C23C}" destId="{94413E88-B296-45A5-9057-6B5765B63A8F}" srcOrd="1" destOrd="0" presId="urn:microsoft.com/office/officeart/2005/8/layout/target3"/>
    <dgm:cxn modelId="{D5CD2FCE-965A-4170-B31E-964B1467542B}" type="presOf" srcId="{D9242A4C-F33A-42E2-BFA4-EC80805DCD32}" destId="{7DDB6D97-C311-42E1-B77C-B194BAE75773}" srcOrd="0" destOrd="0" presId="urn:microsoft.com/office/officeart/2005/8/layout/target3"/>
    <dgm:cxn modelId="{214C1A21-5213-45DD-B79B-8E28AC831C9E}" type="presOf" srcId="{1D895EAB-76A7-41C6-9C6C-7D303AD4C23C}" destId="{347D85BD-7382-4413-9298-D06CC996458A}" srcOrd="0" destOrd="0" presId="urn:microsoft.com/office/officeart/2005/8/layout/target3"/>
    <dgm:cxn modelId="{C3AB3B4E-1E9B-4A99-89CA-A162F70132CA}" type="presOf" srcId="{FFA013E9-5C5D-404D-8688-08171EA7A387}" destId="{359A210A-E8C9-4FD6-9BC7-434F4455A6B5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CD077032-977D-4A29-AB91-0B246246B07A}" type="presOf" srcId="{A4836DAF-3E6B-4198-A089-B3C0D0384F2B}" destId="{36B74B1E-3C18-4C06-BA03-CB2EB266F8F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EB6969F8-ACA5-40D3-A810-3E79AF279750}" type="presOf" srcId="{D9242A4C-F33A-42E2-BFA4-EC80805DCD32}" destId="{5A434D34-FA65-40B0-A4CE-3A1E2B14A21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8871F25A-C80E-4B8E-B140-C223D734FAC0}" type="presParOf" srcId="{2D933DCE-BBEA-46A5-98BC-CA41A7DBB761}" destId="{D3A73299-62A4-4767-8E25-C16133A0B902}" srcOrd="0" destOrd="0" presId="urn:microsoft.com/office/officeart/2005/8/layout/target3"/>
    <dgm:cxn modelId="{F2C65460-4EBE-4BD8-961F-63A0163C3C55}" type="presParOf" srcId="{2D933DCE-BBEA-46A5-98BC-CA41A7DBB761}" destId="{EE30B2AF-DDC9-42DB-9092-5595C6257A57}" srcOrd="1" destOrd="0" presId="urn:microsoft.com/office/officeart/2005/8/layout/target3"/>
    <dgm:cxn modelId="{2C3BF7A3-4AE4-4764-8F65-B659ACEAC033}" type="presParOf" srcId="{2D933DCE-BBEA-46A5-98BC-CA41A7DBB761}" destId="{E1DA18CB-4B0A-4D0C-9459-15C4B327891F}" srcOrd="2" destOrd="0" presId="urn:microsoft.com/office/officeart/2005/8/layout/target3"/>
    <dgm:cxn modelId="{DCAAD708-0707-4EFD-9DDC-503E4D6238FC}" type="presParOf" srcId="{2D933DCE-BBEA-46A5-98BC-CA41A7DBB761}" destId="{29996EEB-8589-4AED-9C98-E2204A026234}" srcOrd="3" destOrd="0" presId="urn:microsoft.com/office/officeart/2005/8/layout/target3"/>
    <dgm:cxn modelId="{8561E274-A832-46AB-9A8F-2551867EAB7F}" type="presParOf" srcId="{2D933DCE-BBEA-46A5-98BC-CA41A7DBB761}" destId="{056AE7B2-579D-40D1-A57C-4E33BFED76BE}" srcOrd="4" destOrd="0" presId="urn:microsoft.com/office/officeart/2005/8/layout/target3"/>
    <dgm:cxn modelId="{ED1396F4-E82C-48E7-92DE-FBCB183EBBAB}" type="presParOf" srcId="{2D933DCE-BBEA-46A5-98BC-CA41A7DBB761}" destId="{4F0AD45D-7E6A-4C4A-90DF-90E27C4B175D}" srcOrd="5" destOrd="0" presId="urn:microsoft.com/office/officeart/2005/8/layout/target3"/>
    <dgm:cxn modelId="{4968ACC8-54F7-48A0-8255-475EFE1776D9}" type="presParOf" srcId="{2D933DCE-BBEA-46A5-98BC-CA41A7DBB761}" destId="{1804A346-BBD3-438B-AE0F-7BEBB1E2AF96}" srcOrd="6" destOrd="0" presId="urn:microsoft.com/office/officeart/2005/8/layout/target3"/>
    <dgm:cxn modelId="{B7FBEF06-085F-4EE9-A20C-C9130B42E9E9}" type="presParOf" srcId="{2D933DCE-BBEA-46A5-98BC-CA41A7DBB761}" destId="{60CB9877-708D-4C64-AA73-CFD3F3076BC2}" srcOrd="7" destOrd="0" presId="urn:microsoft.com/office/officeart/2005/8/layout/target3"/>
    <dgm:cxn modelId="{08EBD0F9-9E16-418D-8CAC-21DEE50814D6}" type="presParOf" srcId="{2D933DCE-BBEA-46A5-98BC-CA41A7DBB761}" destId="{347D85BD-7382-4413-9298-D06CC996458A}" srcOrd="8" destOrd="0" presId="urn:microsoft.com/office/officeart/2005/8/layout/target3"/>
    <dgm:cxn modelId="{B522B0C1-B69C-41D9-8E2C-640FB80DAFF4}" type="presParOf" srcId="{2D933DCE-BBEA-46A5-98BC-CA41A7DBB761}" destId="{C4DD5B9C-4D9E-449D-A063-107A759DF3D1}" srcOrd="9" destOrd="0" presId="urn:microsoft.com/office/officeart/2005/8/layout/target3"/>
    <dgm:cxn modelId="{1A38820D-939D-4301-B33E-25AF455FE484}" type="presParOf" srcId="{2D933DCE-BBEA-46A5-98BC-CA41A7DBB761}" destId="{CD515E15-5457-47F2-8109-A2A59D66C930}" srcOrd="10" destOrd="0" presId="urn:microsoft.com/office/officeart/2005/8/layout/target3"/>
    <dgm:cxn modelId="{5756A5C0-259C-429F-967D-31070DB57DCD}" type="presParOf" srcId="{2D933DCE-BBEA-46A5-98BC-CA41A7DBB761}" destId="{7DDB6D97-C311-42E1-B77C-B194BAE75773}" srcOrd="11" destOrd="0" presId="urn:microsoft.com/office/officeart/2005/8/layout/target3"/>
    <dgm:cxn modelId="{452EA07C-5B0E-4731-83C9-EB595364B6E6}" type="presParOf" srcId="{2D933DCE-BBEA-46A5-98BC-CA41A7DBB761}" destId="{DE2B4424-17B1-4404-A13F-04051C43B79D}" srcOrd="12" destOrd="0" presId="urn:microsoft.com/office/officeart/2005/8/layout/target3"/>
    <dgm:cxn modelId="{D4D4148A-AAF9-443F-8522-13A1DF3F51DA}" type="presParOf" srcId="{2D933DCE-BBEA-46A5-98BC-CA41A7DBB761}" destId="{555607BD-8A1D-4EBB-825A-8C74A1FB0FFC}" srcOrd="13" destOrd="0" presId="urn:microsoft.com/office/officeart/2005/8/layout/target3"/>
    <dgm:cxn modelId="{7542944D-B520-4FA4-92FE-AE7F63390677}" type="presParOf" srcId="{2D933DCE-BBEA-46A5-98BC-CA41A7DBB761}" destId="{AAB7E4A6-9D01-402C-9D7A-6D30767F0B58}" srcOrd="14" destOrd="0" presId="urn:microsoft.com/office/officeart/2005/8/layout/target3"/>
    <dgm:cxn modelId="{D8ADC195-4AB4-4BDA-8668-AE3B055E1747}" type="presParOf" srcId="{2D933DCE-BBEA-46A5-98BC-CA41A7DBB761}" destId="{359A210A-E8C9-4FD6-9BC7-434F4455A6B5}" srcOrd="15" destOrd="0" presId="urn:microsoft.com/office/officeart/2005/8/layout/target3"/>
    <dgm:cxn modelId="{6BA7C578-A389-4DD1-88E6-0366F3911352}" type="presParOf" srcId="{2D933DCE-BBEA-46A5-98BC-CA41A7DBB761}" destId="{36B74B1E-3C18-4C06-BA03-CB2EB266F8FF}" srcOrd="16" destOrd="0" presId="urn:microsoft.com/office/officeart/2005/8/layout/target3"/>
    <dgm:cxn modelId="{7A4F1692-377E-4110-B174-A83C586FAE3D}" type="presParOf" srcId="{2D933DCE-BBEA-46A5-98BC-CA41A7DBB761}" destId="{94413E88-B296-45A5-9057-6B5765B63A8F}" srcOrd="17" destOrd="0" presId="urn:microsoft.com/office/officeart/2005/8/layout/target3"/>
    <dgm:cxn modelId="{B8AF701E-AC20-49DE-9E31-C25711685298}" type="presParOf" srcId="{2D933DCE-BBEA-46A5-98BC-CA41A7DBB761}" destId="{5A434D34-FA65-40B0-A4CE-3A1E2B14A215}" srcOrd="18" destOrd="0" presId="urn:microsoft.com/office/officeart/2005/8/layout/target3"/>
    <dgm:cxn modelId="{4787C7A9-FB2C-4883-8B62-E04A876B878B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VY_32_INOVACE_11_15_ Početní výkony s velkými čísly - 1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Matematika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AE0260-229F-45C5-AD87-2EBC93B1FBEA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4604C-6CE9-44D3-BB02-E3E4DC2614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9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61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438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617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058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578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733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549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86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888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171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1775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6E61F-86F4-4A1F-937A-7F7AF7E18F77}" type="datetimeFigureOut">
              <a:rPr lang="cs-CZ" smtClean="0"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E8DDC-3516-422B-84B1-8986C2D752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38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33031495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Matematika a její aplikace.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Početní výkony s velkými čísly - 1.</a:t>
            </a:r>
            <a:endParaRPr lang="cs-CZ" b="1" u="sng" dirty="0"/>
          </a:p>
          <a:p>
            <a:r>
              <a:rPr lang="cs-CZ" dirty="0" smtClean="0"/>
              <a:t>Vytvořeno jako DUM do předmětu matematika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92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Přečti čísla v rámečku a zapiš je jako rozvinutý zápis.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732456"/>
              </p:ext>
            </p:extLst>
          </p:nvPr>
        </p:nvGraphicFramePr>
        <p:xfrm>
          <a:off x="827584" y="1772816"/>
          <a:ext cx="756084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18 549,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    345 789,     102 451,     1 670 806,     23 540 788,     17 650 000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82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Zapiš čísla určená rozvinutým zápisem.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a) 2 . 1 000 000 + 4 . 100 000 + 0 . 10 000 + 8 .        1 000 + 7 . 100 + 4 . 10 + 0 . 1 = </a:t>
            </a:r>
          </a:p>
          <a:p>
            <a:pPr marL="0" indent="0">
              <a:buNone/>
            </a:pPr>
            <a:r>
              <a:rPr lang="cs-CZ" dirty="0" smtClean="0"/>
              <a:t>b) 6 . 10 000 + 5 . 1000 + 0 . 100 + 4 . 10 + 4 . 1 =</a:t>
            </a:r>
          </a:p>
          <a:p>
            <a:pPr marL="0" indent="0">
              <a:buNone/>
            </a:pPr>
            <a:r>
              <a:rPr lang="cs-CZ" dirty="0" smtClean="0"/>
              <a:t>c) 5 . 1 000 000 + 2 . 100 000 + 9 . 10 000 + 4 . 1000 + 5 . 100 + 0 . 10 + 0 . 1 =</a:t>
            </a:r>
          </a:p>
          <a:p>
            <a:pPr marL="0" indent="0">
              <a:buNone/>
            </a:pPr>
            <a:r>
              <a:rPr lang="cs-CZ" dirty="0" smtClean="0"/>
              <a:t>d) 9 . 100 000 + 6 . 10 000 + 3 . 1 000 + 4 . 100 + 9 . 10 + 9 . 1 =</a:t>
            </a:r>
          </a:p>
          <a:p>
            <a:pPr marL="0" indent="0">
              <a:buNone/>
            </a:pPr>
            <a:r>
              <a:rPr lang="cs-CZ" dirty="0" smtClean="0"/>
              <a:t>e) 8 . 1 000 000 + 2 . 100 000 + 2 . 10 000 + 1 .    1 000 + 3 . 100 + 3 . 10 + 0 . 1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841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Které číslo jsem?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Mám číslici 8 na místě stotisíců, číslici 2 na místě desetitisíců a číslici 6 na místě tisíců.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267744" y="4005064"/>
            <a:ext cx="2664296" cy="2066528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4 725 631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4543792" y="2906648"/>
            <a:ext cx="2448272" cy="1490464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826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6012160" y="4581128"/>
            <a:ext cx="2644880" cy="18002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4 826 631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Rovnoramenný trojúhelník 6"/>
          <p:cNvSpPr/>
          <p:nvPr/>
        </p:nvSpPr>
        <p:spPr>
          <a:xfrm>
            <a:off x="683568" y="2708920"/>
            <a:ext cx="1970512" cy="1706488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726 424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7164288" y="2204864"/>
            <a:ext cx="1800200" cy="2210544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98 825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66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lphaLcParenR"/>
            </a:pPr>
            <a:r>
              <a:rPr lang="cs-CZ" dirty="0" smtClean="0"/>
              <a:t>o 10 větší než 675 342 – 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100 větší než 9 900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1 000 větší než 234 765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10 000 větší než 1 567 923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100 000 větší než 412 677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1 000 000 větší než 4 505 620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100 menší než 6 780 800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1 000 menší než 4 070 –</a:t>
            </a:r>
          </a:p>
          <a:p>
            <a:pPr marL="514350" indent="-51435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 10 000 menší než 2 120 232 –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039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Proveď zápis, výpočet, odpověď.</a:t>
            </a:r>
            <a:endParaRPr lang="cs-CZ" b="1" u="sng" dirty="0"/>
          </a:p>
          <a:p>
            <a:pPr marL="0" indent="0">
              <a:buNone/>
            </a:pPr>
            <a:r>
              <a:rPr lang="cs-CZ" dirty="0" smtClean="0"/>
              <a:t>V továrně vyrobili v září 4 897 osobních automobilů. V říjnu jich vyrobili o 1 430 více než v září. Kolik automobilů vyrobili v továrně za oba měsíce dohromady?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63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472</Words>
  <Application>Microsoft Office PowerPoint</Application>
  <PresentationFormat>Předvádění na obrazovce (4:3)</PresentationFormat>
  <Paragraphs>43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Přečti čísla v rámečku a zapiš je jako rozvinutý zápis.</vt:lpstr>
      <vt:lpstr>Zapiš čísla určená rozvinutým zápisem.</vt:lpstr>
      <vt:lpstr>Které číslo jsem?</vt:lpstr>
      <vt:lpstr>Zapiš číslo.</vt:lpstr>
      <vt:lpstr>Vypočítej slovní úlohu.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4</cp:revision>
  <dcterms:created xsi:type="dcterms:W3CDTF">2012-09-14T16:23:17Z</dcterms:created>
  <dcterms:modified xsi:type="dcterms:W3CDTF">2012-09-14T17:46:01Z</dcterms:modified>
</cp:coreProperties>
</file>