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VY_32_INOVACE_11_09_ Násobení přirozených čísel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F06DDC-737D-46D9-8B4B-DD78418C17C0}" type="presOf" srcId="{DAAD5A11-3EBC-47AE-AB1C-4F1B938732A7}" destId="{2D933DCE-BBEA-46A5-98BC-CA41A7DBB761}" srcOrd="0" destOrd="0" presId="urn:microsoft.com/office/officeart/2005/8/layout/target3"/>
    <dgm:cxn modelId="{B57E9A09-E9C6-4FD9-9A90-2FB69205C930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F637F63B-26EA-4840-9E41-4670124A86F9}" type="presOf" srcId="{D9242A4C-F33A-42E2-BFA4-EC80805DCD32}" destId="{5A434D34-FA65-40B0-A4CE-3A1E2B14A215}" srcOrd="1" destOrd="0" presId="urn:microsoft.com/office/officeart/2005/8/layout/target3"/>
    <dgm:cxn modelId="{9B468D5F-AB1E-4AAD-8C21-7549FBD7FD1C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6699DFF-DCD2-4748-801A-4D0AFC3C28B8}" type="presOf" srcId="{A4836DAF-3E6B-4198-A089-B3C0D0384F2B}" destId="{4F0AD45D-7E6A-4C4A-90DF-90E27C4B175D}" srcOrd="0" destOrd="0" presId="urn:microsoft.com/office/officeart/2005/8/layout/target3"/>
    <dgm:cxn modelId="{659E08D1-2988-4D51-AF34-1473E21ACECE}" type="presOf" srcId="{1D895EAB-76A7-41C6-9C6C-7D303AD4C23C}" destId="{347D85BD-7382-4413-9298-D06CC996458A}" srcOrd="0" destOrd="0" presId="urn:microsoft.com/office/officeart/2005/8/layout/target3"/>
    <dgm:cxn modelId="{BB0748AE-6F7C-4454-9921-357E6E9C148B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5705A6D9-6A9A-4E21-869F-2B23EF0C2F3D}" type="presOf" srcId="{A4836DAF-3E6B-4198-A089-B3C0D0384F2B}" destId="{36B74B1E-3C18-4C06-BA03-CB2EB266F8F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32306D7-5251-4D99-B1F4-7BA95B146E4F}" type="presOf" srcId="{1D895EAB-76A7-41C6-9C6C-7D303AD4C23C}" destId="{94413E88-B296-45A5-9057-6B5765B63A8F}" srcOrd="1" destOrd="0" presId="urn:microsoft.com/office/officeart/2005/8/layout/target3"/>
    <dgm:cxn modelId="{00F073F9-693E-4890-8E96-1306438026B4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57B71E7-6B1D-4C30-8DED-7D64A780C479}" type="presOf" srcId="{FFA013E9-5C5D-404D-8688-08171EA7A387}" destId="{E1DA18CB-4B0A-4D0C-9459-15C4B327891F}" srcOrd="0" destOrd="0" presId="urn:microsoft.com/office/officeart/2005/8/layout/target3"/>
    <dgm:cxn modelId="{D8F2B867-3CD2-4FB5-8B4E-8E03D1FC6C2E}" type="presParOf" srcId="{2D933DCE-BBEA-46A5-98BC-CA41A7DBB761}" destId="{D3A73299-62A4-4767-8E25-C16133A0B902}" srcOrd="0" destOrd="0" presId="urn:microsoft.com/office/officeart/2005/8/layout/target3"/>
    <dgm:cxn modelId="{614698CA-9E77-402D-9992-55F283676103}" type="presParOf" srcId="{2D933DCE-BBEA-46A5-98BC-CA41A7DBB761}" destId="{EE30B2AF-DDC9-42DB-9092-5595C6257A57}" srcOrd="1" destOrd="0" presId="urn:microsoft.com/office/officeart/2005/8/layout/target3"/>
    <dgm:cxn modelId="{2B450E99-EDDB-4B48-B89D-5D8B47C37674}" type="presParOf" srcId="{2D933DCE-BBEA-46A5-98BC-CA41A7DBB761}" destId="{E1DA18CB-4B0A-4D0C-9459-15C4B327891F}" srcOrd="2" destOrd="0" presId="urn:microsoft.com/office/officeart/2005/8/layout/target3"/>
    <dgm:cxn modelId="{60BFC9C1-4DEF-4E20-B8C5-3F88690E574D}" type="presParOf" srcId="{2D933DCE-BBEA-46A5-98BC-CA41A7DBB761}" destId="{29996EEB-8589-4AED-9C98-E2204A026234}" srcOrd="3" destOrd="0" presId="urn:microsoft.com/office/officeart/2005/8/layout/target3"/>
    <dgm:cxn modelId="{BF3825D7-3AB5-4F7C-96D0-DE58D041A863}" type="presParOf" srcId="{2D933DCE-BBEA-46A5-98BC-CA41A7DBB761}" destId="{056AE7B2-579D-40D1-A57C-4E33BFED76BE}" srcOrd="4" destOrd="0" presId="urn:microsoft.com/office/officeart/2005/8/layout/target3"/>
    <dgm:cxn modelId="{5FDBB7E8-1285-475F-95FF-FC8D025745D9}" type="presParOf" srcId="{2D933DCE-BBEA-46A5-98BC-CA41A7DBB761}" destId="{4F0AD45D-7E6A-4C4A-90DF-90E27C4B175D}" srcOrd="5" destOrd="0" presId="urn:microsoft.com/office/officeart/2005/8/layout/target3"/>
    <dgm:cxn modelId="{507D34D2-057E-4192-81C3-87DEE971BB70}" type="presParOf" srcId="{2D933DCE-BBEA-46A5-98BC-CA41A7DBB761}" destId="{1804A346-BBD3-438B-AE0F-7BEBB1E2AF96}" srcOrd="6" destOrd="0" presId="urn:microsoft.com/office/officeart/2005/8/layout/target3"/>
    <dgm:cxn modelId="{71905871-45FC-4B5C-89AE-2B4D23279CAB}" type="presParOf" srcId="{2D933DCE-BBEA-46A5-98BC-CA41A7DBB761}" destId="{60CB9877-708D-4C64-AA73-CFD3F3076BC2}" srcOrd="7" destOrd="0" presId="urn:microsoft.com/office/officeart/2005/8/layout/target3"/>
    <dgm:cxn modelId="{79DE58B1-736C-45A9-AB11-5C3ECAB79218}" type="presParOf" srcId="{2D933DCE-BBEA-46A5-98BC-CA41A7DBB761}" destId="{347D85BD-7382-4413-9298-D06CC996458A}" srcOrd="8" destOrd="0" presId="urn:microsoft.com/office/officeart/2005/8/layout/target3"/>
    <dgm:cxn modelId="{46254376-D3C0-4A92-89D8-A87F6D9864FF}" type="presParOf" srcId="{2D933DCE-BBEA-46A5-98BC-CA41A7DBB761}" destId="{C4DD5B9C-4D9E-449D-A063-107A759DF3D1}" srcOrd="9" destOrd="0" presId="urn:microsoft.com/office/officeart/2005/8/layout/target3"/>
    <dgm:cxn modelId="{6CD36B2C-6B8E-4226-8340-FE1DC3254DBA}" type="presParOf" srcId="{2D933DCE-BBEA-46A5-98BC-CA41A7DBB761}" destId="{CD515E15-5457-47F2-8109-A2A59D66C930}" srcOrd="10" destOrd="0" presId="urn:microsoft.com/office/officeart/2005/8/layout/target3"/>
    <dgm:cxn modelId="{30D2A737-08C1-4E94-B029-6A137DBEA67B}" type="presParOf" srcId="{2D933DCE-BBEA-46A5-98BC-CA41A7DBB761}" destId="{7DDB6D97-C311-42E1-B77C-B194BAE75773}" srcOrd="11" destOrd="0" presId="urn:microsoft.com/office/officeart/2005/8/layout/target3"/>
    <dgm:cxn modelId="{6F982B5A-3A9F-484E-B03E-F68FF373F42D}" type="presParOf" srcId="{2D933DCE-BBEA-46A5-98BC-CA41A7DBB761}" destId="{DE2B4424-17B1-4404-A13F-04051C43B79D}" srcOrd="12" destOrd="0" presId="urn:microsoft.com/office/officeart/2005/8/layout/target3"/>
    <dgm:cxn modelId="{57CC36BE-0381-466C-B535-AD5D98FBD863}" type="presParOf" srcId="{2D933DCE-BBEA-46A5-98BC-CA41A7DBB761}" destId="{555607BD-8A1D-4EBB-825A-8C74A1FB0FFC}" srcOrd="13" destOrd="0" presId="urn:microsoft.com/office/officeart/2005/8/layout/target3"/>
    <dgm:cxn modelId="{DFD66845-CC2C-4A77-997C-61D90A17F1DE}" type="presParOf" srcId="{2D933DCE-BBEA-46A5-98BC-CA41A7DBB761}" destId="{AAB7E4A6-9D01-402C-9D7A-6D30767F0B58}" srcOrd="14" destOrd="0" presId="urn:microsoft.com/office/officeart/2005/8/layout/target3"/>
    <dgm:cxn modelId="{71CE7C9D-6F0E-4486-8963-03863E44B7A0}" type="presParOf" srcId="{2D933DCE-BBEA-46A5-98BC-CA41A7DBB761}" destId="{359A210A-E8C9-4FD6-9BC7-434F4455A6B5}" srcOrd="15" destOrd="0" presId="urn:microsoft.com/office/officeart/2005/8/layout/target3"/>
    <dgm:cxn modelId="{4339339B-08EF-4D90-9E4E-71F7F0FEC323}" type="presParOf" srcId="{2D933DCE-BBEA-46A5-98BC-CA41A7DBB761}" destId="{36B74B1E-3C18-4C06-BA03-CB2EB266F8FF}" srcOrd="16" destOrd="0" presId="urn:microsoft.com/office/officeart/2005/8/layout/target3"/>
    <dgm:cxn modelId="{1CB2C47B-797F-4E9F-8128-3D0A37C30A7F}" type="presParOf" srcId="{2D933DCE-BBEA-46A5-98BC-CA41A7DBB761}" destId="{94413E88-B296-45A5-9057-6B5765B63A8F}" srcOrd="17" destOrd="0" presId="urn:microsoft.com/office/officeart/2005/8/layout/target3"/>
    <dgm:cxn modelId="{942BC919-71F4-4B3F-8C52-DACCE96FA378}" type="presParOf" srcId="{2D933DCE-BBEA-46A5-98BC-CA41A7DBB761}" destId="{5A434D34-FA65-40B0-A4CE-3A1E2B14A215}" srcOrd="18" destOrd="0" presId="urn:microsoft.com/office/officeart/2005/8/layout/target3"/>
    <dgm:cxn modelId="{FED52375-FE9F-4846-85E9-7517B9E53BE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VY_32_INOVACE_11_09_ Násobení přirozených čísel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16ECA1-CF4A-4014-83B5-83443D57B40D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276706-1021-4DCC-BEBB-F7AE20182A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482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174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057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638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988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378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251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551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81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746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053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512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9C6510-7CFC-46E9-8C33-A46271AAB1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D01B4B-0320-499B-B5A0-FC23EBFE2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908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62076684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29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Násobení přirozených čísel.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07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Vynásob zpaměti číslem 8.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8396166"/>
              </p:ext>
            </p:extLst>
          </p:nvPr>
        </p:nvGraphicFramePr>
        <p:xfrm>
          <a:off x="395536" y="3645024"/>
          <a:ext cx="8291260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540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500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480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720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800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8 000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4 320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960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2 560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4 000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6335708"/>
              </p:ext>
            </p:extLst>
          </p:nvPr>
        </p:nvGraphicFramePr>
        <p:xfrm>
          <a:off x="395536" y="1600200"/>
          <a:ext cx="8352924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90790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540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500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652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 zpaměti.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30 . 4 =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70 . 7 =</a:t>
            </a:r>
          </a:p>
          <a:p>
            <a:pPr marL="0" indent="0">
              <a:buNone/>
            </a:pPr>
            <a:r>
              <a:rPr lang="cs-CZ" dirty="0" smtClean="0"/>
              <a:t>60 . 5 =</a:t>
            </a:r>
          </a:p>
          <a:p>
            <a:pPr marL="0" indent="0">
              <a:buNone/>
            </a:pPr>
            <a:r>
              <a:rPr lang="cs-CZ" dirty="0" smtClean="0"/>
              <a:t>40 . 2 =</a:t>
            </a:r>
          </a:p>
          <a:p>
            <a:pPr marL="0" indent="0">
              <a:buNone/>
            </a:pPr>
            <a:r>
              <a:rPr lang="cs-CZ" dirty="0" smtClean="0"/>
              <a:t>80 . 8 =</a:t>
            </a:r>
          </a:p>
          <a:p>
            <a:pPr marL="0" indent="0">
              <a:buNone/>
            </a:pPr>
            <a:r>
              <a:rPr lang="cs-CZ" dirty="0" smtClean="0"/>
              <a:t>90 . 7 =</a:t>
            </a:r>
          </a:p>
          <a:p>
            <a:pPr marL="0" indent="0">
              <a:buNone/>
            </a:pPr>
            <a:r>
              <a:rPr lang="cs-CZ" dirty="0" smtClean="0"/>
              <a:t>100 . 8 =</a:t>
            </a:r>
          </a:p>
          <a:p>
            <a:pPr marL="0" indent="0">
              <a:buNone/>
            </a:pPr>
            <a:r>
              <a:rPr lang="cs-CZ" dirty="0" smtClean="0"/>
              <a:t>70 . 4 = 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9365165"/>
              </p:ext>
            </p:extLst>
          </p:nvPr>
        </p:nvGraphicFramePr>
        <p:xfrm>
          <a:off x="3851920" y="1412777"/>
          <a:ext cx="1440160" cy="52795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0160"/>
              </a:tblGrid>
              <a:tr h="40281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67185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490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67185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67185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67185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640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67185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630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40281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800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40281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280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 flipV="1">
            <a:off x="1907704" y="1700808"/>
            <a:ext cx="201622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763688" y="2348880"/>
            <a:ext cx="216024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763688" y="2924944"/>
            <a:ext cx="21602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763688" y="3501008"/>
            <a:ext cx="216024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763688" y="4077072"/>
            <a:ext cx="216024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763688" y="4509120"/>
            <a:ext cx="21602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907704" y="5085184"/>
            <a:ext cx="201622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763688" y="5661248"/>
            <a:ext cx="216024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777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Vynásob.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0188992"/>
              </p:ext>
            </p:extLst>
          </p:nvPr>
        </p:nvGraphicFramePr>
        <p:xfrm>
          <a:off x="539552" y="2924944"/>
          <a:ext cx="8219259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3251"/>
                <a:gridCol w="913251"/>
                <a:gridCol w="913251"/>
                <a:gridCol w="913251"/>
                <a:gridCol w="913251"/>
                <a:gridCol w="913251"/>
                <a:gridCol w="913251"/>
                <a:gridCol w="913251"/>
                <a:gridCol w="913251"/>
              </a:tblGrid>
              <a:tr h="18367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1 500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6 000</a:t>
                      </a:r>
                      <a:endParaRPr lang="cs-CZ" b="1" dirty="0"/>
                    </a:p>
                  </a:txBody>
                  <a:tcPr/>
                </a:tc>
              </a:tr>
              <a:tr h="18367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r>
                        <a:rPr lang="cs-CZ" b="1" baseline="0" dirty="0" smtClean="0"/>
                        <a:t> . 8</a:t>
                      </a:r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367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r>
                        <a:rPr lang="cs-CZ" b="1" baseline="0" dirty="0" smtClean="0"/>
                        <a:t> . 7</a:t>
                      </a:r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367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r>
                        <a:rPr lang="cs-CZ" b="1" baseline="0" dirty="0" smtClean="0"/>
                        <a:t> . 9</a:t>
                      </a:r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336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číslice.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276           483           615        …27         …94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u="sng" dirty="0" smtClean="0"/>
              <a:t>.     …</a:t>
            </a:r>
            <a:r>
              <a:rPr lang="cs-CZ" dirty="0" smtClean="0"/>
              <a:t>       </a:t>
            </a:r>
            <a:r>
              <a:rPr lang="cs-CZ" u="sng" dirty="0" smtClean="0"/>
              <a:t>.     …</a:t>
            </a:r>
            <a:r>
              <a:rPr lang="cs-CZ" dirty="0" smtClean="0"/>
              <a:t>        </a:t>
            </a:r>
            <a:r>
              <a:rPr lang="cs-CZ" u="sng" dirty="0" smtClean="0"/>
              <a:t>.     …</a:t>
            </a:r>
            <a:r>
              <a:rPr lang="cs-CZ" dirty="0" smtClean="0"/>
              <a:t>       </a:t>
            </a:r>
            <a:r>
              <a:rPr lang="cs-CZ" u="sng" dirty="0" smtClean="0"/>
              <a:t>.      2</a:t>
            </a:r>
            <a:r>
              <a:rPr lang="cs-CZ" dirty="0" smtClean="0"/>
              <a:t>       </a:t>
            </a:r>
            <a:r>
              <a:rPr lang="cs-CZ" u="sng" dirty="0" smtClean="0"/>
              <a:t>.      3</a:t>
            </a:r>
          </a:p>
          <a:p>
            <a:pPr marL="0" indent="0">
              <a:buNone/>
            </a:pPr>
            <a:r>
              <a:rPr lang="cs-CZ" dirty="0" smtClean="0"/>
              <a:t> 1 380      1 932       1 230        854        2 3….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Řešení:   </a:t>
            </a:r>
          </a:p>
          <a:p>
            <a:pPr marL="0" indent="0">
              <a:buNone/>
            </a:pPr>
            <a:r>
              <a:rPr lang="cs-CZ" dirty="0" smtClean="0"/>
              <a:t>276         483         615       427           794  </a:t>
            </a:r>
          </a:p>
          <a:p>
            <a:pPr marL="0" indent="0">
              <a:buNone/>
            </a:pPr>
            <a:r>
              <a:rPr lang="cs-CZ" u="sng" dirty="0" smtClean="0"/>
              <a:t>.    5</a:t>
            </a:r>
            <a:r>
              <a:rPr lang="cs-CZ" dirty="0" smtClean="0"/>
              <a:t>       </a:t>
            </a:r>
            <a:r>
              <a:rPr lang="cs-CZ" u="sng" dirty="0" smtClean="0"/>
              <a:t>.     4</a:t>
            </a:r>
            <a:r>
              <a:rPr lang="cs-CZ" dirty="0" smtClean="0"/>
              <a:t>      </a:t>
            </a:r>
            <a:r>
              <a:rPr lang="cs-CZ" u="sng" dirty="0" smtClean="0"/>
              <a:t>.      2</a:t>
            </a:r>
            <a:r>
              <a:rPr lang="cs-CZ" dirty="0" smtClean="0"/>
              <a:t>       </a:t>
            </a:r>
            <a:r>
              <a:rPr lang="cs-CZ" u="sng" dirty="0" smtClean="0"/>
              <a:t>.    2</a:t>
            </a:r>
            <a:r>
              <a:rPr lang="cs-CZ" dirty="0" smtClean="0"/>
              <a:t>         </a:t>
            </a:r>
            <a:r>
              <a:rPr lang="cs-CZ" u="sng" dirty="0" smtClean="0"/>
              <a:t>.     3 </a:t>
            </a:r>
          </a:p>
          <a:p>
            <a:pPr marL="0" indent="0">
              <a:buNone/>
            </a:pPr>
            <a:r>
              <a:rPr lang="cs-CZ" dirty="0" smtClean="0"/>
              <a:t>1 380   1 932     1 230        854       2 382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12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Proveď zápis, výpočet, odpověď.</a:t>
            </a:r>
          </a:p>
          <a:p>
            <a:pPr marL="0" indent="0">
              <a:buNone/>
            </a:pPr>
            <a:r>
              <a:rPr lang="cs-CZ" dirty="0" smtClean="0"/>
              <a:t>Při vojenské přehlídce pochodovali vojáci v pěti řadách. V každé řadě bylo 15 vojáků. Kolik vojáků celkem pochodovalo za velitelem?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6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318</Words>
  <Application>Microsoft Office PowerPoint</Application>
  <PresentationFormat>Předvádění na obrazovce (4:3)</PresentationFormat>
  <Paragraphs>86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Vynásob zpaměti číslem 8.</vt:lpstr>
      <vt:lpstr>Násob zpaměti.</vt:lpstr>
      <vt:lpstr>Vynásob.</vt:lpstr>
      <vt:lpstr>Doplň chybějící číslice.</vt:lpstr>
      <vt:lpstr>Vyřeš slovní úlohu.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2012-09-12T15:52:44Z</dcterms:created>
  <dcterms:modified xsi:type="dcterms:W3CDTF">2012-09-12T16:31:07Z</dcterms:modified>
</cp:coreProperties>
</file>