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VY_32_INOVACE_11_12_ Matematické hry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C48B45-273B-41F9-BD7A-FE2392CD9C7C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A8151A6-9079-4788-9024-698D9365D64F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E3773BC-2C00-495B-89EA-674CF4E7BB46}" type="presOf" srcId="{D9242A4C-F33A-42E2-BFA4-EC80805DCD32}" destId="{5A434D34-FA65-40B0-A4CE-3A1E2B14A215}" srcOrd="1" destOrd="0" presId="urn:microsoft.com/office/officeart/2005/8/layout/target3"/>
    <dgm:cxn modelId="{CDCE4C31-C57E-469B-BBD6-F60EFCD9D86E}" type="presOf" srcId="{1D895EAB-76A7-41C6-9C6C-7D303AD4C23C}" destId="{94413E88-B296-45A5-9057-6B5765B63A8F}" srcOrd="1" destOrd="0" presId="urn:microsoft.com/office/officeart/2005/8/layout/target3"/>
    <dgm:cxn modelId="{59994F1D-D0AA-4CAA-B347-26DC2FDD5AF1}" type="presOf" srcId="{D9242A4C-F33A-42E2-BFA4-EC80805DCD32}" destId="{7DDB6D97-C311-42E1-B77C-B194BAE75773}" srcOrd="0" destOrd="0" presId="urn:microsoft.com/office/officeart/2005/8/layout/target3"/>
    <dgm:cxn modelId="{CFC6A1E4-6596-4D37-A9EC-9F1FA9002561}" type="presOf" srcId="{FFA013E9-5C5D-404D-8688-08171EA7A387}" destId="{359A210A-E8C9-4FD6-9BC7-434F4455A6B5}" srcOrd="1" destOrd="0" presId="urn:microsoft.com/office/officeart/2005/8/layout/target3"/>
    <dgm:cxn modelId="{F564D6D8-1DC3-4BDF-B2EF-E13195EEDD7A}" type="presOf" srcId="{1D895EAB-76A7-41C6-9C6C-7D303AD4C23C}" destId="{347D85BD-7382-4413-9298-D06CC996458A}" srcOrd="0" destOrd="0" presId="urn:microsoft.com/office/officeart/2005/8/layout/target3"/>
    <dgm:cxn modelId="{78DAA6F0-0E18-4D1D-879C-119478EB5A20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CB3820FE-9DEE-404B-9AB2-59504EC5D91B}" type="presOf" srcId="{A4836DAF-3E6B-4198-A089-B3C0D0384F2B}" destId="{36B74B1E-3C18-4C06-BA03-CB2EB266F8FF}" srcOrd="1" destOrd="0" presId="urn:microsoft.com/office/officeart/2005/8/layout/target3"/>
    <dgm:cxn modelId="{3C9BAEF7-B1D1-431B-A419-5311645FC208}" type="presOf" srcId="{A4836DAF-3E6B-4198-A089-B3C0D0384F2B}" destId="{4F0AD45D-7E6A-4C4A-90DF-90E27C4B175D}" srcOrd="0" destOrd="0" presId="urn:microsoft.com/office/officeart/2005/8/layout/target3"/>
    <dgm:cxn modelId="{B3B467E3-AE52-4F30-8246-275FF82ADDB8}" type="presOf" srcId="{ABD4D77B-BA54-4DFB-A762-4C734220F9AA}" destId="{A6703DA5-6D74-4C8B-9C82-31DC93531BC2}" srcOrd="1" destOrd="0" presId="urn:microsoft.com/office/officeart/2005/8/layout/target3"/>
    <dgm:cxn modelId="{342C7B1D-9CA9-46F7-BC70-339F9C0627A3}" type="presParOf" srcId="{2D933DCE-BBEA-46A5-98BC-CA41A7DBB761}" destId="{D3A73299-62A4-4767-8E25-C16133A0B902}" srcOrd="0" destOrd="0" presId="urn:microsoft.com/office/officeart/2005/8/layout/target3"/>
    <dgm:cxn modelId="{352F4EAA-A562-41D7-B631-DC521A28BA12}" type="presParOf" srcId="{2D933DCE-BBEA-46A5-98BC-CA41A7DBB761}" destId="{EE30B2AF-DDC9-42DB-9092-5595C6257A57}" srcOrd="1" destOrd="0" presId="urn:microsoft.com/office/officeart/2005/8/layout/target3"/>
    <dgm:cxn modelId="{CDEBFBE2-E951-41F4-B86F-7DCBC1D92377}" type="presParOf" srcId="{2D933DCE-BBEA-46A5-98BC-CA41A7DBB761}" destId="{E1DA18CB-4B0A-4D0C-9459-15C4B327891F}" srcOrd="2" destOrd="0" presId="urn:microsoft.com/office/officeart/2005/8/layout/target3"/>
    <dgm:cxn modelId="{E3A3D2BC-21F7-4298-9726-7D18048F10D2}" type="presParOf" srcId="{2D933DCE-BBEA-46A5-98BC-CA41A7DBB761}" destId="{29996EEB-8589-4AED-9C98-E2204A026234}" srcOrd="3" destOrd="0" presId="urn:microsoft.com/office/officeart/2005/8/layout/target3"/>
    <dgm:cxn modelId="{03C9B32A-09D9-4CAF-96F8-05A550FCAE37}" type="presParOf" srcId="{2D933DCE-BBEA-46A5-98BC-CA41A7DBB761}" destId="{056AE7B2-579D-40D1-A57C-4E33BFED76BE}" srcOrd="4" destOrd="0" presId="urn:microsoft.com/office/officeart/2005/8/layout/target3"/>
    <dgm:cxn modelId="{55A32BB7-06E3-4998-A7BB-5825436FBB0A}" type="presParOf" srcId="{2D933DCE-BBEA-46A5-98BC-CA41A7DBB761}" destId="{4F0AD45D-7E6A-4C4A-90DF-90E27C4B175D}" srcOrd="5" destOrd="0" presId="urn:microsoft.com/office/officeart/2005/8/layout/target3"/>
    <dgm:cxn modelId="{BBDD47DC-EEF4-4078-B5F1-107498054384}" type="presParOf" srcId="{2D933DCE-BBEA-46A5-98BC-CA41A7DBB761}" destId="{1804A346-BBD3-438B-AE0F-7BEBB1E2AF96}" srcOrd="6" destOrd="0" presId="urn:microsoft.com/office/officeart/2005/8/layout/target3"/>
    <dgm:cxn modelId="{479EF99F-E799-453F-9B0C-1301908E3EA3}" type="presParOf" srcId="{2D933DCE-BBEA-46A5-98BC-CA41A7DBB761}" destId="{60CB9877-708D-4C64-AA73-CFD3F3076BC2}" srcOrd="7" destOrd="0" presId="urn:microsoft.com/office/officeart/2005/8/layout/target3"/>
    <dgm:cxn modelId="{16CD9E82-453D-4348-88F6-34DF112D28C9}" type="presParOf" srcId="{2D933DCE-BBEA-46A5-98BC-CA41A7DBB761}" destId="{347D85BD-7382-4413-9298-D06CC996458A}" srcOrd="8" destOrd="0" presId="urn:microsoft.com/office/officeart/2005/8/layout/target3"/>
    <dgm:cxn modelId="{1EB46F5B-5B12-4521-984A-7A0FB299D8A7}" type="presParOf" srcId="{2D933DCE-BBEA-46A5-98BC-CA41A7DBB761}" destId="{C4DD5B9C-4D9E-449D-A063-107A759DF3D1}" srcOrd="9" destOrd="0" presId="urn:microsoft.com/office/officeart/2005/8/layout/target3"/>
    <dgm:cxn modelId="{B2B63836-E7BA-449F-803B-05286E5E7774}" type="presParOf" srcId="{2D933DCE-BBEA-46A5-98BC-CA41A7DBB761}" destId="{CD515E15-5457-47F2-8109-A2A59D66C930}" srcOrd="10" destOrd="0" presId="urn:microsoft.com/office/officeart/2005/8/layout/target3"/>
    <dgm:cxn modelId="{23046C8B-FCA4-4B15-82ED-52B05D7EC984}" type="presParOf" srcId="{2D933DCE-BBEA-46A5-98BC-CA41A7DBB761}" destId="{7DDB6D97-C311-42E1-B77C-B194BAE75773}" srcOrd="11" destOrd="0" presId="urn:microsoft.com/office/officeart/2005/8/layout/target3"/>
    <dgm:cxn modelId="{CF74D158-914E-4A9A-83DA-46A9EA3581E5}" type="presParOf" srcId="{2D933DCE-BBEA-46A5-98BC-CA41A7DBB761}" destId="{DE2B4424-17B1-4404-A13F-04051C43B79D}" srcOrd="12" destOrd="0" presId="urn:microsoft.com/office/officeart/2005/8/layout/target3"/>
    <dgm:cxn modelId="{FF76278D-CD15-4CB8-8F73-7E023EDC19A7}" type="presParOf" srcId="{2D933DCE-BBEA-46A5-98BC-CA41A7DBB761}" destId="{555607BD-8A1D-4EBB-825A-8C74A1FB0FFC}" srcOrd="13" destOrd="0" presId="urn:microsoft.com/office/officeart/2005/8/layout/target3"/>
    <dgm:cxn modelId="{B849050C-1D28-45FC-BF8B-2055982D4C38}" type="presParOf" srcId="{2D933DCE-BBEA-46A5-98BC-CA41A7DBB761}" destId="{AAB7E4A6-9D01-402C-9D7A-6D30767F0B58}" srcOrd="14" destOrd="0" presId="urn:microsoft.com/office/officeart/2005/8/layout/target3"/>
    <dgm:cxn modelId="{E3A37556-3A88-4CDA-B5EE-4572DC71810B}" type="presParOf" srcId="{2D933DCE-BBEA-46A5-98BC-CA41A7DBB761}" destId="{359A210A-E8C9-4FD6-9BC7-434F4455A6B5}" srcOrd="15" destOrd="0" presId="urn:microsoft.com/office/officeart/2005/8/layout/target3"/>
    <dgm:cxn modelId="{0259510C-6D81-4E58-BF95-E34E9B1A9BF6}" type="presParOf" srcId="{2D933DCE-BBEA-46A5-98BC-CA41A7DBB761}" destId="{36B74B1E-3C18-4C06-BA03-CB2EB266F8FF}" srcOrd="16" destOrd="0" presId="urn:microsoft.com/office/officeart/2005/8/layout/target3"/>
    <dgm:cxn modelId="{C77D3347-A908-4647-8C93-3665DB56AA72}" type="presParOf" srcId="{2D933DCE-BBEA-46A5-98BC-CA41A7DBB761}" destId="{94413E88-B296-45A5-9057-6B5765B63A8F}" srcOrd="17" destOrd="0" presId="urn:microsoft.com/office/officeart/2005/8/layout/target3"/>
    <dgm:cxn modelId="{CED3E61A-0332-4901-BDF0-930BF5908E9A}" type="presParOf" srcId="{2D933DCE-BBEA-46A5-98BC-CA41A7DBB761}" destId="{5A434D34-FA65-40B0-A4CE-3A1E2B14A215}" srcOrd="18" destOrd="0" presId="urn:microsoft.com/office/officeart/2005/8/layout/target3"/>
    <dgm:cxn modelId="{F4FD6FDF-0AB8-4CB8-99B3-BF0B266CCBE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VY_32_INOVACE_11_12_ Matematické hry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301410-B538-4501-8410-A3A49B4B1F16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BEB29-9B53-4165-9166-C938474ADE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878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933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39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216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281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293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210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702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144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449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920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640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BD77F-AEFC-427F-8DDD-EAE34BFC73B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C475F-FF9C-49F8-9A23-5996F97B3A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75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651891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56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Procvičování matematických operací do 1 000 000</a:t>
            </a:r>
            <a:r>
              <a:rPr lang="cs-CZ" b="1" u="sng" dirty="0" smtClean="0"/>
              <a:t>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35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Vynásob mě</a:t>
            </a:r>
            <a:r>
              <a:rPr lang="cs-CZ" sz="2000" dirty="0" smtClean="0"/>
              <a:t> 100, budu &gt; než 200 000 a &lt; než 300 000. Vybarvi mě červeně. Vyděl mě 1000, budu &lt; než 13 000 a &gt; než 500. Vybarvi mě modře. Vynásob mě 100, budu &gt; než 13 000 a &lt; než 15 000. Vybarvi mě zeleně. Vyděl mě 10, budu &gt; než 7 000 a &lt; než 9 000. Vybarvi mě černě.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4" name="Veselý obličej 3"/>
          <p:cNvSpPr/>
          <p:nvPr/>
        </p:nvSpPr>
        <p:spPr>
          <a:xfrm>
            <a:off x="2123728" y="2132856"/>
            <a:ext cx="2016224" cy="2016224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71800" y="2996952"/>
            <a:ext cx="720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148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55576" y="4149080"/>
            <a:ext cx="2226568" cy="2016224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192180" y="1772816"/>
            <a:ext cx="1908212" cy="18002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5004048" y="4293096"/>
            <a:ext cx="1800200" cy="1584176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16216" y="2564904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577 000</a:t>
            </a:r>
            <a:endParaRPr lang="cs-CZ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5580112" y="4862771"/>
            <a:ext cx="1224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2 340</a:t>
            </a:r>
            <a:endParaRPr lang="cs-CZ" dirty="0" smtClean="0"/>
          </a:p>
        </p:txBody>
      </p:sp>
      <p:sp>
        <p:nvSpPr>
          <p:cNvPr id="11" name="Obdélník 10"/>
          <p:cNvSpPr/>
          <p:nvPr/>
        </p:nvSpPr>
        <p:spPr>
          <a:xfrm rot="10800000" flipV="1">
            <a:off x="1547664" y="4930135"/>
            <a:ext cx="1434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83 700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9153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Doplň čísla ve čtvercích tak, aby se součty čísel v každém řádku i sloupci rovnaly.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052722"/>
              </p:ext>
            </p:extLst>
          </p:nvPr>
        </p:nvGraphicFramePr>
        <p:xfrm>
          <a:off x="683567" y="2276872"/>
          <a:ext cx="3312369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04123"/>
                <a:gridCol w="1104123"/>
                <a:gridCol w="1104123"/>
              </a:tblGrid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358</a:t>
                      </a:r>
                    </a:p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147</a:t>
                      </a:r>
                      <a:endParaRPr lang="cs-CZ" b="1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279</a:t>
                      </a:r>
                    </a:p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5549257"/>
              </p:ext>
            </p:extLst>
          </p:nvPr>
        </p:nvGraphicFramePr>
        <p:xfrm>
          <a:off x="4499991" y="2276872"/>
          <a:ext cx="3168354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6118"/>
                <a:gridCol w="1056118"/>
                <a:gridCol w="1056118"/>
              </a:tblGrid>
              <a:tr h="91440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44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343</a:t>
                      </a:r>
                    </a:p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372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296</a:t>
                      </a:r>
                      <a:endParaRPr lang="cs-CZ" b="1" dirty="0"/>
                    </a:p>
                  </a:txBody>
                  <a:tcPr/>
                </a:tc>
              </a:tr>
              <a:tr h="9144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254</a:t>
                      </a:r>
                    </a:p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123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768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výsledkem.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316622"/>
              </p:ext>
            </p:extLst>
          </p:nvPr>
        </p:nvGraphicFramePr>
        <p:xfrm>
          <a:off x="1403648" y="1916832"/>
          <a:ext cx="2304256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042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370 - 120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160</a:t>
                      </a:r>
                      <a:r>
                        <a:rPr lang="cs-CZ" baseline="0" dirty="0" smtClean="0"/>
                        <a:t> + 90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600 : 300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710 -</a:t>
                      </a:r>
                      <a:r>
                        <a:rPr lang="cs-CZ" baseline="0" dirty="0" smtClean="0"/>
                        <a:t> 560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779172"/>
              </p:ext>
            </p:extLst>
          </p:nvPr>
        </p:nvGraphicFramePr>
        <p:xfrm>
          <a:off x="5004048" y="1916832"/>
          <a:ext cx="2232248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4000 : 20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50 . 5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500</a:t>
                      </a:r>
                      <a:r>
                        <a:rPr lang="cs-CZ" dirty="0" smtClean="0"/>
                        <a:t> : 10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99 + 51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vál 7"/>
          <p:cNvSpPr/>
          <p:nvPr/>
        </p:nvSpPr>
        <p:spPr>
          <a:xfrm>
            <a:off x="3898776" y="1772816"/>
            <a:ext cx="8964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80872" y="269293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98776" y="3607336"/>
            <a:ext cx="8964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250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59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6229856"/>
              </p:ext>
            </p:extLst>
          </p:nvPr>
        </p:nvGraphicFramePr>
        <p:xfrm>
          <a:off x="457200" y="1556793"/>
          <a:ext cx="3466728" cy="115592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9687"/>
                <a:gridCol w="2557041"/>
              </a:tblGrid>
              <a:tr h="3853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+</a:t>
                      </a:r>
                      <a:r>
                        <a:rPr lang="cs-CZ" b="1" baseline="0" dirty="0" smtClean="0"/>
                        <a:t> 50 =</a:t>
                      </a:r>
                      <a:endParaRPr lang="cs-CZ" b="1" dirty="0"/>
                    </a:p>
                  </a:txBody>
                  <a:tcPr/>
                </a:tc>
              </a:tr>
              <a:tr h="38530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- 80 =</a:t>
                      </a:r>
                      <a:endParaRPr lang="cs-CZ" b="1" dirty="0"/>
                    </a:p>
                  </a:txBody>
                  <a:tcPr/>
                </a:tc>
              </a:tr>
              <a:tr h="3853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. 40 =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10196"/>
              </p:ext>
            </p:extLst>
          </p:nvPr>
        </p:nvGraphicFramePr>
        <p:xfrm>
          <a:off x="4788024" y="1556792"/>
          <a:ext cx="3240360" cy="11521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0681"/>
                <a:gridCol w="2259679"/>
              </a:tblGrid>
              <a:tr h="384043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+ 700 =</a:t>
                      </a:r>
                      <a:endParaRPr lang="cs-CZ" b="1" dirty="0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. 50 =</a:t>
                      </a:r>
                      <a:endParaRPr lang="cs-CZ" b="1" dirty="0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- 670 =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79255"/>
              </p:ext>
            </p:extLst>
          </p:nvPr>
        </p:nvGraphicFramePr>
        <p:xfrm>
          <a:off x="2843808" y="3429000"/>
          <a:ext cx="3456384" cy="1241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24136"/>
                <a:gridCol w="2232248"/>
              </a:tblGrid>
              <a:tr h="41376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. 30 =</a:t>
                      </a:r>
                      <a:endParaRPr lang="cs-CZ" b="1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- 450 =</a:t>
                      </a:r>
                      <a:endParaRPr lang="cs-CZ" b="1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+ 870 =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351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8346985"/>
              </p:ext>
            </p:extLst>
          </p:nvPr>
        </p:nvGraphicFramePr>
        <p:xfrm>
          <a:off x="1115615" y="2132854"/>
          <a:ext cx="7113985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2797"/>
                <a:gridCol w="1422797"/>
                <a:gridCol w="1422797"/>
                <a:gridCol w="1422797"/>
                <a:gridCol w="1422797"/>
              </a:tblGrid>
              <a:tr h="425767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3 300 000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25767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3 200 000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25767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11 000 000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r>
                        <a:rPr lang="cs-CZ" b="1" baseline="0" dirty="0" smtClean="0"/>
                        <a:t> 000 001</a:t>
                      </a:r>
                      <a:endParaRPr lang="cs-CZ" b="1" dirty="0"/>
                    </a:p>
                  </a:txBody>
                  <a:tcPr/>
                </a:tc>
              </a:tr>
              <a:tr h="4257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80 900</a:t>
                      </a:r>
                    </a:p>
                    <a:p>
                      <a:pPr algn="ctr"/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599 000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257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80 800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257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80 700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597 000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8 000 000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999 998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87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326</Words>
  <Application>Microsoft Office PowerPoint</Application>
  <PresentationFormat>Předvádění na obrazovce (4:3)</PresentationFormat>
  <Paragraphs>68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Vynásob mě 100, budu &gt; než 200 000 a &lt; než 300 000. Vybarvi mě červeně. Vyděl mě 1000, budu &lt; než 13 000 a &gt; než 500. Vybarvi mě modře. Vynásob mě 100, budu &gt; než 13 000 a &lt; než 15 000. Vybarvi mě zeleně. Vyděl mě 10, budu &gt; než 7 000 a &lt; než 9 000. Vybarvi mě černě. </vt:lpstr>
      <vt:lpstr>Doplň čísla ve čtvercích tak, aby se součty čísel v každém řádku i sloupci rovnaly.</vt:lpstr>
      <vt:lpstr>Spoj se správným výsledkem.</vt:lpstr>
      <vt:lpstr>Vypočítej.</vt:lpstr>
      <vt:lpstr>Doplň chybějící čísla.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2012-09-14T14:13:19Z</dcterms:created>
  <dcterms:modified xsi:type="dcterms:W3CDTF">2012-09-14T15:10:00Z</dcterms:modified>
</cp:coreProperties>
</file>