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59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8FD55-F24D-4D40-9CE3-C8A29E5CB969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B6E825-0FAE-4308-A542-34BEB6D2AF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430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B6E825-0FAE-4308-A542-34BEB6D2AF6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611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7379B-DF04-472D-94B7-FDAFE241E997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F8DD5-5027-496F-BA54-EADCF54347F1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40050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763688" y="908720"/>
            <a:ext cx="55747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školy: ZŠ Varnsdorf, Edisonova 2821, okres Děčín, příspěvková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organizace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Využití ICT, výtvarná výchova,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Ready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made – umění objektu</a:t>
            </a: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</a:t>
            </a: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Mgr.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Olga Pasovská</a:t>
            </a: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VY_32_INOVACE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__1</a:t>
            </a: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/IX.SADA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Anotace: </a:t>
            </a: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Prezentace je určena pro žáky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stupně, </a:t>
            </a: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slouží k výkladu učiva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Ready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made – </a:t>
            </a:r>
            <a:r>
              <a:rPr lang="cs-CZ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umění objektu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Období: září-prosinec 2011</a:t>
            </a:r>
          </a:p>
          <a:p>
            <a:r>
              <a:rPr lang="cs-CZ" dirty="0"/>
              <a:t> </a:t>
            </a:r>
          </a:p>
        </p:txBody>
      </p:sp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01208"/>
            <a:ext cx="5718810" cy="12439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3280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READY MADE – UMĚNÍ OBJEKTU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7200" dirty="0" smtClean="0">
                <a:solidFill>
                  <a:schemeClr val="bg1"/>
                </a:solidFill>
              </a:rPr>
              <a:t>pojmenování </a:t>
            </a:r>
            <a:r>
              <a:rPr lang="cs-CZ" sz="7200" dirty="0" err="1">
                <a:solidFill>
                  <a:schemeClr val="bg1"/>
                </a:solidFill>
              </a:rPr>
              <a:t>ready</a:t>
            </a:r>
            <a:r>
              <a:rPr lang="cs-CZ" sz="7200" dirty="0">
                <a:solidFill>
                  <a:schemeClr val="bg1"/>
                </a:solidFill>
              </a:rPr>
              <a:t> made z roku 1915 od Marcela </a:t>
            </a:r>
            <a:r>
              <a:rPr lang="cs-CZ" sz="7200" dirty="0" err="1" smtClean="0">
                <a:solidFill>
                  <a:schemeClr val="bg1"/>
                </a:solidFill>
              </a:rPr>
              <a:t>Duchampa</a:t>
            </a:r>
            <a:endParaRPr lang="cs-CZ" sz="72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7200" dirty="0">
                <a:solidFill>
                  <a:schemeClr val="bg1"/>
                </a:solidFill>
              </a:rPr>
              <a:t>větší úspěch v USA než v </a:t>
            </a:r>
            <a:r>
              <a:rPr lang="cs-CZ" sz="7200" dirty="0" smtClean="0">
                <a:solidFill>
                  <a:schemeClr val="bg1"/>
                </a:solidFill>
              </a:rPr>
              <a:t>Evropě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>
                <a:solidFill>
                  <a:schemeClr val="bg1"/>
                </a:solidFill>
              </a:rPr>
              <a:t>d</a:t>
            </a:r>
            <a:r>
              <a:rPr lang="cs-CZ" sz="7200" dirty="0" smtClean="0">
                <a:solidFill>
                  <a:schemeClr val="bg1"/>
                </a:solidFill>
              </a:rPr>
              <a:t>ílem </a:t>
            </a:r>
            <a:r>
              <a:rPr lang="cs-CZ" sz="7200" dirty="0" err="1" smtClean="0">
                <a:solidFill>
                  <a:schemeClr val="bg1"/>
                </a:solidFill>
              </a:rPr>
              <a:t>ready</a:t>
            </a:r>
            <a:r>
              <a:rPr lang="cs-CZ" sz="7200" dirty="0" smtClean="0">
                <a:solidFill>
                  <a:schemeClr val="bg1"/>
                </a:solidFill>
              </a:rPr>
              <a:t> made nalezený, často průmyslový výrobek, někdy mírně upravený a podepsaný umělcem, vystavený jako umělecké dílo, např. v galerii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>
                <a:solidFill>
                  <a:schemeClr val="bg1"/>
                </a:solidFill>
              </a:rPr>
              <a:t>Francouz </a:t>
            </a:r>
            <a:r>
              <a:rPr lang="cs-CZ" sz="7200" b="1" dirty="0">
                <a:solidFill>
                  <a:schemeClr val="bg1"/>
                </a:solidFill>
              </a:rPr>
              <a:t>Marcel </a:t>
            </a:r>
            <a:r>
              <a:rPr lang="cs-CZ" sz="7200" b="1" dirty="0" err="1" smtClean="0">
                <a:solidFill>
                  <a:schemeClr val="bg1"/>
                </a:solidFill>
              </a:rPr>
              <a:t>Duchampe</a:t>
            </a:r>
            <a:r>
              <a:rPr lang="cs-CZ" sz="7200" b="1" dirty="0" smtClean="0">
                <a:solidFill>
                  <a:schemeClr val="bg1"/>
                </a:solidFill>
              </a:rPr>
              <a:t> </a:t>
            </a:r>
            <a:r>
              <a:rPr lang="cs-CZ" sz="7200" dirty="0">
                <a:solidFill>
                  <a:schemeClr val="bg1"/>
                </a:solidFill>
              </a:rPr>
              <a:t>prvním tvůrcem </a:t>
            </a:r>
            <a:r>
              <a:rPr lang="cs-CZ" sz="7200" dirty="0" smtClean="0">
                <a:solidFill>
                  <a:schemeClr val="bg1"/>
                </a:solidFill>
              </a:rPr>
              <a:t>děl ve </a:t>
            </a:r>
            <a:r>
              <a:rPr lang="cs-CZ" sz="7200" dirty="0">
                <a:solidFill>
                  <a:schemeClr val="bg1"/>
                </a:solidFill>
              </a:rPr>
              <a:t>stylu </a:t>
            </a:r>
            <a:r>
              <a:rPr lang="cs-CZ" sz="7200" dirty="0" err="1">
                <a:solidFill>
                  <a:schemeClr val="bg1"/>
                </a:solidFill>
              </a:rPr>
              <a:t>reade</a:t>
            </a:r>
            <a:r>
              <a:rPr lang="cs-CZ" sz="7200" dirty="0">
                <a:solidFill>
                  <a:schemeClr val="bg1"/>
                </a:solidFill>
              </a:rPr>
              <a:t> made (hotových objektů) </a:t>
            </a:r>
          </a:p>
          <a:p>
            <a:pPr marL="0" indent="0">
              <a:buNone/>
            </a:pPr>
            <a:r>
              <a:rPr lang="cs-CZ" sz="7200" dirty="0" smtClean="0">
                <a:solidFill>
                  <a:schemeClr val="bg1"/>
                </a:solidFill>
              </a:rPr>
              <a:t>	</a:t>
            </a:r>
            <a:r>
              <a:rPr lang="cs-CZ" sz="6400" dirty="0" smtClean="0">
                <a:solidFill>
                  <a:schemeClr val="bg1"/>
                </a:solidFill>
              </a:rPr>
              <a:t>např.  </a:t>
            </a:r>
            <a:r>
              <a:rPr lang="cs-CZ" sz="6400" b="1" dirty="0" smtClean="0">
                <a:solidFill>
                  <a:schemeClr val="bg1"/>
                </a:solidFill>
              </a:rPr>
              <a:t>Kolo bicyklu</a:t>
            </a:r>
            <a:r>
              <a:rPr lang="cs-CZ" sz="6400" dirty="0" smtClean="0">
                <a:solidFill>
                  <a:schemeClr val="bg1"/>
                </a:solidFill>
              </a:rPr>
              <a:t> z r. 1913 </a:t>
            </a:r>
          </a:p>
          <a:p>
            <a:pPr marL="0" indent="0">
              <a:buNone/>
            </a:pPr>
            <a:r>
              <a:rPr lang="cs-CZ" sz="6400" dirty="0">
                <a:solidFill>
                  <a:schemeClr val="bg1"/>
                </a:solidFill>
              </a:rPr>
              <a:t>	</a:t>
            </a:r>
            <a:r>
              <a:rPr lang="cs-CZ" sz="6400" dirty="0" smtClean="0">
                <a:solidFill>
                  <a:schemeClr val="bg1"/>
                </a:solidFill>
              </a:rPr>
              <a:t>	   </a:t>
            </a:r>
            <a:r>
              <a:rPr lang="cs-CZ" sz="6400" b="1" dirty="0" smtClean="0">
                <a:solidFill>
                  <a:schemeClr val="bg1"/>
                </a:solidFill>
              </a:rPr>
              <a:t>Sušák lahví</a:t>
            </a:r>
            <a:r>
              <a:rPr lang="cs-CZ" sz="6400" dirty="0" smtClean="0">
                <a:solidFill>
                  <a:schemeClr val="bg1"/>
                </a:solidFill>
              </a:rPr>
              <a:t> z r. 1914</a:t>
            </a:r>
            <a:endParaRPr lang="cs-CZ" sz="64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6400" dirty="0">
                <a:solidFill>
                  <a:schemeClr val="bg1"/>
                </a:solidFill>
              </a:rPr>
              <a:t>		 </a:t>
            </a:r>
            <a:r>
              <a:rPr lang="cs-CZ" sz="6400" dirty="0" smtClean="0">
                <a:solidFill>
                  <a:schemeClr val="bg1"/>
                </a:solidFill>
              </a:rPr>
              <a:t>  </a:t>
            </a:r>
            <a:r>
              <a:rPr lang="cs-CZ" sz="6400" b="1" dirty="0" smtClean="0">
                <a:solidFill>
                  <a:schemeClr val="bg1"/>
                </a:solidFill>
              </a:rPr>
              <a:t>Fontána</a:t>
            </a:r>
            <a:r>
              <a:rPr lang="cs-CZ" sz="6400" dirty="0">
                <a:solidFill>
                  <a:schemeClr val="bg1"/>
                </a:solidFill>
              </a:rPr>
              <a:t>, převrácený a signovaný </a:t>
            </a:r>
            <a:r>
              <a:rPr lang="cs-CZ" sz="6400" dirty="0" smtClean="0">
                <a:solidFill>
                  <a:schemeClr val="bg1"/>
                </a:solidFill>
              </a:rPr>
              <a:t>pisoár z r. 1917</a:t>
            </a:r>
            <a:endParaRPr lang="cs-CZ" sz="6400" dirty="0" smtClean="0"/>
          </a:p>
          <a:p>
            <a:pPr marL="0" indent="0">
              <a:buNone/>
            </a:pPr>
            <a:r>
              <a:rPr lang="cs-CZ" sz="4800" b="1" dirty="0" smtClean="0">
                <a:solidFill>
                  <a:schemeClr val="bg1"/>
                </a:solidFill>
              </a:rPr>
              <a:t>! V elektronickém slovníku najdi význam slova „signatura“.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chemeClr val="bg1"/>
                </a:solidFill>
              </a:rPr>
              <a:t>! </a:t>
            </a:r>
            <a:r>
              <a:rPr lang="cs-CZ" sz="4800" b="1" dirty="0">
                <a:solidFill>
                  <a:schemeClr val="bg1"/>
                </a:solidFill>
              </a:rPr>
              <a:t>Ve vyhledávači Google nastav heslo obrázky, použij klíčové slovo „</a:t>
            </a:r>
            <a:r>
              <a:rPr lang="cs-CZ" sz="4800" b="1" dirty="0" err="1">
                <a:solidFill>
                  <a:schemeClr val="bg1"/>
                </a:solidFill>
              </a:rPr>
              <a:t>ready</a:t>
            </a:r>
            <a:r>
              <a:rPr lang="cs-CZ" sz="4800" b="1" dirty="0">
                <a:solidFill>
                  <a:schemeClr val="bg1"/>
                </a:solidFill>
              </a:rPr>
              <a:t> </a:t>
            </a:r>
            <a:r>
              <a:rPr lang="cs-CZ" sz="4800" b="1" dirty="0" smtClean="0">
                <a:solidFill>
                  <a:schemeClr val="bg1"/>
                </a:solidFill>
              </a:rPr>
              <a:t>made“, potom „Marcel </a:t>
            </a:r>
            <a:r>
              <a:rPr lang="cs-CZ" sz="4800" b="1" dirty="0" err="1" smtClean="0">
                <a:solidFill>
                  <a:schemeClr val="bg1"/>
                </a:solidFill>
              </a:rPr>
              <a:t>Duchampe</a:t>
            </a:r>
            <a:r>
              <a:rPr lang="cs-CZ" sz="4800" b="1" dirty="0" smtClean="0">
                <a:solidFill>
                  <a:schemeClr val="bg1"/>
                </a:solidFill>
              </a:rPr>
              <a:t>“ </a:t>
            </a:r>
            <a:r>
              <a:rPr lang="cs-CZ" sz="4800" b="1" dirty="0">
                <a:solidFill>
                  <a:schemeClr val="bg1"/>
                </a:solidFill>
              </a:rPr>
              <a:t>a prohlédni si některá díla tvůrců tohoto stylu.</a:t>
            </a:r>
          </a:p>
          <a:p>
            <a:pPr marL="0" indent="0">
              <a:buNone/>
            </a:pPr>
            <a:endParaRPr lang="cs-CZ" sz="48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98477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Další tvůrci </a:t>
            </a:r>
            <a:r>
              <a:rPr lang="cs-CZ" dirty="0" err="1" smtClean="0">
                <a:solidFill>
                  <a:schemeClr val="bg1"/>
                </a:solidFill>
              </a:rPr>
              <a:t>ready</a:t>
            </a:r>
            <a:r>
              <a:rPr lang="cs-CZ" dirty="0" smtClean="0">
                <a:solidFill>
                  <a:schemeClr val="bg1"/>
                </a:solidFill>
              </a:rPr>
              <a:t> made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4824"/>
            <a:ext cx="7125112" cy="4051437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bg1"/>
                </a:solidFill>
              </a:rPr>
              <a:t>Man </a:t>
            </a:r>
            <a:r>
              <a:rPr lang="cs-CZ" b="1" dirty="0" err="1" smtClean="0">
                <a:solidFill>
                  <a:schemeClr val="bg1"/>
                </a:solidFill>
              </a:rPr>
              <a:t>Ray</a:t>
            </a:r>
            <a:r>
              <a:rPr lang="cs-CZ" dirty="0" smtClean="0">
                <a:solidFill>
                  <a:schemeClr val="bg1"/>
                </a:solidFill>
              </a:rPr>
              <a:t>, např. Dar, žehlička s hřebíky připevněnými na spodní straně</a:t>
            </a: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bg1"/>
                </a:solidFill>
              </a:rPr>
              <a:t>Meret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Oppenheim</a:t>
            </a:r>
            <a:r>
              <a:rPr lang="cs-CZ" dirty="0" smtClean="0">
                <a:solidFill>
                  <a:schemeClr val="bg1"/>
                </a:solidFill>
              </a:rPr>
              <a:t>, např. Snídaně v kožešině</a:t>
            </a:r>
            <a:endParaRPr lang="cs-CZ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bg1"/>
                </a:solidFill>
              </a:rPr>
              <a:t>Arman</a:t>
            </a:r>
            <a:r>
              <a:rPr lang="cs-CZ" dirty="0" smtClean="0">
                <a:solidFill>
                  <a:schemeClr val="bg1"/>
                </a:solidFill>
              </a:rPr>
              <a:t>, např. Konvice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- shromažďování nebo drcení použitých předmětů uložených v krabicích z plexiskla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bg1"/>
                </a:solidFill>
              </a:rPr>
              <a:t>César</a:t>
            </a:r>
            <a:r>
              <a:rPr lang="cs-CZ" dirty="0" smtClean="0">
                <a:solidFill>
                  <a:schemeClr val="bg1"/>
                </a:solidFill>
              </a:rPr>
              <a:t>, např. Stlačené auto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- karosérie aut nebo jiné kovové předměty stlačené </a:t>
            </a:r>
            <a:r>
              <a:rPr lang="cs-CZ" dirty="0" err="1" smtClean="0">
                <a:solidFill>
                  <a:schemeClr val="bg1"/>
                </a:solidFill>
              </a:rPr>
              <a:t>autolisem</a:t>
            </a:r>
            <a:r>
              <a:rPr lang="cs-CZ" dirty="0" smtClean="0">
                <a:solidFill>
                  <a:schemeClr val="bg1"/>
                </a:solidFill>
              </a:rPr>
              <a:t> do pravoúhlých kvádrů</a:t>
            </a: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bg1"/>
                </a:solidFill>
              </a:rPr>
              <a:t>Martial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Raysse</a:t>
            </a:r>
            <a:r>
              <a:rPr lang="cs-CZ" dirty="0" smtClean="0">
                <a:solidFill>
                  <a:schemeClr val="bg1"/>
                </a:solidFill>
              </a:rPr>
              <a:t>, asambláže z různých materiálů</a:t>
            </a:r>
          </a:p>
          <a:p>
            <a:pPr marL="0" indent="0">
              <a:buNone/>
            </a:pPr>
            <a:r>
              <a:rPr lang="cs-CZ" sz="1600" b="1" dirty="0" smtClean="0">
                <a:solidFill>
                  <a:schemeClr val="bg1"/>
                </a:solidFill>
              </a:rPr>
              <a:t>! V elektronickém slovníku najdi význam slova „asambláž</a:t>
            </a:r>
            <a:r>
              <a:rPr lang="cs-CZ" dirty="0" smtClean="0">
                <a:solidFill>
                  <a:schemeClr val="bg1"/>
                </a:solidFill>
              </a:rPr>
              <a:t>“.</a:t>
            </a:r>
          </a:p>
          <a:p>
            <a:pPr marL="0" indent="0">
              <a:buNone/>
            </a:pPr>
            <a:r>
              <a:rPr lang="cs-CZ" sz="1600" b="1" dirty="0" smtClean="0">
                <a:solidFill>
                  <a:schemeClr val="bg1"/>
                </a:solidFill>
              </a:rPr>
              <a:t>! Pomocí vyhledávače Google si prohlédni jmenovaná </a:t>
            </a:r>
            <a:r>
              <a:rPr lang="cs-CZ" sz="1600" b="1" dirty="0" smtClean="0">
                <a:solidFill>
                  <a:schemeClr val="bg1"/>
                </a:solidFill>
              </a:rPr>
              <a:t>díla, klíčovým slovem jsou názvy děl a jména jejich autorů.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3951670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Znáš odpověď 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err="1" smtClean="0">
                <a:solidFill>
                  <a:schemeClr val="bg1"/>
                </a:solidFill>
              </a:rPr>
              <a:t>Ready</a:t>
            </a:r>
            <a:r>
              <a:rPr lang="cs-CZ" dirty="0" smtClean="0">
                <a:solidFill>
                  <a:schemeClr val="bg1"/>
                </a:solidFill>
              </a:rPr>
              <a:t> made je umění plošné nebo trojrozměrné?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err="1" smtClean="0">
                <a:solidFill>
                  <a:schemeClr val="bg1"/>
                </a:solidFill>
              </a:rPr>
              <a:t>Ready</a:t>
            </a:r>
            <a:r>
              <a:rPr lang="cs-CZ" dirty="0" smtClean="0">
                <a:solidFill>
                  <a:schemeClr val="bg1"/>
                </a:solidFill>
              </a:rPr>
              <a:t> made využívá předmětů nových nebo použitých?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Je technika asambláže totéž </a:t>
            </a:r>
            <a:r>
              <a:rPr lang="cs-CZ" dirty="0" smtClean="0">
                <a:solidFill>
                  <a:schemeClr val="bg1"/>
                </a:solidFill>
              </a:rPr>
              <a:t>co technika koláže?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09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5718810" cy="124396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971600" y="76470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Použité zdroje: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977607" y="949087"/>
            <a:ext cx="4572000" cy="10618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900" dirty="0">
                <a:solidFill>
                  <a:schemeClr val="bg1"/>
                </a:solidFill>
              </a:rPr>
              <a:t>http://www.google.cz/search?q=obr%C3%A1zky+um%C4%9Bn%C3%AD+objektu&amp;hl=cs&amp;prmd=imvns&amp;tbm=isch&amp;tbo=u&amp;source=univ&amp;sa=X&amp;ei=lBHmTq6MFszQ4QTmrpSiBQ&amp;sqi=2&amp;ved=0CDQQsAQ&amp;biw=1366&amp;bih=627#hl=cs&amp;tbm=isch&amp;sa=1&amp;q=obr%C3%A1zky+ready+made&amp;oq=obr%C3%A1zky+ready+made&amp;aq=f&amp;aqi=&amp;aql=&amp;gs_sm=s&amp;gs_upl=20648l28191l0l31156l23l16l0l8l8l3l152l772l4.4l8l0&amp;bav=on.2,or.r_gc.r_pw.,cf.osb&amp;fp=97275ef66f7dfdf&amp;biw=1366&amp;bih=627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977607" y="2564904"/>
            <a:ext cx="274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Citováno  30.11.2011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14891" y="217663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http://cs.wikipedia.org/wiki/Asambl%C3%A1%C5%BE</a:t>
            </a:r>
          </a:p>
        </p:txBody>
      </p:sp>
    </p:spTree>
    <p:extLst>
      <p:ext uri="{BB962C8B-B14F-4D97-AF65-F5344CB8AC3E}">
        <p14:creationId xmlns:p14="http://schemas.microsoft.com/office/powerpoint/2010/main" val="1728009821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243</TotalTime>
  <Words>136</Words>
  <Application>Microsoft Office PowerPoint</Application>
  <PresentationFormat>Předvádění na obrazovce (4:3)</PresentationFormat>
  <Paragraphs>45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Summer</vt:lpstr>
      <vt:lpstr>Prezentace aplikace PowerPoint</vt:lpstr>
      <vt:lpstr>READY MADE – UMĚNÍ OBJEKTU</vt:lpstr>
      <vt:lpstr>Další tvůrci ready made</vt:lpstr>
      <vt:lpstr>Znáš odpověď 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Jazyk Autor: Mgr. Olga Pasovská Název materiálu: VY_32_INOVACE_01/IV. SADA</dc:title>
  <dc:creator>Ucitele4</dc:creator>
  <cp:lastModifiedBy>Ucitele4</cp:lastModifiedBy>
  <cp:revision>34</cp:revision>
  <dcterms:created xsi:type="dcterms:W3CDTF">2011-11-04T09:30:49Z</dcterms:created>
  <dcterms:modified xsi:type="dcterms:W3CDTF">2011-12-20T22:22:37Z</dcterms:modified>
</cp:coreProperties>
</file>