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VY_32_INOVACE_04_08 </a:t>
          </a:r>
          <a:r>
            <a:rPr lang="cs-CZ" sz="1200" baseline="0" dirty="0" smtClean="0"/>
            <a:t>Čísla kladná a </a:t>
          </a:r>
          <a:r>
            <a:rPr lang="cs-CZ" sz="1200" baseline="0" dirty="0" smtClean="0"/>
            <a:t>záporná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7.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87B3C07-9D5B-4ACB-817E-BC613A2768C8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9C60A54-7AD0-453F-BCF0-537A58ABD55D}" type="presOf" srcId="{D9242A4C-F33A-42E2-BFA4-EC80805DCD32}" destId="{5A434D34-FA65-40B0-A4CE-3A1E2B14A215}" srcOrd="1" destOrd="0" presId="urn:microsoft.com/office/officeart/2005/8/layout/target3"/>
    <dgm:cxn modelId="{9A5EC83F-EBB2-4C06-9435-A262D6B3A550}" type="presOf" srcId="{D9242A4C-F33A-42E2-BFA4-EC80805DCD32}" destId="{7DDB6D97-C311-42E1-B77C-B194BAE75773}" srcOrd="0" destOrd="0" presId="urn:microsoft.com/office/officeart/2005/8/layout/target3"/>
    <dgm:cxn modelId="{710727CE-9436-468E-AF07-2E7035C422D2}" type="presOf" srcId="{FFA013E9-5C5D-404D-8688-08171EA7A387}" destId="{E1DA18CB-4B0A-4D0C-9459-15C4B327891F}" srcOrd="0" destOrd="0" presId="urn:microsoft.com/office/officeart/2005/8/layout/target3"/>
    <dgm:cxn modelId="{4AE3B8DA-D3E3-4A17-B6BA-9007EB94BA36}" type="presOf" srcId="{A4836DAF-3E6B-4198-A089-B3C0D0384F2B}" destId="{36B74B1E-3C18-4C06-BA03-CB2EB266F8FF}" srcOrd="1" destOrd="0" presId="urn:microsoft.com/office/officeart/2005/8/layout/target3"/>
    <dgm:cxn modelId="{E1F06D52-DFF4-424B-9734-2161627CF631}" type="presOf" srcId="{ABD4D77B-BA54-4DFB-A762-4C734220F9AA}" destId="{A6703DA5-6D74-4C8B-9C82-31DC93531BC2}" srcOrd="1" destOrd="0" presId="urn:microsoft.com/office/officeart/2005/8/layout/target3"/>
    <dgm:cxn modelId="{F8956150-F0B6-49BC-917A-1E171929C886}" type="presOf" srcId="{ABD4D77B-BA54-4DFB-A762-4C734220F9AA}" destId="{AAB7E4A6-9D01-402C-9D7A-6D30767F0B58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D2F0536-2E06-4A6D-9A0E-8E440B2D3501}" type="presOf" srcId="{1D895EAB-76A7-41C6-9C6C-7D303AD4C23C}" destId="{347D85BD-7382-4413-9298-D06CC996458A}" srcOrd="0" destOrd="0" presId="urn:microsoft.com/office/officeart/2005/8/layout/target3"/>
    <dgm:cxn modelId="{C975B833-D6F0-43FF-86AC-5D9AB73B020F}" type="presOf" srcId="{FFA013E9-5C5D-404D-8688-08171EA7A387}" destId="{359A210A-E8C9-4FD6-9BC7-434F4455A6B5}" srcOrd="1" destOrd="0" presId="urn:microsoft.com/office/officeart/2005/8/layout/target3"/>
    <dgm:cxn modelId="{D9B05414-F504-4E35-AA98-11E3ACECA185}" type="presOf" srcId="{DAAD5A11-3EBC-47AE-AB1C-4F1B938732A7}" destId="{2D933DCE-BBEA-46A5-98BC-CA41A7DBB761}" srcOrd="0" destOrd="0" presId="urn:microsoft.com/office/officeart/2005/8/layout/target3"/>
    <dgm:cxn modelId="{120CB0EB-47C3-42CC-9F68-4D9EE6D31EDA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B5CACF4-3ED6-409C-BE57-474B73153FCF}" type="presParOf" srcId="{2D933DCE-BBEA-46A5-98BC-CA41A7DBB761}" destId="{D3A73299-62A4-4767-8E25-C16133A0B902}" srcOrd="0" destOrd="0" presId="urn:microsoft.com/office/officeart/2005/8/layout/target3"/>
    <dgm:cxn modelId="{14BE5F65-F456-4458-9AAE-A0D4CEDB196D}" type="presParOf" srcId="{2D933DCE-BBEA-46A5-98BC-CA41A7DBB761}" destId="{EE30B2AF-DDC9-42DB-9092-5595C6257A57}" srcOrd="1" destOrd="0" presId="urn:microsoft.com/office/officeart/2005/8/layout/target3"/>
    <dgm:cxn modelId="{1ADB9BA2-168E-4465-8FF4-04548EBCAE0A}" type="presParOf" srcId="{2D933DCE-BBEA-46A5-98BC-CA41A7DBB761}" destId="{E1DA18CB-4B0A-4D0C-9459-15C4B327891F}" srcOrd="2" destOrd="0" presId="urn:microsoft.com/office/officeart/2005/8/layout/target3"/>
    <dgm:cxn modelId="{F5237B5C-90D3-4C58-81D3-2365823EB8C5}" type="presParOf" srcId="{2D933DCE-BBEA-46A5-98BC-CA41A7DBB761}" destId="{29996EEB-8589-4AED-9C98-E2204A026234}" srcOrd="3" destOrd="0" presId="urn:microsoft.com/office/officeart/2005/8/layout/target3"/>
    <dgm:cxn modelId="{06554D7D-CEBA-46E3-9B49-4DDF108D8814}" type="presParOf" srcId="{2D933DCE-BBEA-46A5-98BC-CA41A7DBB761}" destId="{056AE7B2-579D-40D1-A57C-4E33BFED76BE}" srcOrd="4" destOrd="0" presId="urn:microsoft.com/office/officeart/2005/8/layout/target3"/>
    <dgm:cxn modelId="{420FE7BD-F654-4F29-BB46-3BFC94744643}" type="presParOf" srcId="{2D933DCE-BBEA-46A5-98BC-CA41A7DBB761}" destId="{4F0AD45D-7E6A-4C4A-90DF-90E27C4B175D}" srcOrd="5" destOrd="0" presId="urn:microsoft.com/office/officeart/2005/8/layout/target3"/>
    <dgm:cxn modelId="{65DDAF0C-19FA-4C78-B9B4-056B0897F792}" type="presParOf" srcId="{2D933DCE-BBEA-46A5-98BC-CA41A7DBB761}" destId="{1804A346-BBD3-438B-AE0F-7BEBB1E2AF96}" srcOrd="6" destOrd="0" presId="urn:microsoft.com/office/officeart/2005/8/layout/target3"/>
    <dgm:cxn modelId="{A5903F12-F7D9-43B0-87CA-6B44B6A201D4}" type="presParOf" srcId="{2D933DCE-BBEA-46A5-98BC-CA41A7DBB761}" destId="{60CB9877-708D-4C64-AA73-CFD3F3076BC2}" srcOrd="7" destOrd="0" presId="urn:microsoft.com/office/officeart/2005/8/layout/target3"/>
    <dgm:cxn modelId="{A54FBD1B-44E4-4987-80CD-B70F6482A100}" type="presParOf" srcId="{2D933DCE-BBEA-46A5-98BC-CA41A7DBB761}" destId="{347D85BD-7382-4413-9298-D06CC996458A}" srcOrd="8" destOrd="0" presId="urn:microsoft.com/office/officeart/2005/8/layout/target3"/>
    <dgm:cxn modelId="{7836975C-C980-4BC9-B6B8-B0CB7683A19A}" type="presParOf" srcId="{2D933DCE-BBEA-46A5-98BC-CA41A7DBB761}" destId="{C4DD5B9C-4D9E-449D-A063-107A759DF3D1}" srcOrd="9" destOrd="0" presId="urn:microsoft.com/office/officeart/2005/8/layout/target3"/>
    <dgm:cxn modelId="{79C6F309-7178-443D-A53F-31C89D19C309}" type="presParOf" srcId="{2D933DCE-BBEA-46A5-98BC-CA41A7DBB761}" destId="{CD515E15-5457-47F2-8109-A2A59D66C930}" srcOrd="10" destOrd="0" presId="urn:microsoft.com/office/officeart/2005/8/layout/target3"/>
    <dgm:cxn modelId="{18696D08-3F92-4AE9-B54E-392DD53647D6}" type="presParOf" srcId="{2D933DCE-BBEA-46A5-98BC-CA41A7DBB761}" destId="{7DDB6D97-C311-42E1-B77C-B194BAE75773}" srcOrd="11" destOrd="0" presId="urn:microsoft.com/office/officeart/2005/8/layout/target3"/>
    <dgm:cxn modelId="{3DBA0AFB-17E5-4033-AAB1-EF672C78AA57}" type="presParOf" srcId="{2D933DCE-BBEA-46A5-98BC-CA41A7DBB761}" destId="{DE2B4424-17B1-4404-A13F-04051C43B79D}" srcOrd="12" destOrd="0" presId="urn:microsoft.com/office/officeart/2005/8/layout/target3"/>
    <dgm:cxn modelId="{4076E3E7-0011-4164-8590-F1BF1334B0F9}" type="presParOf" srcId="{2D933DCE-BBEA-46A5-98BC-CA41A7DBB761}" destId="{555607BD-8A1D-4EBB-825A-8C74A1FB0FFC}" srcOrd="13" destOrd="0" presId="urn:microsoft.com/office/officeart/2005/8/layout/target3"/>
    <dgm:cxn modelId="{030773E2-969F-4667-BBE6-CE2D80DF0D93}" type="presParOf" srcId="{2D933DCE-BBEA-46A5-98BC-CA41A7DBB761}" destId="{AAB7E4A6-9D01-402C-9D7A-6D30767F0B58}" srcOrd="14" destOrd="0" presId="urn:microsoft.com/office/officeart/2005/8/layout/target3"/>
    <dgm:cxn modelId="{B360B448-108E-4BF3-8498-AABB1A3815CF}" type="presParOf" srcId="{2D933DCE-BBEA-46A5-98BC-CA41A7DBB761}" destId="{359A210A-E8C9-4FD6-9BC7-434F4455A6B5}" srcOrd="15" destOrd="0" presId="urn:microsoft.com/office/officeart/2005/8/layout/target3"/>
    <dgm:cxn modelId="{F5857BB9-160F-419C-BD21-EFAF39614795}" type="presParOf" srcId="{2D933DCE-BBEA-46A5-98BC-CA41A7DBB761}" destId="{36B74B1E-3C18-4C06-BA03-CB2EB266F8FF}" srcOrd="16" destOrd="0" presId="urn:microsoft.com/office/officeart/2005/8/layout/target3"/>
    <dgm:cxn modelId="{DD61253A-84DE-42C7-944B-3C1D5C3A0F8D}" type="presParOf" srcId="{2D933DCE-BBEA-46A5-98BC-CA41A7DBB761}" destId="{94413E88-B296-45A5-9057-6B5765B63A8F}" srcOrd="17" destOrd="0" presId="urn:microsoft.com/office/officeart/2005/8/layout/target3"/>
    <dgm:cxn modelId="{CEA61D7C-86CC-4120-8318-5CD86A0FD5C9}" type="presParOf" srcId="{2D933DCE-BBEA-46A5-98BC-CA41A7DBB761}" destId="{5A434D34-FA65-40B0-A4CE-3A1E2B14A215}" srcOrd="18" destOrd="0" presId="urn:microsoft.com/office/officeart/2005/8/layout/target3"/>
    <dgm:cxn modelId="{C8DABEC7-163E-4ABB-AFF6-82102263872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VY_32_04_08 Čísla kladná a záporná 7.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Čísla kladná a záporná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A702D-6C88-40DA-A46E-E5E7ACCD5371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B16E7-20CA-4956-999F-C3AD555760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561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9158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6488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0631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1712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2274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5780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3142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8621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7273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5231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BA090-DCA6-4D95-AA26-47DA0BD88D72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2FF69-B13A-4E65-88C8-8028BFBF8C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9704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Počítání se zápornými čísly bývá pro žáky zpravidla zajímavé, ale také obtížné. Procvičení není nikdy dost, tento materiál jsem ověřil 28. 2. 2012, dobré.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Čísla kladná, záporná (a nula)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231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Nejprve si zopakuj „pomocníky“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 sčítání a odčítání: teploměr se sloupcem kapaliny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 násobení a dělení: tabulka výsledných znamének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35607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Ano, tak je to správně: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(+) . (+) = (+) stejně pro dělení:	(+) : (+) = (+)</a:t>
            </a:r>
          </a:p>
          <a:p>
            <a:r>
              <a:rPr lang="cs-CZ" dirty="0" smtClean="0"/>
              <a:t>(+) . (–) = (–)				(+) : (–) = (–) </a:t>
            </a:r>
          </a:p>
          <a:p>
            <a:r>
              <a:rPr lang="cs-CZ" dirty="0" smtClean="0"/>
              <a:t>(–) . (+) = (–)				(–) : (+) = (–) </a:t>
            </a:r>
          </a:p>
          <a:p>
            <a:r>
              <a:rPr lang="cs-CZ" dirty="0" smtClean="0"/>
              <a:t>(–) . (–) = (+)   				(–) : (–) = (+)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39389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Nyní si zkus několik příkladů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Dávám ti i výsledky:</a:t>
            </a:r>
          </a:p>
          <a:p>
            <a:r>
              <a:rPr lang="cs-CZ" dirty="0" smtClean="0"/>
              <a:t>45 – 28 = </a:t>
            </a:r>
            <a:r>
              <a:rPr lang="cs-CZ" dirty="0" smtClean="0">
                <a:solidFill>
                  <a:srgbClr val="FFC000"/>
                </a:solidFill>
              </a:rPr>
              <a:t>17</a:t>
            </a:r>
            <a:r>
              <a:rPr lang="cs-CZ" dirty="0" smtClean="0"/>
              <a:t>			28 – 45 </a:t>
            </a:r>
            <a:r>
              <a:rPr lang="cs-CZ" i="1" dirty="0" smtClean="0"/>
              <a:t>= </a:t>
            </a:r>
            <a:r>
              <a:rPr lang="cs-CZ" dirty="0" smtClean="0">
                <a:solidFill>
                  <a:srgbClr val="FFC000"/>
                </a:solidFill>
              </a:rPr>
              <a:t>–17</a:t>
            </a:r>
          </a:p>
          <a:p>
            <a:r>
              <a:rPr lang="cs-CZ" dirty="0" smtClean="0"/>
              <a:t>–32 – 14 = </a:t>
            </a:r>
            <a:r>
              <a:rPr lang="cs-CZ" dirty="0" smtClean="0">
                <a:solidFill>
                  <a:srgbClr val="FFC000"/>
                </a:solidFill>
              </a:rPr>
              <a:t>–46  </a:t>
            </a:r>
            <a:r>
              <a:rPr lang="cs-CZ" dirty="0" smtClean="0"/>
              <a:t>		(+22) . (–3) = </a:t>
            </a:r>
            <a:r>
              <a:rPr lang="cs-CZ" dirty="0" smtClean="0">
                <a:solidFill>
                  <a:srgbClr val="FFC000"/>
                </a:solidFill>
              </a:rPr>
              <a:t>–66</a:t>
            </a:r>
          </a:p>
          <a:p>
            <a:r>
              <a:rPr lang="cs-CZ" dirty="0" smtClean="0"/>
              <a:t>(+17) . (–4) = </a:t>
            </a:r>
            <a:r>
              <a:rPr lang="cs-CZ" dirty="0" smtClean="0">
                <a:solidFill>
                  <a:srgbClr val="FFC000"/>
                </a:solidFill>
              </a:rPr>
              <a:t>–68 </a:t>
            </a:r>
            <a:r>
              <a:rPr lang="cs-CZ" dirty="0" smtClean="0"/>
              <a:t>		(–85) : (+5) = </a:t>
            </a:r>
            <a:r>
              <a:rPr lang="cs-CZ" dirty="0" smtClean="0">
                <a:solidFill>
                  <a:srgbClr val="FFC000"/>
                </a:solidFill>
              </a:rPr>
              <a:t>–17 </a:t>
            </a:r>
          </a:p>
          <a:p>
            <a:r>
              <a:rPr lang="cs-CZ" dirty="0" smtClean="0"/>
              <a:t>(–64) + (+100) = </a:t>
            </a:r>
            <a:r>
              <a:rPr lang="cs-CZ" dirty="0" smtClean="0">
                <a:solidFill>
                  <a:srgbClr val="FFC000"/>
                </a:solidFill>
              </a:rPr>
              <a:t>36</a:t>
            </a:r>
            <a:r>
              <a:rPr lang="cs-CZ" dirty="0" smtClean="0"/>
              <a:t>		(–55) – (–45) = </a:t>
            </a:r>
            <a:r>
              <a:rPr lang="cs-CZ" dirty="0" smtClean="0">
                <a:solidFill>
                  <a:srgbClr val="FFC000"/>
                </a:solidFill>
              </a:rPr>
              <a:t>–10   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14425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Příklady bez uvedení výsledků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(+88) : (–4) =			(–990) : (–30) =</a:t>
            </a:r>
          </a:p>
          <a:p>
            <a:r>
              <a:rPr lang="cs-CZ" dirty="0" smtClean="0"/>
              <a:t>12 – 73 =			–25 + 34 =</a:t>
            </a:r>
          </a:p>
          <a:p>
            <a:r>
              <a:rPr lang="cs-CZ" dirty="0" smtClean="0"/>
              <a:t>(–6) . (–13) =			(–11) . (+11) =</a:t>
            </a:r>
          </a:p>
          <a:p>
            <a:r>
              <a:rPr lang="cs-CZ" dirty="0" smtClean="0"/>
              <a:t>–105 – 86 =			(–41) – (+15) =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9693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Dalších osm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(–24) + (+32) = </a:t>
            </a:r>
            <a:r>
              <a:rPr lang="cs-CZ" dirty="0" smtClean="0">
                <a:solidFill>
                  <a:srgbClr val="FFC000"/>
                </a:solidFill>
              </a:rPr>
              <a:t>8</a:t>
            </a:r>
            <a:r>
              <a:rPr lang="cs-CZ" dirty="0" smtClean="0"/>
              <a:t>		(+53) – (–35) = </a:t>
            </a:r>
            <a:r>
              <a:rPr lang="cs-CZ" dirty="0" smtClean="0">
                <a:solidFill>
                  <a:srgbClr val="FFC000"/>
                </a:solidFill>
              </a:rPr>
              <a:t>88</a:t>
            </a:r>
          </a:p>
          <a:p>
            <a:r>
              <a:rPr lang="cs-CZ" dirty="0" smtClean="0"/>
              <a:t>(–31) – (–10) = </a:t>
            </a:r>
            <a:r>
              <a:rPr lang="cs-CZ" dirty="0" smtClean="0">
                <a:solidFill>
                  <a:srgbClr val="FFC000"/>
                </a:solidFill>
              </a:rPr>
              <a:t>–21</a:t>
            </a:r>
            <a:r>
              <a:rPr lang="cs-CZ" dirty="0" smtClean="0"/>
              <a:t>		(+46) + (–16) = </a:t>
            </a:r>
            <a:r>
              <a:rPr lang="cs-CZ" dirty="0" smtClean="0">
                <a:solidFill>
                  <a:srgbClr val="FFC000"/>
                </a:solidFill>
              </a:rPr>
              <a:t>30</a:t>
            </a:r>
          </a:p>
          <a:p>
            <a:r>
              <a:rPr lang="cs-CZ" dirty="0" smtClean="0"/>
              <a:t>(+72) + (–101) = </a:t>
            </a:r>
            <a:r>
              <a:rPr lang="cs-CZ" dirty="0" smtClean="0">
                <a:solidFill>
                  <a:srgbClr val="FFC000"/>
                </a:solidFill>
              </a:rPr>
              <a:t>–29</a:t>
            </a:r>
            <a:r>
              <a:rPr lang="cs-CZ" dirty="0" smtClean="0"/>
              <a:t>	(–95) – (–15) = </a:t>
            </a:r>
            <a:r>
              <a:rPr lang="cs-CZ" dirty="0" smtClean="0">
                <a:solidFill>
                  <a:srgbClr val="FFC000"/>
                </a:solidFill>
              </a:rPr>
              <a:t>–80</a:t>
            </a:r>
          </a:p>
          <a:p>
            <a:r>
              <a:rPr lang="cs-CZ" dirty="0" smtClean="0"/>
              <a:t>(+28) – (–32) = </a:t>
            </a:r>
            <a:r>
              <a:rPr lang="cs-CZ" dirty="0" smtClean="0">
                <a:solidFill>
                  <a:srgbClr val="FFC000"/>
                </a:solidFill>
              </a:rPr>
              <a:t>60</a:t>
            </a:r>
            <a:r>
              <a:rPr lang="cs-CZ" dirty="0" smtClean="0"/>
              <a:t>		(–75) +(–27) = </a:t>
            </a:r>
            <a:r>
              <a:rPr lang="cs-CZ" dirty="0" smtClean="0">
                <a:solidFill>
                  <a:srgbClr val="FFC000"/>
                </a:solidFill>
              </a:rPr>
              <a:t>–102        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80954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 opět bez výsledků, zato s desetinnou čárkou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4,8 – 10,4 =			–7,3 + 13 =</a:t>
            </a:r>
          </a:p>
          <a:p>
            <a:r>
              <a:rPr lang="cs-CZ" dirty="0" smtClean="0"/>
              <a:t>8,36 – (–11,64) =		4,9 – (+15,1) =</a:t>
            </a:r>
          </a:p>
          <a:p>
            <a:r>
              <a:rPr lang="cs-CZ" dirty="0" smtClean="0"/>
              <a:t>– 19,7 + 23,8 =		(+3,2) . (–0,5) =</a:t>
            </a:r>
          </a:p>
          <a:p>
            <a:r>
              <a:rPr lang="cs-CZ" smtClean="0"/>
              <a:t>(–16,8) : (–4,2) =		(–0,35) : (+0,5) =       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0799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196</Words>
  <Application>Microsoft Office PowerPoint</Application>
  <PresentationFormat>Předvádění na obrazovce (4:3)</PresentationFormat>
  <Paragraphs>41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Čísla kladná, záporná (a nula)</vt:lpstr>
      <vt:lpstr>Ano, tak je to správně:</vt:lpstr>
      <vt:lpstr>Nyní si zkus několik příkladů</vt:lpstr>
      <vt:lpstr>Příklady bez uvedení výsledků</vt:lpstr>
      <vt:lpstr>Dalších osm</vt:lpstr>
      <vt:lpstr>A opět bez výsledků, zato s desetinnou čárkou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Čísla kladná, záporná (a nula)</dc:title>
  <dc:creator>user</dc:creator>
  <cp:lastModifiedBy>Petr Vejrosta</cp:lastModifiedBy>
  <cp:revision>13</cp:revision>
  <dcterms:created xsi:type="dcterms:W3CDTF">2012-02-09T06:11:37Z</dcterms:created>
  <dcterms:modified xsi:type="dcterms:W3CDTF">2012-06-27T11:44:56Z</dcterms:modified>
</cp:coreProperties>
</file>