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680" r:id="rId1"/>
  </p:sldMasterIdLst>
  <p:notesMasterIdLst>
    <p:notesMasterId r:id="rId12"/>
  </p:notesMasterIdLst>
  <p:sldIdLst>
    <p:sldId id="257" r:id="rId2"/>
    <p:sldId id="265" r:id="rId3"/>
    <p:sldId id="258" r:id="rId4"/>
    <p:sldId id="271" r:id="rId5"/>
    <p:sldId id="270" r:id="rId6"/>
    <p:sldId id="272" r:id="rId7"/>
    <p:sldId id="273" r:id="rId8"/>
    <p:sldId id="274" r:id="rId9"/>
    <p:sldId id="276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 snapVertSplitter="1" vertBarState="minimized" horzBarState="maximized">
    <p:restoredLeft sz="15245" autoAdjust="0"/>
    <p:restoredTop sz="94660"/>
  </p:normalViewPr>
  <p:slideViewPr>
    <p:cSldViewPr>
      <p:cViewPr varScale="1">
        <p:scale>
          <a:sx n="74" d="100"/>
          <a:sy n="74" d="100"/>
        </p:scale>
        <p:origin x="-110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28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VY_32_INOVACE_01_ČESKÝ JAZYK_DRUHY VĚT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>
              <a:latin typeface="+mn-lt"/>
            </a:rPr>
            <a:t>ZŠ Týnec nad Labem</a:t>
          </a:r>
          <a:endParaRPr lang="cs-CZ" dirty="0">
            <a:latin typeface="+mn-lt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Adéla Černá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Druhy vět</a:t>
          </a:r>
          <a:endParaRPr lang="cs-CZ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D5BB4B29-B9AB-47ED-A579-9059ADD9CF19}">
      <dgm:prSet/>
      <dgm:spPr/>
      <dgm:t>
        <a:bodyPr/>
        <a:lstStyle/>
        <a:p>
          <a:r>
            <a:rPr lang="cs-CZ" dirty="0" smtClean="0"/>
            <a:t>Vytvořeno: listopad 2012</a:t>
          </a:r>
        </a:p>
      </dgm:t>
    </dgm:pt>
    <dgm:pt modelId="{ADA10BD7-853C-4AF4-8A86-973C8D9B8B1D}" type="parTrans" cxnId="{9D77D998-B493-47E2-BB36-A81621C449DF}">
      <dgm:prSet/>
      <dgm:spPr/>
      <dgm:t>
        <a:bodyPr/>
        <a:lstStyle/>
        <a:p>
          <a:endParaRPr lang="cs-CZ"/>
        </a:p>
      </dgm:t>
    </dgm:pt>
    <dgm:pt modelId="{18347619-0F89-4FED-9BC2-D48BAF202A5C}" type="sibTrans" cxnId="{9D77D998-B493-47E2-BB36-A81621C449DF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A119D420-21F4-4162-A1BC-9207187FFC16}" type="pres">
      <dgm:prSet presAssocID="{D5BB4B29-B9AB-47ED-A579-9059ADD9CF19}" presName="vertSpace6" presStyleLbl="node1" presStyleIdx="4" presStyleCnt="6"/>
      <dgm:spPr/>
      <dgm:t>
        <a:bodyPr/>
        <a:lstStyle/>
        <a:p>
          <a:endParaRPr lang="cs-CZ"/>
        </a:p>
      </dgm:t>
    </dgm:pt>
    <dgm:pt modelId="{8B167824-09C7-4922-BF54-4EB31876DD6A}" type="pres">
      <dgm:prSet presAssocID="{D5BB4B29-B9AB-47ED-A579-9059ADD9CF19}" presName="circle6" presStyleLbl="node1" presStyleIdx="5" presStyleCnt="6"/>
      <dgm:spPr/>
      <dgm:t>
        <a:bodyPr/>
        <a:lstStyle/>
        <a:p>
          <a:endParaRPr lang="cs-CZ"/>
        </a:p>
      </dgm:t>
    </dgm:pt>
    <dgm:pt modelId="{D0F3BBBB-C066-48AB-B3F3-76CD2BD4A701}" type="pres">
      <dgm:prSet presAssocID="{D5BB4B29-B9AB-47ED-A579-9059ADD9CF19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E9FFC-2A15-4E3E-8475-6CD03D4B2ADB}" type="pres">
      <dgm:prSet presAssocID="{D5BB4B29-B9AB-47ED-A579-9059ADD9CF19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6C88E2E-C783-4F4D-A0A9-D0963DF4A5C5}" type="presOf" srcId="{D5BB4B29-B9AB-47ED-A579-9059ADD9CF19}" destId="{E72E9FFC-2A15-4E3E-8475-6CD03D4B2ADB}" srcOrd="1" destOrd="0" presId="urn:microsoft.com/office/officeart/2005/8/layout/target3"/>
    <dgm:cxn modelId="{9D77D998-B493-47E2-BB36-A81621C449DF}" srcId="{757F3AB3-0718-4624-B441-E567A8F0AB56}" destId="{D5BB4B29-B9AB-47ED-A579-9059ADD9CF19}" srcOrd="5" destOrd="0" parTransId="{ADA10BD7-853C-4AF4-8A86-973C8D9B8B1D}" sibTransId="{18347619-0F89-4FED-9BC2-D48BAF202A5C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BDF84C2-58C3-403C-B7C8-5A0B31900B08}" type="presOf" srcId="{D8197B8C-B260-4A16-BDF4-0947B075E274}" destId="{25B08C86-7E15-44DC-BE7F-FFB55DD49D12}" srcOrd="0" destOrd="0" presId="urn:microsoft.com/office/officeart/2005/8/layout/target3"/>
    <dgm:cxn modelId="{64DF7FB4-F07B-4A69-B468-35247763BEF0}" type="presOf" srcId="{D1B46980-6531-4606-95E6-44980827E919}" destId="{2BE915AB-18AA-4053-B92C-3BFC9ED204BB}" srcOrd="1" destOrd="0" presId="urn:microsoft.com/office/officeart/2005/8/layout/target3"/>
    <dgm:cxn modelId="{7B0EF732-34B2-4E02-9E76-F7D7B9D1D022}" type="presOf" srcId="{D1D4F407-5343-4D3F-B5B9-D407B03CAEB4}" destId="{AED2198E-93D5-4001-81B4-73124B309672}" srcOrd="1" destOrd="0" presId="urn:microsoft.com/office/officeart/2005/8/layout/target3"/>
    <dgm:cxn modelId="{5B7B66DE-1C23-4C83-8B10-F6A0009FD3B6}" type="presOf" srcId="{4C35D32F-0EAB-4CD7-82EE-45574DC2A586}" destId="{8BEBB6EC-1DAA-4CAC-8A25-BC0FCBD5DBD5}" srcOrd="0" destOrd="0" presId="urn:microsoft.com/office/officeart/2005/8/layout/target3"/>
    <dgm:cxn modelId="{B0D47932-40BB-47F3-8FD3-1062B8AE36B0}" type="presOf" srcId="{B651F6E3-6281-48DB-9319-2AEAFDAE7572}" destId="{6BB5E863-4638-4E1D-BFDE-399D028AC4ED}" srcOrd="1" destOrd="0" presId="urn:microsoft.com/office/officeart/2005/8/layout/target3"/>
    <dgm:cxn modelId="{DA3EE670-C092-43B3-946F-0112A6DE8FF7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773EC6B-2E81-427C-B890-39B61335EF51}" type="presOf" srcId="{D1B46980-6531-4606-95E6-44980827E919}" destId="{6140AFEC-043D-4C43-A2F9-D0F5331DF3A3}" srcOrd="0" destOrd="0" presId="urn:microsoft.com/office/officeart/2005/8/layout/target3"/>
    <dgm:cxn modelId="{10EF3C4E-3848-4559-8866-751A3F76BAE3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E37952A-8D07-47E3-B1B2-7858F3F8DAF8}" type="presOf" srcId="{D1D4F407-5343-4D3F-B5B9-D407B03CAEB4}" destId="{D005CE8C-CC26-4C3E-AC11-E15060ECD759}" srcOrd="0" destOrd="0" presId="urn:microsoft.com/office/officeart/2005/8/layout/target3"/>
    <dgm:cxn modelId="{E4BF4683-FD2F-4A8A-9E7B-2F438CA2FACE}" type="presOf" srcId="{757F3AB3-0718-4624-B441-E567A8F0AB56}" destId="{333A1088-737F-45CB-B68E-254E46348037}" srcOrd="0" destOrd="0" presId="urn:microsoft.com/office/officeart/2005/8/layout/target3"/>
    <dgm:cxn modelId="{A9EB89F0-2AB2-49CE-BA7D-3ED809FB4796}" type="presOf" srcId="{D5BB4B29-B9AB-47ED-A579-9059ADD9CF19}" destId="{D0F3BBBB-C066-48AB-B3F3-76CD2BD4A701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A42CA2E-AEF3-4657-8E41-AFEA93453B36}" type="presOf" srcId="{4C35D32F-0EAB-4CD7-82EE-45574DC2A586}" destId="{890E4F0B-2866-4A3F-A3C7-2A14B1797930}" srcOrd="1" destOrd="0" presId="urn:microsoft.com/office/officeart/2005/8/layout/target3"/>
    <dgm:cxn modelId="{E642AB49-6478-4DFE-9FF1-51916AC6AAFD}" type="presParOf" srcId="{333A1088-737F-45CB-B68E-254E46348037}" destId="{F5ABB229-8D3B-4694-996A-96F23CF14429}" srcOrd="0" destOrd="0" presId="urn:microsoft.com/office/officeart/2005/8/layout/target3"/>
    <dgm:cxn modelId="{DA65F393-5660-46D2-A8BC-A11770AF4864}" type="presParOf" srcId="{333A1088-737F-45CB-B68E-254E46348037}" destId="{F41139FD-01EE-4571-8B17-4FB00FC51163}" srcOrd="1" destOrd="0" presId="urn:microsoft.com/office/officeart/2005/8/layout/target3"/>
    <dgm:cxn modelId="{06A38326-B60C-4B4D-94AB-21C99298D158}" type="presParOf" srcId="{333A1088-737F-45CB-B68E-254E46348037}" destId="{D005CE8C-CC26-4C3E-AC11-E15060ECD759}" srcOrd="2" destOrd="0" presId="urn:microsoft.com/office/officeart/2005/8/layout/target3"/>
    <dgm:cxn modelId="{1134080E-6C41-4A6D-985D-3EC24C403CD1}" type="presParOf" srcId="{333A1088-737F-45CB-B68E-254E46348037}" destId="{2C702D82-9B77-49B7-9568-BB8EB47C3372}" srcOrd="3" destOrd="0" presId="urn:microsoft.com/office/officeart/2005/8/layout/target3"/>
    <dgm:cxn modelId="{4F1CA5D6-F3CB-4DF9-BD2E-6656625E8EEA}" type="presParOf" srcId="{333A1088-737F-45CB-B68E-254E46348037}" destId="{A52A0455-90FF-4808-ABD0-F02540D31D5A}" srcOrd="4" destOrd="0" presId="urn:microsoft.com/office/officeart/2005/8/layout/target3"/>
    <dgm:cxn modelId="{FE2C01D9-CC69-4239-8E0B-8F4592663844}" type="presParOf" srcId="{333A1088-737F-45CB-B68E-254E46348037}" destId="{6140AFEC-043D-4C43-A2F9-D0F5331DF3A3}" srcOrd="5" destOrd="0" presId="urn:microsoft.com/office/officeart/2005/8/layout/target3"/>
    <dgm:cxn modelId="{81B787D4-C191-4DA4-9873-E40944247E22}" type="presParOf" srcId="{333A1088-737F-45CB-B68E-254E46348037}" destId="{9358AC05-5D7D-4327-9F80-1AD486AEA664}" srcOrd="6" destOrd="0" presId="urn:microsoft.com/office/officeart/2005/8/layout/target3"/>
    <dgm:cxn modelId="{322DA52F-B54E-4228-BD2C-63AFE5BCCD62}" type="presParOf" srcId="{333A1088-737F-45CB-B68E-254E46348037}" destId="{313FC574-E1CD-4FB4-B054-0B805CE0447D}" srcOrd="7" destOrd="0" presId="urn:microsoft.com/office/officeart/2005/8/layout/target3"/>
    <dgm:cxn modelId="{76377943-4D4D-4C16-89B6-C09BB7472FD7}" type="presParOf" srcId="{333A1088-737F-45CB-B68E-254E46348037}" destId="{619D679B-A015-4ECF-8348-D1034C574F40}" srcOrd="8" destOrd="0" presId="urn:microsoft.com/office/officeart/2005/8/layout/target3"/>
    <dgm:cxn modelId="{A1A67EC2-E408-4E28-9F72-D9ECFA736A0D}" type="presParOf" srcId="{333A1088-737F-45CB-B68E-254E46348037}" destId="{322283A8-4A27-4CDA-BAE3-F381106A9174}" srcOrd="9" destOrd="0" presId="urn:microsoft.com/office/officeart/2005/8/layout/target3"/>
    <dgm:cxn modelId="{E58A21DC-CB00-42E1-AF4D-37F0C8EDE5E4}" type="presParOf" srcId="{333A1088-737F-45CB-B68E-254E46348037}" destId="{FFC9F71D-1B4F-4AD9-A4A6-86ADEFC8AF5C}" srcOrd="10" destOrd="0" presId="urn:microsoft.com/office/officeart/2005/8/layout/target3"/>
    <dgm:cxn modelId="{259D65F9-E91D-4C6C-8562-7C279B0D9E7F}" type="presParOf" srcId="{333A1088-737F-45CB-B68E-254E46348037}" destId="{25B08C86-7E15-44DC-BE7F-FFB55DD49D12}" srcOrd="11" destOrd="0" presId="urn:microsoft.com/office/officeart/2005/8/layout/target3"/>
    <dgm:cxn modelId="{4D37DC93-FC63-4349-BA6A-58FB795F5A60}" type="presParOf" srcId="{333A1088-737F-45CB-B68E-254E46348037}" destId="{76644BE8-9D7C-4C09-B250-3D10AF48CBB7}" srcOrd="12" destOrd="0" presId="urn:microsoft.com/office/officeart/2005/8/layout/target3"/>
    <dgm:cxn modelId="{888EC16B-1D8B-4E1C-8826-F927976E30D8}" type="presParOf" srcId="{333A1088-737F-45CB-B68E-254E46348037}" destId="{EE85B701-7295-41C0-BA7A-34D3756A2AE6}" srcOrd="13" destOrd="0" presId="urn:microsoft.com/office/officeart/2005/8/layout/target3"/>
    <dgm:cxn modelId="{C9E66D0D-9800-4192-BB71-A6EEAE9F983C}" type="presParOf" srcId="{333A1088-737F-45CB-B68E-254E46348037}" destId="{8BEBB6EC-1DAA-4CAC-8A25-BC0FCBD5DBD5}" srcOrd="14" destOrd="0" presId="urn:microsoft.com/office/officeart/2005/8/layout/target3"/>
    <dgm:cxn modelId="{8A6FBC1D-9083-4515-A4EE-18BD5A512470}" type="presParOf" srcId="{333A1088-737F-45CB-B68E-254E46348037}" destId="{A119D420-21F4-4162-A1BC-9207187FFC16}" srcOrd="15" destOrd="0" presId="urn:microsoft.com/office/officeart/2005/8/layout/target3"/>
    <dgm:cxn modelId="{190A464C-133F-4443-95D0-8DCA73894D97}" type="presParOf" srcId="{333A1088-737F-45CB-B68E-254E46348037}" destId="{8B167824-09C7-4922-BF54-4EB31876DD6A}" srcOrd="16" destOrd="0" presId="urn:microsoft.com/office/officeart/2005/8/layout/target3"/>
    <dgm:cxn modelId="{FB031EBF-612D-45E8-B060-FB3DF0CB80B1}" type="presParOf" srcId="{333A1088-737F-45CB-B68E-254E46348037}" destId="{D0F3BBBB-C066-48AB-B3F3-76CD2BD4A701}" srcOrd="17" destOrd="0" presId="urn:microsoft.com/office/officeart/2005/8/layout/target3"/>
    <dgm:cxn modelId="{3CD0FE25-6EAA-495F-B11F-4E044892F448}" type="presParOf" srcId="{333A1088-737F-45CB-B68E-254E46348037}" destId="{AED2198E-93D5-4001-81B4-73124B309672}" srcOrd="18" destOrd="0" presId="urn:microsoft.com/office/officeart/2005/8/layout/target3"/>
    <dgm:cxn modelId="{0C92C671-C775-4BE2-AA77-D6CC8D49E0A7}" type="presParOf" srcId="{333A1088-737F-45CB-B68E-254E46348037}" destId="{2BE915AB-18AA-4053-B92C-3BFC9ED204BB}" srcOrd="19" destOrd="0" presId="urn:microsoft.com/office/officeart/2005/8/layout/target3"/>
    <dgm:cxn modelId="{3B6146DE-31A5-434D-8705-C771541957F8}" type="presParOf" srcId="{333A1088-737F-45CB-B68E-254E46348037}" destId="{6BB5E863-4638-4E1D-BFDE-399D028AC4ED}" srcOrd="20" destOrd="0" presId="urn:microsoft.com/office/officeart/2005/8/layout/target3"/>
    <dgm:cxn modelId="{12639699-95A5-433B-A634-52C303237A5E}" type="presParOf" srcId="{333A1088-737F-45CB-B68E-254E46348037}" destId="{5A5FFA88-C948-4069-8E93-59FA12366E83}" srcOrd="21" destOrd="0" presId="urn:microsoft.com/office/officeart/2005/8/layout/target3"/>
    <dgm:cxn modelId="{1F593C37-452D-4B47-A629-E931FC33C0EF}" type="presParOf" srcId="{333A1088-737F-45CB-B68E-254E46348037}" destId="{890E4F0B-2866-4A3F-A3C7-2A14B1797930}" srcOrd="22" destOrd="0" presId="urn:microsoft.com/office/officeart/2005/8/layout/target3"/>
    <dgm:cxn modelId="{6F0B44C0-39AD-4DD3-B91F-1D50FB84F881}" type="presParOf" srcId="{333A1088-737F-45CB-B68E-254E46348037}" destId="{E72E9FFC-2A15-4E3E-8475-6CD03D4B2ADB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"/>
                <a:satMod val="10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77000"/>
                <a:satMod val="100000"/>
              </a:schemeClr>
            </a:gs>
            <a:gs pos="81000">
              <a:schemeClr val="accent1">
                <a:hueOff val="0"/>
                <a:satOff val="0"/>
                <a:lumOff val="0"/>
                <a:alphaOff val="0"/>
                <a:tint val="79000"/>
                <a:satMod val="100000"/>
              </a:schemeClr>
            </a:gs>
            <a:gs pos="86000">
              <a:schemeClr val="accent1">
                <a:hueOff val="0"/>
                <a:satOff val="0"/>
                <a:lumOff val="0"/>
                <a:alphaOff val="0"/>
                <a:tint val="73000"/>
                <a:sat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35000"/>
                <a:sat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+mn-lt"/>
            </a:rPr>
            <a:t>ZŠ Týnec nad Labem</a:t>
          </a:r>
          <a:endParaRPr lang="cs-CZ" sz="1400" kern="1200" dirty="0">
            <a:latin typeface="+mn-lt"/>
          </a:endParaRPr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"/>
                <a:satMod val="10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77000"/>
                <a:satMod val="100000"/>
              </a:schemeClr>
            </a:gs>
            <a:gs pos="81000">
              <a:schemeClr val="accent1">
                <a:hueOff val="0"/>
                <a:satOff val="0"/>
                <a:lumOff val="0"/>
                <a:alphaOff val="0"/>
                <a:tint val="79000"/>
                <a:satMod val="100000"/>
              </a:schemeClr>
            </a:gs>
            <a:gs pos="86000">
              <a:schemeClr val="accent1">
                <a:hueOff val="0"/>
                <a:satOff val="0"/>
                <a:lumOff val="0"/>
                <a:alphaOff val="0"/>
                <a:tint val="73000"/>
                <a:sat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35000"/>
                <a:sat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Adéla Černá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"/>
                <a:satMod val="10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77000"/>
                <a:satMod val="100000"/>
              </a:schemeClr>
            </a:gs>
            <a:gs pos="81000">
              <a:schemeClr val="accent1">
                <a:hueOff val="0"/>
                <a:satOff val="0"/>
                <a:lumOff val="0"/>
                <a:alphaOff val="0"/>
                <a:tint val="79000"/>
                <a:satMod val="100000"/>
              </a:schemeClr>
            </a:gs>
            <a:gs pos="86000">
              <a:schemeClr val="accent1">
                <a:hueOff val="0"/>
                <a:satOff val="0"/>
                <a:lumOff val="0"/>
                <a:alphaOff val="0"/>
                <a:tint val="73000"/>
                <a:sat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35000"/>
                <a:sat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VY_32_INOVACE_01_ČESKÝ JAZYK_DRUHY VĚT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"/>
                <a:satMod val="10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77000"/>
                <a:satMod val="100000"/>
              </a:schemeClr>
            </a:gs>
            <a:gs pos="81000">
              <a:schemeClr val="accent1">
                <a:hueOff val="0"/>
                <a:satOff val="0"/>
                <a:lumOff val="0"/>
                <a:alphaOff val="0"/>
                <a:tint val="79000"/>
                <a:satMod val="100000"/>
              </a:schemeClr>
            </a:gs>
            <a:gs pos="86000">
              <a:schemeClr val="accent1">
                <a:hueOff val="0"/>
                <a:satOff val="0"/>
                <a:lumOff val="0"/>
                <a:alphaOff val="0"/>
                <a:tint val="73000"/>
                <a:sat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35000"/>
                <a:sat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Druhy vět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"/>
                <a:satMod val="10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77000"/>
                <a:satMod val="100000"/>
              </a:schemeClr>
            </a:gs>
            <a:gs pos="81000">
              <a:schemeClr val="accent1">
                <a:hueOff val="0"/>
                <a:satOff val="0"/>
                <a:lumOff val="0"/>
                <a:alphaOff val="0"/>
                <a:tint val="79000"/>
                <a:satMod val="100000"/>
              </a:schemeClr>
            </a:gs>
            <a:gs pos="86000">
              <a:schemeClr val="accent1">
                <a:hueOff val="0"/>
                <a:satOff val="0"/>
                <a:lumOff val="0"/>
                <a:alphaOff val="0"/>
                <a:tint val="73000"/>
                <a:sat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35000"/>
                <a:sat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8B167824-09C7-4922-BF54-4EB31876DD6A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"/>
                <a:satMod val="10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77000"/>
                <a:satMod val="100000"/>
              </a:schemeClr>
            </a:gs>
            <a:gs pos="81000">
              <a:schemeClr val="accent1">
                <a:hueOff val="0"/>
                <a:satOff val="0"/>
                <a:lumOff val="0"/>
                <a:alphaOff val="0"/>
                <a:tint val="79000"/>
                <a:satMod val="100000"/>
              </a:schemeClr>
            </a:gs>
            <a:gs pos="86000">
              <a:schemeClr val="accent1">
                <a:hueOff val="0"/>
                <a:satOff val="0"/>
                <a:lumOff val="0"/>
                <a:alphaOff val="0"/>
                <a:tint val="73000"/>
                <a:sat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35000"/>
                <a:sat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F3BBBB-C066-48AB-B3F3-76CD2BD4A701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Vytvořeno: listopad 2012</a:t>
          </a:r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5DFDF7-7528-44EC-A9F4-C20CAE8988AA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6DB6BD-7A53-41E2-A79B-503A76EDED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94877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32978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61926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73958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02017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42313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08384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05544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32593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61536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74905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88993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16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58749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681" r:id="rId1"/>
    <p:sldLayoutId id="2147484682" r:id="rId2"/>
    <p:sldLayoutId id="2147484683" r:id="rId3"/>
    <p:sldLayoutId id="2147484684" r:id="rId4"/>
    <p:sldLayoutId id="2147484685" r:id="rId5"/>
    <p:sldLayoutId id="2147484686" r:id="rId6"/>
    <p:sldLayoutId id="2147484687" r:id="rId7"/>
    <p:sldLayoutId id="2147484688" r:id="rId8"/>
    <p:sldLayoutId id="2147484689" r:id="rId9"/>
    <p:sldLayoutId id="2147484690" r:id="rId10"/>
    <p:sldLayoutId id="214748469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16201805"/>
              </p:ext>
            </p:extLst>
          </p:nvPr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781" y="1268760"/>
            <a:ext cx="1592995" cy="221411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Times New Roman" pitchFamily="18" charset="0"/>
                <a:cs typeface="Times New Roman" pitchFamily="18" charset="0"/>
              </a:rPr>
              <a:t>ANOTACE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Prezentace je určena žákům </a:t>
            </a: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        2. </a:t>
            </a:r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ročníku ZŠ a je vhodná pro interaktivní tabuli</a:t>
            </a: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4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Slouží k </a:t>
            </a: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výkladu nové látky.</a:t>
            </a:r>
          </a:p>
          <a:p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Vytváří představu o rozdílnosti vět.</a:t>
            </a:r>
            <a:endParaRPr lang="cs-CZ" sz="4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9105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332656"/>
            <a:ext cx="7322533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Times New Roman" pitchFamily="18" charset="0"/>
                <a:cs typeface="Times New Roman" pitchFamily="18" charset="0"/>
              </a:rPr>
              <a:t>DRUHY  VĚT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16371" y="2276872"/>
            <a:ext cx="27111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OZNAMOVACÍ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197457" y="3150809"/>
            <a:ext cx="15808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TÁZACÍ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129656" y="4149080"/>
            <a:ext cx="28907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ROZKAZOVACÍ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27562" y="5193673"/>
            <a:ext cx="13227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PŘACÍ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980728"/>
            <a:ext cx="5983626" cy="769441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prst="relaxedInset"/>
          </a:sp3d>
        </p:spPr>
        <p:txBody>
          <a:bodyPr wrap="none" rtlCol="0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Times New Roman" pitchFamily="18" charset="0"/>
                <a:cs typeface="Times New Roman" pitchFamily="18" charset="0"/>
              </a:rPr>
              <a:t>VĚTY  OZNAMOVACÍ</a:t>
            </a:r>
            <a:endParaRPr lang="cs-CZ" sz="4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9592" y="2348880"/>
            <a:ext cx="61302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ěco oznamujeme   nebo  vypravujeme</a:t>
            </a:r>
            <a:endParaRPr lang="cs-CZ" sz="28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99592" y="3568080"/>
            <a:ext cx="36551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íšeme  za  nimi  tečku</a:t>
            </a:r>
            <a:endParaRPr lang="cs-CZ" sz="28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99592" y="4849493"/>
            <a:ext cx="33377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h</a:t>
            </a:r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las  na  konci  klesá</a:t>
            </a:r>
            <a:endParaRPr lang="cs-CZ" sz="28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848735" y="3383414"/>
            <a:ext cx="3145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40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Oblouk 13"/>
          <p:cNvSpPr/>
          <p:nvPr/>
        </p:nvSpPr>
        <p:spPr>
          <a:xfrm>
            <a:off x="4996659" y="4882543"/>
            <a:ext cx="914400" cy="914400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2" name="Picture 2" descr="C:\Users\Honza\AppData\Local\Microsoft\Windows\Temporary Internet Files\Content.IE5\1KZEBFE4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815391"/>
            <a:ext cx="1827886" cy="1506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615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23728" y="764704"/>
            <a:ext cx="4197880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Times New Roman" pitchFamily="18" charset="0"/>
                <a:cs typeface="Times New Roman" pitchFamily="18" charset="0"/>
              </a:rPr>
              <a:t>VĚTY  TÁZACÍ</a:t>
            </a:r>
            <a:endParaRPr lang="cs-CZ" sz="4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43608" y="2420888"/>
            <a:ext cx="30473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na  něco  se  ptáme</a:t>
            </a:r>
            <a:endParaRPr lang="cs-CZ" sz="28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43608" y="3789040"/>
            <a:ext cx="39741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píšeme  za  nimi  otazník</a:t>
            </a:r>
            <a:endParaRPr lang="cs-CZ" sz="28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868144" y="3789040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043608" y="5085184"/>
            <a:ext cx="35798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hlas  na  konci  stoupá</a:t>
            </a:r>
            <a:endParaRPr lang="cs-CZ" sz="28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1" name="Picture 3" descr="C:\Users\Honza\AppData\Local\Microsoft\Windows\Temporary Internet Files\Content.IE5\7WKOA846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351186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40303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764704"/>
            <a:ext cx="626735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Times New Roman" pitchFamily="18" charset="0"/>
                <a:cs typeface="Times New Roman" pitchFamily="18" charset="0"/>
              </a:rPr>
              <a:t>VĚTY  ROZKAZOVACÍ</a:t>
            </a:r>
            <a:endParaRPr lang="cs-CZ" sz="4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43608" y="2564904"/>
            <a:ext cx="30090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ěmi  rozkazujeme</a:t>
            </a:r>
            <a:endParaRPr lang="cs-CZ" sz="28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47711" y="3789040"/>
            <a:ext cx="37449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píšeme  za  nimi   tečku</a:t>
            </a:r>
            <a:endParaRPr lang="cs-CZ" sz="28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724128" y="3789040"/>
            <a:ext cx="2760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695274" y="5013176"/>
            <a:ext cx="3048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!</a:t>
            </a:r>
            <a:endParaRPr lang="cs-CZ" sz="28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043608" y="4983297"/>
            <a:ext cx="43829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píšeme  za  nimi   vykřičník</a:t>
            </a:r>
            <a:endParaRPr lang="cs-CZ" sz="28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Honza\AppData\Local\Microsoft\Windows\Temporary Internet Files\Content.IE5\1KZEBFE4\MC9004404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098776"/>
            <a:ext cx="17367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735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483768" y="692696"/>
            <a:ext cx="3799310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Times New Roman" pitchFamily="18" charset="0"/>
                <a:cs typeface="Times New Roman" pitchFamily="18" charset="0"/>
              </a:rPr>
              <a:t>VĚTY  </a:t>
            </a:r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Times New Roman" pitchFamily="18" charset="0"/>
                <a:cs typeface="Times New Roman" pitchFamily="18" charset="0"/>
              </a:rPr>
              <a:t>PŘACÍ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03648" y="2132856"/>
            <a:ext cx="43556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yjadřujeme  nějaké  přání</a:t>
            </a:r>
            <a:endParaRPr lang="cs-CZ" sz="28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03648" y="3429000"/>
            <a:ext cx="36551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píšeme  za  nimi  tečku</a:t>
            </a:r>
            <a:endParaRPr lang="cs-CZ" sz="28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59328" y="3429000"/>
            <a:ext cx="2760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03648" y="4797152"/>
            <a:ext cx="55669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začínají  slovy  AŤ,  NECHŤ,  KÉŽ</a:t>
            </a:r>
            <a:endParaRPr lang="cs-CZ" sz="28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C:\Users\Honza\AppData\Local\Microsoft\Windows\Temporary Internet Files\Content.IE5\ZPYOUP7U\MC9004404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077416"/>
            <a:ext cx="1828800" cy="155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4145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21448" y="485139"/>
            <a:ext cx="5795177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Times New Roman" pitchFamily="18" charset="0"/>
                <a:cs typeface="Times New Roman" pitchFamily="18" charset="0"/>
              </a:rPr>
              <a:t>DOPLŇ  ZNAMÉNKA</a:t>
            </a:r>
            <a:endParaRPr lang="cs-CZ" sz="4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21448" y="2047101"/>
            <a:ext cx="36182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Na  podzim  padá  listí</a:t>
            </a:r>
            <a:endParaRPr lang="cs-CZ" sz="28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48665" y="2008192"/>
            <a:ext cx="2760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pic>
        <p:nvPicPr>
          <p:cNvPr id="1030" name="Picture 6" descr="C:\Users\Honza\AppData\Local\Microsoft\Windows\Temporary Internet Files\Content.IE5\7WKOA846\MC9003384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254580"/>
            <a:ext cx="1391257" cy="1547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583870" y="3311405"/>
            <a:ext cx="37850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Do  které  třídy  chodíš </a:t>
            </a:r>
            <a:endParaRPr lang="cs-CZ" sz="28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02179" y="3311406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1" name="Picture 7" descr="C:\Users\Honza\AppData\Local\Microsoft\Windows\Temporary Internet Files\Content.IE5\7WKOA846\MC9003432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9043" y="2994362"/>
            <a:ext cx="1267962" cy="115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621448" y="4509120"/>
            <a:ext cx="23182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Umyj  si  ruce</a:t>
            </a:r>
            <a:endParaRPr lang="cs-CZ" sz="28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34238" y="4509120"/>
            <a:ext cx="3048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!</a:t>
            </a:r>
            <a:endParaRPr lang="cs-CZ" sz="28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5" name="Picture 11" descr="C:\Users\Honza\AppData\Local\Microsoft\Windows\Temporary Internet Files\Content.IE5\1KZEBFE4\MP90041175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9423" y="4243881"/>
            <a:ext cx="887202" cy="1341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1621448" y="5674025"/>
            <a:ext cx="36247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Ať  se  mi  splní  přání</a:t>
            </a:r>
            <a:endParaRPr lang="cs-CZ" sz="28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368881" y="5674025"/>
            <a:ext cx="2975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457784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  <p:bldP spid="2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53425" y="485139"/>
            <a:ext cx="6131230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Times New Roman" pitchFamily="18" charset="0"/>
                <a:cs typeface="Times New Roman" pitchFamily="18" charset="0"/>
              </a:rPr>
              <a:t>JAKÉ  JE  TVÉ  PŘÁNÍ</a:t>
            </a:r>
            <a:endParaRPr lang="cs-CZ" sz="4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971600" y="2276872"/>
            <a:ext cx="76995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Chtěl ( a) bych dostat ______________________ .</a:t>
            </a:r>
            <a:endParaRPr lang="cs-CZ" sz="28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71600" y="3501007"/>
            <a:ext cx="77043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Kéž  bych  měl ( a) ________________________  .</a:t>
            </a:r>
            <a:endParaRPr lang="cs-CZ" sz="28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6" name="Picture 2" descr="C:\Users\Honza\AppData\Local\Microsoft\Windows\Temporary Internet Files\Content.IE5\52LT072U\MC9004404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581128"/>
            <a:ext cx="1828800" cy="138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1595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Times New Roman" pitchFamily="18" charset="0"/>
                <a:cs typeface="Times New Roman" pitchFamily="18" charset="0"/>
              </a:rPr>
              <a:t>ZDROJE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7467600" cy="4873752"/>
          </a:xfrm>
        </p:spPr>
        <p:txBody>
          <a:bodyPr/>
          <a:lstStyle/>
          <a:p>
            <a:r>
              <a:rPr lang="cs-CZ" dirty="0">
                <a:solidFill>
                  <a:srgbClr val="0070C0"/>
                </a:solidFill>
              </a:rPr>
              <a:t>Ve výukovém materiálu byly použity </a:t>
            </a:r>
            <a:r>
              <a:rPr lang="cs-CZ" dirty="0" smtClean="0">
                <a:solidFill>
                  <a:srgbClr val="0070C0"/>
                </a:solidFill>
              </a:rPr>
              <a:t> kliparty </a:t>
            </a:r>
            <a:r>
              <a:rPr lang="cs-CZ" dirty="0">
                <a:solidFill>
                  <a:srgbClr val="0070C0"/>
                </a:solidFill>
              </a:rPr>
              <a:t>z programu MS Word 2010 od firmy </a:t>
            </a:r>
            <a:r>
              <a:rPr lang="cs-CZ" u="sng" dirty="0">
                <a:solidFill>
                  <a:srgbClr val="0070C0"/>
                </a:solidFill>
                <a:hlinkClick r:id="rId2"/>
              </a:rPr>
              <a:t>www.microsoft.com</a:t>
            </a:r>
            <a:r>
              <a:rPr lang="cs-CZ" dirty="0">
                <a:solidFill>
                  <a:srgbClr val="0070C0"/>
                </a:solidFill>
              </a:rPr>
              <a:t>. Na tento software máme zakoupenou licenci</a:t>
            </a:r>
            <a:r>
              <a:rPr lang="cs-CZ" dirty="0" smtClean="0">
                <a:solidFill>
                  <a:srgbClr val="0070C0"/>
                </a:solidFill>
              </a:rPr>
              <a:t>.</a:t>
            </a:r>
          </a:p>
          <a:p>
            <a:r>
              <a:rPr lang="cs-CZ" dirty="0">
                <a:solidFill>
                  <a:srgbClr val="0070C0"/>
                </a:solidFill>
              </a:rPr>
              <a:t>MÜHLHAUSEROVÁ, PaedDr. Hana, Mgr. Zita JANÁČKOVÁ a PhDr. Olga PŘÍBORSKÁ. </a:t>
            </a:r>
            <a:r>
              <a:rPr lang="cs-CZ" i="1" dirty="0">
                <a:solidFill>
                  <a:srgbClr val="0070C0"/>
                </a:solidFill>
              </a:rPr>
              <a:t>Český jazyk 2: učebnice pro 2. ročník</a:t>
            </a:r>
            <a:r>
              <a:rPr lang="cs-CZ" dirty="0">
                <a:solidFill>
                  <a:srgbClr val="0070C0"/>
                </a:solidFill>
              </a:rPr>
              <a:t>. Brno: Nová škola, s.r.o., 2011. Reedice 2011. ISBN 978-80-7289-246-4. </a:t>
            </a:r>
          </a:p>
        </p:txBody>
      </p:sp>
    </p:spTree>
    <p:extLst>
      <p:ext uri="{BB962C8B-B14F-4D97-AF65-F5344CB8AC3E}">
        <p14:creationId xmlns:p14="http://schemas.microsoft.com/office/powerpoint/2010/main" val="3568400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Lékárna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1190</TotalTime>
  <Words>223</Words>
  <Application>Microsoft Office PowerPoint</Application>
  <PresentationFormat>Předvádění na obrazovce (4:3)</PresentationFormat>
  <Paragraphs>51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DRUHY  VĚT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VY_32_INOVACE_01_ČESKÝ JAZYK 2. ROČNÍK_DRUHY VĚT</dc:title>
  <dc:creator>Adéla</dc:creator>
  <cp:lastModifiedBy>Honza</cp:lastModifiedBy>
  <cp:revision>187</cp:revision>
  <dcterms:created xsi:type="dcterms:W3CDTF">2011-08-12T09:27:27Z</dcterms:created>
  <dcterms:modified xsi:type="dcterms:W3CDTF">2012-11-29T16:21:15Z</dcterms:modified>
  <cp:contentStatus/>
</cp:coreProperties>
</file>