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96" r:id="rId1"/>
  </p:sldMasterIdLst>
  <p:notesMasterIdLst>
    <p:notesMasterId r:id="rId11"/>
  </p:notesMasterIdLst>
  <p:sldIdLst>
    <p:sldId id="257" r:id="rId2"/>
    <p:sldId id="265" r:id="rId3"/>
    <p:sldId id="258" r:id="rId4"/>
    <p:sldId id="271" r:id="rId5"/>
    <p:sldId id="278" r:id="rId6"/>
    <p:sldId id="276" r:id="rId7"/>
    <p:sldId id="277" r:id="rId8"/>
    <p:sldId id="279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F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45" autoAdjust="0"/>
    <p:restoredTop sz="94660"/>
  </p:normalViewPr>
  <p:slideViewPr>
    <p:cSldViewPr>
      <p:cViewPr varScale="1">
        <p:scale>
          <a:sx n="69" d="100"/>
          <a:sy n="69" d="100"/>
        </p:scale>
        <p:origin x="-14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VY_32_INOVACE_07_ČESKÝ JAZYK 2.ROČNÍK_POŘÁDEK VĚT 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1400" dirty="0" smtClean="0">
              <a:latin typeface="Calibri" pitchFamily="34" charset="0"/>
              <a:cs typeface="Calibri" pitchFamily="34" charset="0"/>
            </a:rPr>
            <a:t>Téma: Pořádek vět </a:t>
          </a:r>
          <a:endParaRPr lang="cs-CZ" sz="1400" dirty="0">
            <a:latin typeface="Calibri" pitchFamily="34" charset="0"/>
            <a:cs typeface="Calibri" pitchFamily="34" charset="0"/>
          </a:endParaRP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D5BB4B29-B9AB-47ED-A579-9059ADD9CF19}">
      <dgm:prSet custT="1"/>
      <dgm:spPr/>
      <dgm:t>
        <a:bodyPr/>
        <a:lstStyle/>
        <a:p>
          <a:r>
            <a:rPr lang="cs-CZ" sz="14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gm:t>
    </dgm:pt>
    <dgm:pt modelId="{ADA10BD7-853C-4AF4-8A86-973C8D9B8B1D}" type="par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18347619-0F89-4FED-9BC2-D48BAF202A5C}" type="sibTrans" cxnId="{9D77D998-B493-47E2-BB36-A81621C449DF}">
      <dgm:prSet/>
      <dgm:spPr/>
      <dgm:t>
        <a:bodyPr/>
        <a:lstStyle/>
        <a:p>
          <a:endParaRPr lang="cs-CZ" sz="1800">
            <a:latin typeface="Calibri" pitchFamily="34" charset="0"/>
            <a:cs typeface="Calibri" pitchFamily="34" charset="0"/>
          </a:endParaRPr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417" custLinFactNeighborY="-2254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119D420-21F4-4162-A1BC-9207187FFC16}" type="pres">
      <dgm:prSet presAssocID="{D5BB4B29-B9AB-47ED-A579-9059ADD9CF19}" presName="vertSpace6" presStyleLbl="node1" presStyleIdx="4" presStyleCnt="6"/>
      <dgm:spPr/>
      <dgm:t>
        <a:bodyPr/>
        <a:lstStyle/>
        <a:p>
          <a:endParaRPr lang="cs-CZ"/>
        </a:p>
      </dgm:t>
    </dgm:pt>
    <dgm:pt modelId="{8B167824-09C7-4922-BF54-4EB31876DD6A}" type="pres">
      <dgm:prSet presAssocID="{D5BB4B29-B9AB-47ED-A579-9059ADD9CF19}" presName="circle6" presStyleLbl="node1" presStyleIdx="5" presStyleCnt="6"/>
      <dgm:spPr/>
      <dgm:t>
        <a:bodyPr/>
        <a:lstStyle/>
        <a:p>
          <a:endParaRPr lang="cs-CZ"/>
        </a:p>
      </dgm:t>
    </dgm:pt>
    <dgm:pt modelId="{D0F3BBBB-C066-48AB-B3F3-76CD2BD4A701}" type="pres">
      <dgm:prSet presAssocID="{D5BB4B29-B9AB-47ED-A579-9059ADD9CF19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E9FFC-2A15-4E3E-8475-6CD03D4B2ADB}" type="pres">
      <dgm:prSet presAssocID="{D5BB4B29-B9AB-47ED-A579-9059ADD9CF19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6C88E2E-C783-4F4D-A0A9-D0963DF4A5C5}" type="presOf" srcId="{D5BB4B29-B9AB-47ED-A579-9059ADD9CF19}" destId="{E72E9FFC-2A15-4E3E-8475-6CD03D4B2ADB}" srcOrd="1" destOrd="0" presId="urn:microsoft.com/office/officeart/2005/8/layout/target3"/>
    <dgm:cxn modelId="{9D77D998-B493-47E2-BB36-A81621C449DF}" srcId="{757F3AB3-0718-4624-B441-E567A8F0AB56}" destId="{D5BB4B29-B9AB-47ED-A579-9059ADD9CF19}" srcOrd="5" destOrd="0" parTransId="{ADA10BD7-853C-4AF4-8A86-973C8D9B8B1D}" sibTransId="{18347619-0F89-4FED-9BC2-D48BAF202A5C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A9EB89F0-2AB2-49CE-BA7D-3ED809FB4796}" type="presOf" srcId="{D5BB4B29-B9AB-47ED-A579-9059ADD9CF19}" destId="{D0F3BBBB-C066-48AB-B3F3-76CD2BD4A701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8A6FBC1D-9083-4515-A4EE-18BD5A512470}" type="presParOf" srcId="{333A1088-737F-45CB-B68E-254E46348037}" destId="{A119D420-21F4-4162-A1BC-9207187FFC16}" srcOrd="15" destOrd="0" presId="urn:microsoft.com/office/officeart/2005/8/layout/target3"/>
    <dgm:cxn modelId="{190A464C-133F-4443-95D0-8DCA73894D97}" type="presParOf" srcId="{333A1088-737F-45CB-B68E-254E46348037}" destId="{8B167824-09C7-4922-BF54-4EB31876DD6A}" srcOrd="16" destOrd="0" presId="urn:microsoft.com/office/officeart/2005/8/layout/target3"/>
    <dgm:cxn modelId="{FB031EBF-612D-45E8-B060-FB3DF0CB80B1}" type="presParOf" srcId="{333A1088-737F-45CB-B68E-254E46348037}" destId="{D0F3BBBB-C066-48AB-B3F3-76CD2BD4A701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6F0B44C0-39AD-4DD3-B91F-1D50FB84F881}" type="presParOf" srcId="{333A1088-737F-45CB-B68E-254E46348037}" destId="{E72E9FFC-2A15-4E3E-8475-6CD03D4B2AD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ZŠ Týnec nad Labem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AUTOR: Mgr. Adéla Černá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VY_32_INOVACE_07_ČESKÝ JAZYK 2.ROČNÍK_POŘÁDEK VĚT 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28115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Téma: Pořádek vět 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928115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CZ.1.07/1.4.00/21.1921</a:t>
          </a:r>
          <a:endParaRPr lang="cs-CZ" sz="1400" kern="1200" dirty="0">
            <a:latin typeface="Calibri" pitchFamily="34" charset="0"/>
            <a:cs typeface="Calibri" pitchFamily="34" charset="0"/>
          </a:endParaRPr>
        </a:p>
      </dsp:txBody>
      <dsp:txXfrm>
        <a:off x="1273857" y="1273857"/>
        <a:ext cx="5350878" cy="318465"/>
      </dsp:txXfrm>
    </dsp:sp>
    <dsp:sp modelId="{8B167824-09C7-4922-BF54-4EB31876DD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F3BBBB-C066-48AB-B3F3-76CD2BD4A701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>
              <a:latin typeface="Calibri" pitchFamily="34" charset="0"/>
              <a:cs typeface="Calibri" pitchFamily="34" charset="0"/>
            </a:rPr>
            <a:t>Vytvořeno: listopad 2012</a:t>
          </a:r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29.11.2012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308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900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639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75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052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6908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807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868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2299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1534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2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24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97" r:id="rId1"/>
    <p:sldLayoutId id="2147484898" r:id="rId2"/>
    <p:sldLayoutId id="2147484899" r:id="rId3"/>
    <p:sldLayoutId id="2147484900" r:id="rId4"/>
    <p:sldLayoutId id="2147484901" r:id="rId5"/>
    <p:sldLayoutId id="2147484902" r:id="rId6"/>
    <p:sldLayoutId id="2147484903" r:id="rId7"/>
    <p:sldLayoutId id="2147484904" r:id="rId8"/>
    <p:sldLayoutId id="2147484905" r:id="rId9"/>
    <p:sldLayoutId id="2147484906" r:id="rId10"/>
    <p:sldLayoutId id="21474849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01584056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2.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Slouží k </a:t>
            </a:r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procvičení látky.</a:t>
            </a:r>
          </a:p>
          <a:p>
            <a:r>
              <a:rPr lang="cs-CZ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Vytváří představu o pořádku vět.</a:t>
            </a:r>
            <a:endParaRPr lang="cs-CZ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322533" cy="11430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DOPLŇ  ZNAMÉNKA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31640" y="2132856"/>
            <a:ext cx="29610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Dnes  bude  fotbal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3183264"/>
            <a:ext cx="34660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Jaké  je  dnes   počasí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1639" y="4149080"/>
            <a:ext cx="2441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Buďte  zticha  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58915" y="2122102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32264" y="3183264"/>
            <a:ext cx="343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20887" y="4155395"/>
            <a:ext cx="3048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331640" y="5229200"/>
            <a:ext cx="33986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Kéž  by  napadl  sníh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60436" y="5204275"/>
            <a:ext cx="274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Honza\AppData\Local\Microsoft\Windows\Temporary Internet Files\Content.IE5\Q2OF5TH5\MC9004375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114595"/>
            <a:ext cx="1879600" cy="161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15170" y="332656"/>
            <a:ext cx="54098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USPOŘÁDEJ  VĚTY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0683" y="1458064"/>
            <a:ext cx="19303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Obědváme.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71600" y="2541263"/>
            <a:ext cx="16129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Snídáme.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949399" y="3933056"/>
            <a:ext cx="16937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Večeříme.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021086" y="5227142"/>
            <a:ext cx="1550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Svačíme.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20109" y="1719674"/>
            <a:ext cx="327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827650" y="1396547"/>
            <a:ext cx="640562" cy="6418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827650" y="2481940"/>
            <a:ext cx="640562" cy="6418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3871925" y="5105961"/>
            <a:ext cx="640562" cy="6418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871925" y="3734710"/>
            <a:ext cx="640562" cy="64186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7" name="Picture 2" descr="C:\Users\Honza\AppData\Local\Microsoft\Windows\Temporary Internet Files\Content.IE5\B7WDPJ2L\MC9004379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375119"/>
            <a:ext cx="187642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61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21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214" y="606917"/>
            <a:ext cx="559743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POMÍCHANÉ  VĚTY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043608" y="1628800"/>
            <a:ext cx="34644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Kobylky  jely  rychle.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062097" y="2564904"/>
            <a:ext cx="61189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Ferda  pozval  berušku  na  projížďku.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98674" y="3501008"/>
            <a:ext cx="46810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Beruška  se  jízdě  jen  smála.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62097" y="4316616"/>
            <a:ext cx="59410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Nakonec  Ferdovi  ani  nepoděkovala.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122419" y="5187150"/>
            <a:ext cx="4924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Pomohl  parádnici  do  kočáru.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96844" y="2641848"/>
            <a:ext cx="406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1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5480" y="1782688"/>
            <a:ext cx="406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8637" y="3577952"/>
            <a:ext cx="406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69240" y="5264094"/>
            <a:ext cx="406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2788" y="4412014"/>
            <a:ext cx="406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4" name="Picture 2" descr="C:\Users\Honza\AppData\Local\Microsoft\Windows\Temporary Internet Files\Content.IE5\B7WDPJ2L\MC900438023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59632"/>
            <a:ext cx="1501476" cy="150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902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7" grpId="0"/>
      <p:bldP spid="8" grpId="0"/>
      <p:bldP spid="9" grpId="0"/>
      <p:bldP spid="3" grpId="0"/>
      <p:bldP spid="11" grpId="0"/>
      <p:bldP spid="14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921503" y="485139"/>
            <a:ext cx="319510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PTÁME  SE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599" y="1782835"/>
            <a:ext cx="5788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Koho  pozval  Ferda  na  projížďku?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2852936"/>
            <a:ext cx="46153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Kam  nastupovala  Beruška?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64288" y="1782835"/>
            <a:ext cx="1481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Berušku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223966" y="2852936"/>
            <a:ext cx="1880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do  kočáru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26499" y="3861048"/>
            <a:ext cx="3079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Jak  jely  kobylky?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519056" y="3861048"/>
            <a:ext cx="1140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rychle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994907" y="4828340"/>
            <a:ext cx="40527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Jak  se  Beruška  tvářila?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98948" y="4797152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smála  se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26499" y="5769768"/>
            <a:ext cx="35157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Poděkovala  Ferdovi?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89084" y="5733256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ne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C:\Users\Honza\AppData\Local\Microsoft\Windows\Temporary Internet Files\Content.IE5\B7WDPJ2L\MC9004375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5236" y="4578258"/>
            <a:ext cx="1879600" cy="171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5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4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269141" y="692696"/>
            <a:ext cx="46057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ROZKAZUJEME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15616" y="2132856"/>
            <a:ext cx="15808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Pozdrav!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286177" y="1988840"/>
            <a:ext cx="158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Poděkuj!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432651" y="2951035"/>
            <a:ext cx="13756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Popros!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587446" y="4046871"/>
            <a:ext cx="17604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Usměj  se!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Honza\AppData\Local\Microsoft\Windows\Temporary Internet Files\Content.IE5\1KZEBFE4\MC9004343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183032"/>
            <a:ext cx="1857375" cy="1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4077956" y="4878797"/>
            <a:ext cx="14606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Zavolej!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728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0" grpId="0"/>
      <p:bldP spid="8" grpId="0"/>
      <p:bldP spid="9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54818" y="692696"/>
            <a:ext cx="62344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NAKONEC  POHÁDKA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432377" y="5130770"/>
            <a:ext cx="184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1731617"/>
            <a:ext cx="67585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Karkulka  nesla  babičce  košík  s  dárkem.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2744625"/>
            <a:ext cx="53030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Maminka  měla  malou  holčičku.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3785261"/>
            <a:ext cx="55595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Jmenovala  se  Červená  Karkulka.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115616" y="4869160"/>
            <a:ext cx="5308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Ten  sežral  babičku  i  Karkulku.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68015" y="5805264"/>
            <a:ext cx="5274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V  lese  potkala  strašlivého  vlka.</a:t>
            </a:r>
            <a:endParaRPr lang="cs-CZ" sz="28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6752" y="28259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6752" y="386220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6752" y="187474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6752" y="588220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6752" y="988967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6752" y="49461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1026" name="Picture 2" descr="C:\Users\Honza\AppData\Local\Microsoft\Windows\Temporary Internet Files\Content.IE5\52LT072U\MC90041236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803" y="4417134"/>
            <a:ext cx="1282700" cy="191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446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4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/>
          <a:lstStyle/>
          <a:p>
            <a:r>
              <a:rPr lang="cs-CZ" dirty="0">
                <a:solidFill>
                  <a:schemeClr val="tx2"/>
                </a:solidFill>
              </a:rPr>
              <a:t>Ve výukovém materiálu byly použity  kliparty z programu MS Word 2010 od firmy </a:t>
            </a:r>
            <a:r>
              <a:rPr lang="cs-CZ" u="sng" dirty="0">
                <a:solidFill>
                  <a:schemeClr val="tx2"/>
                </a:solidFill>
                <a:hlinkClick r:id="rId2"/>
              </a:rPr>
              <a:t>www.microsoft.com</a:t>
            </a:r>
            <a:r>
              <a:rPr lang="cs-CZ" dirty="0">
                <a:solidFill>
                  <a:schemeClr val="tx2"/>
                </a:solidFill>
              </a:rPr>
              <a:t>. Na tento software máme zakoupenou licenci.</a:t>
            </a:r>
          </a:p>
          <a:p>
            <a:r>
              <a:rPr lang="cs-CZ" dirty="0">
                <a:solidFill>
                  <a:schemeClr val="tx2"/>
                </a:solidFill>
              </a:rPr>
              <a:t>MÜHLHAUSEROVÁ, PaedDr. Hana, Mgr. Zita JANÁČKOVÁ a PhDr. Olga PŘÍBORSKÁ. </a:t>
            </a:r>
            <a:r>
              <a:rPr lang="cs-CZ" i="1" dirty="0">
                <a:solidFill>
                  <a:schemeClr val="tx2"/>
                </a:solidFill>
              </a:rPr>
              <a:t>Český jazyk 2: učebnice pro 2. ročník</a:t>
            </a:r>
            <a:r>
              <a:rPr lang="cs-CZ" dirty="0">
                <a:solidFill>
                  <a:schemeClr val="tx2"/>
                </a:solidFill>
              </a:rPr>
              <a:t>. Brno: Nová škola, s.r.o., 2011. Reedice 2011. ISBN 978-80-7289-246-4. 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1769</TotalTime>
  <Words>261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DOPLŇ  ZNAMÉNKA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VY_32_INOVACE_07_ČESKÝ JAZYK 2. ROČNÍK_POŘÁDEK VĚT</dc:title>
  <dc:creator>Adéla</dc:creator>
  <cp:lastModifiedBy>Honza</cp:lastModifiedBy>
  <cp:revision>244</cp:revision>
  <dcterms:created xsi:type="dcterms:W3CDTF">2011-08-12T09:27:27Z</dcterms:created>
  <dcterms:modified xsi:type="dcterms:W3CDTF">2012-11-29T16:48:53Z</dcterms:modified>
  <cp:contentStatus/>
</cp:coreProperties>
</file>