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48" r:id="rId1"/>
  </p:sldMasterIdLst>
  <p:notesMasterIdLst>
    <p:notesMasterId r:id="rId13"/>
  </p:notesMasterIdLst>
  <p:sldIdLst>
    <p:sldId id="257" r:id="rId2"/>
    <p:sldId id="265" r:id="rId3"/>
    <p:sldId id="258" r:id="rId4"/>
    <p:sldId id="276" r:id="rId5"/>
    <p:sldId id="279" r:id="rId6"/>
    <p:sldId id="280" r:id="rId7"/>
    <p:sldId id="281" r:id="rId8"/>
    <p:sldId id="282" r:id="rId9"/>
    <p:sldId id="283" r:id="rId10"/>
    <p:sldId id="28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F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VY_32_INOVACE_14_ČESKÝ JAZYK 2.ROČNÍK_SLOVA PROTIKLADNÁ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Téma: Slova protikladná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5BB4B29-B9AB-47ED-A579-9059ADD9CF19}">
      <dgm:prSet custT="1"/>
      <dgm:spPr/>
      <dgm:t>
        <a:bodyPr/>
        <a:lstStyle/>
        <a:p>
          <a:r>
            <a:rPr lang="cs-CZ" sz="14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gm:t>
    </dgm:pt>
    <dgm:pt modelId="{ADA10BD7-853C-4AF4-8A86-973C8D9B8B1D}" type="par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18347619-0F89-4FED-9BC2-D48BAF202A5C}" type="sib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LinFactNeighborX="417" custLinFactNeighborY="-225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119D420-21F4-4162-A1BC-9207187FFC16}" type="pres">
      <dgm:prSet presAssocID="{D5BB4B29-B9AB-47ED-A579-9059ADD9CF19}" presName="vertSpace6" presStyleLbl="node1" presStyleIdx="4" presStyleCnt="6"/>
      <dgm:spPr/>
      <dgm:t>
        <a:bodyPr/>
        <a:lstStyle/>
        <a:p>
          <a:endParaRPr lang="cs-CZ"/>
        </a:p>
      </dgm:t>
    </dgm:pt>
    <dgm:pt modelId="{8B167824-09C7-4922-BF54-4EB31876DD6A}" type="pres">
      <dgm:prSet presAssocID="{D5BB4B29-B9AB-47ED-A579-9059ADD9CF19}" presName="circle6" presStyleLbl="node1" presStyleIdx="5" presStyleCnt="6"/>
      <dgm:spPr/>
      <dgm:t>
        <a:bodyPr/>
        <a:lstStyle/>
        <a:p>
          <a:endParaRPr lang="cs-CZ"/>
        </a:p>
      </dgm:t>
    </dgm:pt>
    <dgm:pt modelId="{D0F3BBBB-C066-48AB-B3F3-76CD2BD4A701}" type="pres">
      <dgm:prSet presAssocID="{D5BB4B29-B9AB-47ED-A579-9059ADD9CF1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E9FFC-2A15-4E3E-8475-6CD03D4B2ADB}" type="pres">
      <dgm:prSet presAssocID="{D5BB4B29-B9AB-47ED-A579-9059ADD9CF1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C88E2E-C783-4F4D-A0A9-D0963DF4A5C5}" type="presOf" srcId="{D5BB4B29-B9AB-47ED-A579-9059ADD9CF19}" destId="{E72E9FFC-2A15-4E3E-8475-6CD03D4B2ADB}" srcOrd="1" destOrd="0" presId="urn:microsoft.com/office/officeart/2005/8/layout/target3"/>
    <dgm:cxn modelId="{9D77D998-B493-47E2-BB36-A81621C449DF}" srcId="{757F3AB3-0718-4624-B441-E567A8F0AB56}" destId="{D5BB4B29-B9AB-47ED-A579-9059ADD9CF19}" srcOrd="5" destOrd="0" parTransId="{ADA10BD7-853C-4AF4-8A86-973C8D9B8B1D}" sibTransId="{18347619-0F89-4FED-9BC2-D48BAF202A5C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A9EB89F0-2AB2-49CE-BA7D-3ED809FB4796}" type="presOf" srcId="{D5BB4B29-B9AB-47ED-A579-9059ADD9CF19}" destId="{D0F3BBBB-C066-48AB-B3F3-76CD2BD4A701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8A6FBC1D-9083-4515-A4EE-18BD5A512470}" type="presParOf" srcId="{333A1088-737F-45CB-B68E-254E46348037}" destId="{A119D420-21F4-4162-A1BC-9207187FFC16}" srcOrd="15" destOrd="0" presId="urn:microsoft.com/office/officeart/2005/8/layout/target3"/>
    <dgm:cxn modelId="{190A464C-133F-4443-95D0-8DCA73894D97}" type="presParOf" srcId="{333A1088-737F-45CB-B68E-254E46348037}" destId="{8B167824-09C7-4922-BF54-4EB31876DD6A}" srcOrd="16" destOrd="0" presId="urn:microsoft.com/office/officeart/2005/8/layout/target3"/>
    <dgm:cxn modelId="{FB031EBF-612D-45E8-B060-FB3DF0CB80B1}" type="presParOf" srcId="{333A1088-737F-45CB-B68E-254E46348037}" destId="{D0F3BBBB-C066-48AB-B3F3-76CD2BD4A701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6F0B44C0-39AD-4DD3-B91F-1D50FB84F881}" type="presParOf" srcId="{333A1088-737F-45CB-B68E-254E46348037}" destId="{E72E9FFC-2A15-4E3E-8475-6CD03D4B2AD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  <a:gs pos="37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6000"/>
                <a:satMod val="180000"/>
              </a:schemeClr>
            </a:gs>
            <a:gs pos="64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</a:gsLst>
          <a:lin ang="5400000" scaled="0"/>
        </a:gradFill>
        <a:ln>
          <a:noFill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  <a:gs pos="37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6000"/>
                <a:satMod val="180000"/>
              </a:schemeClr>
            </a:gs>
            <a:gs pos="64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</a:gsLst>
          <a:lin ang="5400000" scaled="0"/>
        </a:gradFill>
        <a:ln>
          <a:noFill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  <a:gs pos="37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6000"/>
                <a:satMod val="180000"/>
              </a:schemeClr>
            </a:gs>
            <a:gs pos="64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</a:gsLst>
          <a:lin ang="5400000" scaled="0"/>
        </a:gradFill>
        <a:ln>
          <a:noFill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VY_32_INOVACE_14_ČESKÝ JAZYK 2.ROČNÍK_SLOVA PROTIKLADNÁ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  <a:gs pos="37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6000"/>
                <a:satMod val="180000"/>
              </a:schemeClr>
            </a:gs>
            <a:gs pos="64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</a:gsLst>
          <a:lin ang="5400000" scaled="0"/>
        </a:gradFill>
        <a:ln>
          <a:noFill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28115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Téma: Slova protikladná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928115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  <a:gs pos="37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6000"/>
                <a:satMod val="180000"/>
              </a:schemeClr>
            </a:gs>
            <a:gs pos="64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</a:gsLst>
          <a:lin ang="5400000" scaled="0"/>
        </a:gradFill>
        <a:ln>
          <a:noFill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1273857"/>
        <a:ext cx="5350878" cy="318465"/>
      </dsp:txXfrm>
    </dsp:sp>
    <dsp:sp modelId="{8B167824-09C7-4922-BF54-4EB31876DD6A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  <a:gs pos="37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6000"/>
                <a:satMod val="180000"/>
              </a:schemeClr>
            </a:gs>
            <a:gs pos="64000">
              <a:schemeClr val="accent1">
                <a:hueOff val="0"/>
                <a:satOff val="0"/>
                <a:lumOff val="0"/>
                <a:alphaOff val="0"/>
                <a:tint val="50000"/>
                <a:satMod val="18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5000"/>
                <a:satMod val="170000"/>
              </a:schemeClr>
            </a:gs>
          </a:gsLst>
          <a:lin ang="5400000" scaled="0"/>
        </a:gradFill>
        <a:ln>
          <a:noFill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F3BBBB-C066-48AB-B3F3-76CD2BD4A701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49" r:id="rId1"/>
    <p:sldLayoutId id="2147485150" r:id="rId2"/>
    <p:sldLayoutId id="2147485151" r:id="rId3"/>
    <p:sldLayoutId id="2147485152" r:id="rId4"/>
    <p:sldLayoutId id="2147485153" r:id="rId5"/>
    <p:sldLayoutId id="2147485154" r:id="rId6"/>
    <p:sldLayoutId id="2147485155" r:id="rId7"/>
    <p:sldLayoutId id="2147485156" r:id="rId8"/>
    <p:sldLayoutId id="2147485157" r:id="rId9"/>
    <p:sldLayoutId id="2147485158" r:id="rId10"/>
    <p:sldLayoutId id="2147485159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52123661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2.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procvičení probrané látky.</a:t>
            </a:r>
          </a:p>
          <a:p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Vytváří představu o významu slov.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6755" y="620688"/>
            <a:ext cx="7322533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DOPLŇ  ZNAMÉNKA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5378" y="2104981"/>
            <a:ext cx="37449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Kam půjdeš dnes večer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5378" y="3156127"/>
            <a:ext cx="4743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Hlavně ať máš napsané úkoly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21255" y="5229200"/>
            <a:ext cx="5363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Koupili jsme babičce hezký dárek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13097" y="2104981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72993" y="3156127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47942" y="5229200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405378" y="4163023"/>
            <a:ext cx="1861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Nestarej se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14275" y="4163023"/>
            <a:ext cx="304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nza\AppData\Local\Microsoft\Windows\Temporary Internet Files\Content.IE5\TH656BGI\MC9004404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159" y="2870577"/>
            <a:ext cx="12627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49425" y="485139"/>
            <a:ext cx="65392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SLOVA  PROTIKLADNÁ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1793" y="1772816"/>
            <a:ext cx="5264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Jsou to slova opačného významu.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Honza\AppData\Local\Microsoft\Windows\Temporary Internet Files\Content.IE5\B7WDPJ2L\MP9001789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776" y="3068960"/>
            <a:ext cx="143256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onza\AppData\Local\Microsoft\Windows\Temporary Internet Files\Content.IE5\TH656BGI\MP9004018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572" y="2924944"/>
            <a:ext cx="3606904" cy="240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570925" y="5589240"/>
            <a:ext cx="1002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velký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50057" y="9405664"/>
            <a:ext cx="1002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velký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067612" y="5593472"/>
            <a:ext cx="942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malý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59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67322" y="692696"/>
            <a:ext cx="40094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PROTIKLADY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343396" y="3986072"/>
            <a:ext cx="10438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tlustá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96752" y="98896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4808320" y="3986072"/>
            <a:ext cx="13244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hubená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893084" y="7606436"/>
            <a:ext cx="2667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slova podřazená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onza\AppData\Local\Microsoft\Windows\Temporary Internet Files\Content.IE5\IBMIW9I8\MC900441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396" y="1844824"/>
            <a:ext cx="1727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Honza\AppData\Local\Microsoft\Windows\Temporary Internet Files\Content.IE5\Q2OF5TH5\MC9004082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102" y="2070249"/>
            <a:ext cx="1860550" cy="159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1343396" y="4869160"/>
            <a:ext cx="1061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světlá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808320" y="4869160"/>
            <a:ext cx="1143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tmavá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44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7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89776" y="692696"/>
            <a:ext cx="73645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VYHLEDEJ  PROTIKLADY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562989" y="2233163"/>
            <a:ext cx="1023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tvrdý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309570" y="3017993"/>
            <a:ext cx="1223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měkký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341681" y="2233163"/>
            <a:ext cx="1143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mladý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62989" y="3017993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starý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593445" y="3667204"/>
            <a:ext cx="7441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den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556030" y="4316415"/>
            <a:ext cx="942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teplo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556030" y="4965626"/>
            <a:ext cx="1061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světlo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341681" y="3667204"/>
            <a:ext cx="9220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zima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373792" y="4316415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noc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404771" y="4965626"/>
            <a:ext cx="784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tma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Honza\AppData\Local\Microsoft\Windows\Temporary Internet Files\Content.IE5\IBMIW9I8\MP9004491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67204"/>
            <a:ext cx="2207932" cy="222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424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89776" y="692696"/>
            <a:ext cx="73645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VYHLEDEJ  PROTIKLADY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90053" y="2259529"/>
            <a:ext cx="1096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dobro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12086" y="3667204"/>
            <a:ext cx="11624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radost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12086" y="2260201"/>
            <a:ext cx="622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zlo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62989" y="3017993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všechno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93445" y="3667204"/>
            <a:ext cx="1303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smutek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632732" y="4348927"/>
            <a:ext cx="10406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černý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572620" y="5105507"/>
            <a:ext cx="1160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rychlý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92994" y="3026297"/>
            <a:ext cx="6431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nic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892994" y="5134552"/>
            <a:ext cx="13227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pomalý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92994" y="4352709"/>
            <a:ext cx="763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bílý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Honza\AppData\Local\Microsoft\Windows\Temporary Internet Files\Content.IE5\TH656BGI\MC9002325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667204"/>
            <a:ext cx="1320297" cy="18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52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01323" y="692696"/>
            <a:ext cx="61414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ŘEKNI  PROTIKLADY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90053" y="2259529"/>
            <a:ext cx="1143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tmavý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12086" y="3667204"/>
            <a:ext cx="174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zmačkaný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12086" y="2260201"/>
            <a:ext cx="1061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světlý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12080" y="3017993"/>
            <a:ext cx="8819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čistý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93445" y="3667204"/>
            <a:ext cx="1699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vyžehlený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632732" y="4348927"/>
            <a:ext cx="942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malý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572620" y="5105507"/>
            <a:ext cx="12426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vysoký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92994" y="3026297"/>
            <a:ext cx="13628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špinavý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892994" y="5134552"/>
            <a:ext cx="1023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nízký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92994" y="4352709"/>
            <a:ext cx="1002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velký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Honza\AppData\Local\Microsoft\Windows\Temporary Internet Files\Content.IE5\IBMIW9I8\MP900439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26601"/>
            <a:ext cx="2286000" cy="325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38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22574" y="692696"/>
            <a:ext cx="30989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HÁDANKA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45508" y="2260201"/>
            <a:ext cx="76530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Patří ti to, ale tvoji přátelé to používají víc než ty.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35896" y="3017993"/>
            <a:ext cx="1561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 je to?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491880" y="4348927"/>
            <a:ext cx="22300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Tvoje jméno!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3" name="Picture 5" descr="C:\Users\Honza\AppData\Local\Microsoft\Windows\Temporary Internet Files\Content.IE5\IBMIW9I8\MC9003432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500" y="3951346"/>
            <a:ext cx="1821485" cy="184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02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63840" y="692696"/>
            <a:ext cx="60163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DOPIŠ  PROTIKLADY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2243660"/>
            <a:ext cx="5232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den      _____________________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34228" y="3017993"/>
            <a:ext cx="50626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mokrý _____________________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48795" y="3702548"/>
            <a:ext cx="4951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velký  _____________________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72839" y="4526115"/>
            <a:ext cx="4903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rátký ____________________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96885" y="5367455"/>
            <a:ext cx="4903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lustý _____________________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Honza\AppData\Local\Microsoft\Windows\Temporary Internet Files\Content.IE5\B7WDPJ2L\MP9004487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679" y="3720140"/>
            <a:ext cx="255577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29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tx2"/>
                </a:solidFill>
                <a:latin typeface="Calibri" pitchFamily="34" charset="0"/>
              </a:rPr>
              <a:t>Ve výukovém materiálu byly použity  kliparty z programu MS Word 2010 od firmy </a:t>
            </a:r>
            <a:r>
              <a:rPr lang="cs-CZ" sz="3200" u="sng" dirty="0">
                <a:solidFill>
                  <a:schemeClr val="tx2"/>
                </a:solidFill>
                <a:latin typeface="Calibri" pitchFamily="34" charset="0"/>
                <a:hlinkClick r:id="rId2"/>
              </a:rPr>
              <a:t>www.microsoft.com</a:t>
            </a:r>
            <a:r>
              <a:rPr lang="cs-CZ" sz="3200" dirty="0">
                <a:solidFill>
                  <a:schemeClr val="tx2"/>
                </a:solidFill>
                <a:latin typeface="Calibri" pitchFamily="34" charset="0"/>
              </a:rPr>
              <a:t>. Na tento software máme zakoupenou licenci.</a:t>
            </a:r>
          </a:p>
          <a:p>
            <a:r>
              <a:rPr lang="cs-CZ" sz="3200" dirty="0">
                <a:solidFill>
                  <a:schemeClr val="tx2"/>
                </a:solidFill>
                <a:latin typeface="Calibri" pitchFamily="34" charset="0"/>
              </a:rPr>
              <a:t>MÜHLHAUSEROVÁ, PaedDr. Hana, Mgr. Zita JANÁČKOVÁ a PhDr. Olga PŘÍBORSKÁ. </a:t>
            </a:r>
            <a:r>
              <a:rPr lang="cs-CZ" sz="3200" i="1" dirty="0">
                <a:solidFill>
                  <a:schemeClr val="tx2"/>
                </a:solidFill>
                <a:latin typeface="Calibri" pitchFamily="34" charset="0"/>
              </a:rPr>
              <a:t>Český jazyk 2: učebnice pro 2. ročník</a:t>
            </a:r>
            <a:r>
              <a:rPr lang="cs-CZ" sz="3200" dirty="0">
                <a:solidFill>
                  <a:schemeClr val="tx2"/>
                </a:solidFill>
                <a:latin typeface="Calibri" pitchFamily="34" charset="0"/>
              </a:rPr>
              <a:t>. Brno: Nová škola, s.r.o., 2011. Reedice 2011. ISBN 978-80-7289-246-4. </a:t>
            </a:r>
            <a:endParaRPr lang="cs-CZ" sz="3200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2211</TotalTime>
  <Words>225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Carnival</vt:lpstr>
      <vt:lpstr>Prezentace aplikace PowerPoint</vt:lpstr>
      <vt:lpstr>ANOTACE</vt:lpstr>
      <vt:lpstr>DOPLŇ  ZNAMÉNKA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VY_32_INOVACE_14_ČESKÝ JAZYK 2. ROČNÍK_SLOVA PROTIKLADNÁ</dc:title>
  <dc:creator>Adéla</dc:creator>
  <cp:lastModifiedBy>Honza</cp:lastModifiedBy>
  <cp:revision>301</cp:revision>
  <dcterms:created xsi:type="dcterms:W3CDTF">2011-08-12T09:27:27Z</dcterms:created>
  <dcterms:modified xsi:type="dcterms:W3CDTF">2012-11-29T17:15:48Z</dcterms:modified>
  <cp:contentStatus/>
</cp:coreProperties>
</file>