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5172" r:id="rId1"/>
  </p:sldMasterIdLst>
  <p:notesMasterIdLst>
    <p:notesMasterId r:id="rId12"/>
  </p:notesMasterIdLst>
  <p:sldIdLst>
    <p:sldId id="257" r:id="rId2"/>
    <p:sldId id="265" r:id="rId3"/>
    <p:sldId id="258" r:id="rId4"/>
    <p:sldId id="276" r:id="rId5"/>
    <p:sldId id="285" r:id="rId6"/>
    <p:sldId id="281" r:id="rId7"/>
    <p:sldId id="286" r:id="rId8"/>
    <p:sldId id="284" r:id="rId9"/>
    <p:sldId id="287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1F14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45" autoAdjust="0"/>
    <p:restoredTop sz="94660"/>
  </p:normalViewPr>
  <p:slideViewPr>
    <p:cSldViewPr>
      <p:cViewPr varScale="1">
        <p:scale>
          <a:sx n="69" d="100"/>
          <a:sy n="69" d="100"/>
        </p:scale>
        <p:origin x="-142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1400" dirty="0" smtClean="0">
              <a:latin typeface="Calibri" pitchFamily="34" charset="0"/>
              <a:cs typeface="Calibri" pitchFamily="34" charset="0"/>
            </a:rPr>
            <a:t>VY_32_INOVACE_17_ČESKÝ JAZYK 2.ROČNÍK_SLABIKY VE SLOVECH</a:t>
          </a:r>
          <a:endParaRPr lang="cs-CZ" sz="1400" dirty="0">
            <a:latin typeface="Calibri" pitchFamily="34" charset="0"/>
            <a:cs typeface="Calibri" pitchFamily="34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1400" dirty="0" smtClean="0">
              <a:latin typeface="Calibri" pitchFamily="34" charset="0"/>
              <a:cs typeface="Calibri" pitchFamily="34" charset="0"/>
            </a:rPr>
            <a:t>ZŠ Týnec nad Labem</a:t>
          </a:r>
          <a:endParaRPr lang="cs-CZ" sz="1400" dirty="0">
            <a:latin typeface="Calibri" pitchFamily="34" charset="0"/>
            <a:cs typeface="Calibri" pitchFamily="34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1400" dirty="0" smtClean="0">
              <a:latin typeface="Calibri" pitchFamily="34" charset="0"/>
              <a:cs typeface="Calibri" pitchFamily="34" charset="0"/>
            </a:rPr>
            <a:t>AUTOR: Mgr. Adéla Černá</a:t>
          </a:r>
          <a:endParaRPr lang="cs-CZ" sz="1400" dirty="0">
            <a:latin typeface="Calibri" pitchFamily="34" charset="0"/>
            <a:cs typeface="Calibri" pitchFamily="34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1400" dirty="0" smtClean="0">
              <a:latin typeface="Calibri" pitchFamily="34" charset="0"/>
              <a:cs typeface="Calibri" pitchFamily="34" charset="0"/>
            </a:rPr>
            <a:t>CZ.1.07/1.4.00/21.1921</a:t>
          </a:r>
          <a:endParaRPr lang="cs-CZ" sz="1400" dirty="0">
            <a:latin typeface="Calibri" pitchFamily="34" charset="0"/>
            <a:cs typeface="Calibri" pitchFamily="34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1400" dirty="0" smtClean="0">
              <a:latin typeface="Calibri" pitchFamily="34" charset="0"/>
              <a:cs typeface="Calibri" pitchFamily="34" charset="0"/>
            </a:rPr>
            <a:t>Téma: Slabiky ve slovech</a:t>
          </a:r>
          <a:endParaRPr lang="cs-CZ" sz="1400" dirty="0">
            <a:latin typeface="Calibri" pitchFamily="34" charset="0"/>
            <a:cs typeface="Calibri" pitchFamily="34" charset="0"/>
          </a:endParaRP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D5BB4B29-B9AB-47ED-A579-9059ADD9CF19}">
      <dgm:prSet custT="1"/>
      <dgm:spPr/>
      <dgm:t>
        <a:bodyPr/>
        <a:lstStyle/>
        <a:p>
          <a:r>
            <a:rPr lang="cs-CZ" sz="1400" dirty="0" smtClean="0">
              <a:latin typeface="Calibri" pitchFamily="34" charset="0"/>
              <a:cs typeface="Calibri" pitchFamily="34" charset="0"/>
            </a:rPr>
            <a:t>Vytvořeno: listopad 2012</a:t>
          </a:r>
        </a:p>
      </dgm:t>
    </dgm:pt>
    <dgm:pt modelId="{ADA10BD7-853C-4AF4-8A86-973C8D9B8B1D}" type="parTrans" cxnId="{9D77D998-B493-47E2-BB36-A81621C449DF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18347619-0F89-4FED-9BC2-D48BAF202A5C}" type="sibTrans" cxnId="{9D77D998-B493-47E2-BB36-A81621C449DF}">
      <dgm:prSet/>
      <dgm:spPr/>
      <dgm:t>
        <a:bodyPr/>
        <a:lstStyle/>
        <a:p>
          <a:endParaRPr lang="cs-CZ" sz="1800">
            <a:latin typeface="Calibri" pitchFamily="34" charset="0"/>
            <a:cs typeface="Calibri" pitchFamily="34" charset="0"/>
          </a:endParaRPr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 custLinFactNeighborX="417" custLinFactNeighborY="-2254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A119D420-21F4-4162-A1BC-9207187FFC16}" type="pres">
      <dgm:prSet presAssocID="{D5BB4B29-B9AB-47ED-A579-9059ADD9CF19}" presName="vertSpace6" presStyleLbl="node1" presStyleIdx="4" presStyleCnt="6"/>
      <dgm:spPr/>
      <dgm:t>
        <a:bodyPr/>
        <a:lstStyle/>
        <a:p>
          <a:endParaRPr lang="cs-CZ"/>
        </a:p>
      </dgm:t>
    </dgm:pt>
    <dgm:pt modelId="{8B167824-09C7-4922-BF54-4EB31876DD6A}" type="pres">
      <dgm:prSet presAssocID="{D5BB4B29-B9AB-47ED-A579-9059ADD9CF19}" presName="circle6" presStyleLbl="node1" presStyleIdx="5" presStyleCnt="6"/>
      <dgm:spPr/>
      <dgm:t>
        <a:bodyPr/>
        <a:lstStyle/>
        <a:p>
          <a:endParaRPr lang="cs-CZ"/>
        </a:p>
      </dgm:t>
    </dgm:pt>
    <dgm:pt modelId="{D0F3BBBB-C066-48AB-B3F3-76CD2BD4A701}" type="pres">
      <dgm:prSet presAssocID="{D5BB4B29-B9AB-47ED-A579-9059ADD9CF19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E9FFC-2A15-4E3E-8475-6CD03D4B2ADB}" type="pres">
      <dgm:prSet presAssocID="{D5BB4B29-B9AB-47ED-A579-9059ADD9CF19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6C88E2E-C783-4F4D-A0A9-D0963DF4A5C5}" type="presOf" srcId="{D5BB4B29-B9AB-47ED-A579-9059ADD9CF19}" destId="{E72E9FFC-2A15-4E3E-8475-6CD03D4B2ADB}" srcOrd="1" destOrd="0" presId="urn:microsoft.com/office/officeart/2005/8/layout/target3"/>
    <dgm:cxn modelId="{9D77D998-B493-47E2-BB36-A81621C449DF}" srcId="{757F3AB3-0718-4624-B441-E567A8F0AB56}" destId="{D5BB4B29-B9AB-47ED-A579-9059ADD9CF19}" srcOrd="5" destOrd="0" parTransId="{ADA10BD7-853C-4AF4-8A86-973C8D9B8B1D}" sibTransId="{18347619-0F89-4FED-9BC2-D48BAF202A5C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BDF84C2-58C3-403C-B7C8-5A0B31900B08}" type="presOf" srcId="{D8197B8C-B260-4A16-BDF4-0947B075E274}" destId="{25B08C86-7E15-44DC-BE7F-FFB55DD49D12}" srcOrd="0" destOrd="0" presId="urn:microsoft.com/office/officeart/2005/8/layout/target3"/>
    <dgm:cxn modelId="{64DF7FB4-F07B-4A69-B468-35247763BEF0}" type="presOf" srcId="{D1B46980-6531-4606-95E6-44980827E919}" destId="{2BE915AB-18AA-4053-B92C-3BFC9ED204BB}" srcOrd="1" destOrd="0" presId="urn:microsoft.com/office/officeart/2005/8/layout/target3"/>
    <dgm:cxn modelId="{7B0EF732-34B2-4E02-9E76-F7D7B9D1D022}" type="presOf" srcId="{D1D4F407-5343-4D3F-B5B9-D407B03CAEB4}" destId="{AED2198E-93D5-4001-81B4-73124B309672}" srcOrd="1" destOrd="0" presId="urn:microsoft.com/office/officeart/2005/8/layout/target3"/>
    <dgm:cxn modelId="{5B7B66DE-1C23-4C83-8B10-F6A0009FD3B6}" type="presOf" srcId="{4C35D32F-0EAB-4CD7-82EE-45574DC2A586}" destId="{8BEBB6EC-1DAA-4CAC-8A25-BC0FCBD5DBD5}" srcOrd="0" destOrd="0" presId="urn:microsoft.com/office/officeart/2005/8/layout/target3"/>
    <dgm:cxn modelId="{B0D47932-40BB-47F3-8FD3-1062B8AE36B0}" type="presOf" srcId="{B651F6E3-6281-48DB-9319-2AEAFDAE7572}" destId="{6BB5E863-4638-4E1D-BFDE-399D028AC4ED}" srcOrd="1" destOrd="0" presId="urn:microsoft.com/office/officeart/2005/8/layout/target3"/>
    <dgm:cxn modelId="{DA3EE670-C092-43B3-946F-0112A6DE8FF7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773EC6B-2E81-427C-B890-39B61335EF51}" type="presOf" srcId="{D1B46980-6531-4606-95E6-44980827E919}" destId="{6140AFEC-043D-4C43-A2F9-D0F5331DF3A3}" srcOrd="0" destOrd="0" presId="urn:microsoft.com/office/officeart/2005/8/layout/target3"/>
    <dgm:cxn modelId="{10EF3C4E-3848-4559-8866-751A3F76BAE3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E37952A-8D07-47E3-B1B2-7858F3F8DAF8}" type="presOf" srcId="{D1D4F407-5343-4D3F-B5B9-D407B03CAEB4}" destId="{D005CE8C-CC26-4C3E-AC11-E15060ECD759}" srcOrd="0" destOrd="0" presId="urn:microsoft.com/office/officeart/2005/8/layout/target3"/>
    <dgm:cxn modelId="{E4BF4683-FD2F-4A8A-9E7B-2F438CA2FACE}" type="presOf" srcId="{757F3AB3-0718-4624-B441-E567A8F0AB56}" destId="{333A1088-737F-45CB-B68E-254E46348037}" srcOrd="0" destOrd="0" presId="urn:microsoft.com/office/officeart/2005/8/layout/target3"/>
    <dgm:cxn modelId="{A9EB89F0-2AB2-49CE-BA7D-3ED809FB4796}" type="presOf" srcId="{D5BB4B29-B9AB-47ED-A579-9059ADD9CF19}" destId="{D0F3BBBB-C066-48AB-B3F3-76CD2BD4A701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A42CA2E-AEF3-4657-8E41-AFEA93453B36}" type="presOf" srcId="{4C35D32F-0EAB-4CD7-82EE-45574DC2A586}" destId="{890E4F0B-2866-4A3F-A3C7-2A14B1797930}" srcOrd="1" destOrd="0" presId="urn:microsoft.com/office/officeart/2005/8/layout/target3"/>
    <dgm:cxn modelId="{E642AB49-6478-4DFE-9FF1-51916AC6AAFD}" type="presParOf" srcId="{333A1088-737F-45CB-B68E-254E46348037}" destId="{F5ABB229-8D3B-4694-996A-96F23CF14429}" srcOrd="0" destOrd="0" presId="urn:microsoft.com/office/officeart/2005/8/layout/target3"/>
    <dgm:cxn modelId="{DA65F393-5660-46D2-A8BC-A11770AF4864}" type="presParOf" srcId="{333A1088-737F-45CB-B68E-254E46348037}" destId="{F41139FD-01EE-4571-8B17-4FB00FC51163}" srcOrd="1" destOrd="0" presId="urn:microsoft.com/office/officeart/2005/8/layout/target3"/>
    <dgm:cxn modelId="{06A38326-B60C-4B4D-94AB-21C99298D158}" type="presParOf" srcId="{333A1088-737F-45CB-B68E-254E46348037}" destId="{D005CE8C-CC26-4C3E-AC11-E15060ECD759}" srcOrd="2" destOrd="0" presId="urn:microsoft.com/office/officeart/2005/8/layout/target3"/>
    <dgm:cxn modelId="{1134080E-6C41-4A6D-985D-3EC24C403CD1}" type="presParOf" srcId="{333A1088-737F-45CB-B68E-254E46348037}" destId="{2C702D82-9B77-49B7-9568-BB8EB47C3372}" srcOrd="3" destOrd="0" presId="urn:microsoft.com/office/officeart/2005/8/layout/target3"/>
    <dgm:cxn modelId="{4F1CA5D6-F3CB-4DF9-BD2E-6656625E8EEA}" type="presParOf" srcId="{333A1088-737F-45CB-B68E-254E46348037}" destId="{A52A0455-90FF-4808-ABD0-F02540D31D5A}" srcOrd="4" destOrd="0" presId="urn:microsoft.com/office/officeart/2005/8/layout/target3"/>
    <dgm:cxn modelId="{FE2C01D9-CC69-4239-8E0B-8F4592663844}" type="presParOf" srcId="{333A1088-737F-45CB-B68E-254E46348037}" destId="{6140AFEC-043D-4C43-A2F9-D0F5331DF3A3}" srcOrd="5" destOrd="0" presId="urn:microsoft.com/office/officeart/2005/8/layout/target3"/>
    <dgm:cxn modelId="{81B787D4-C191-4DA4-9873-E40944247E22}" type="presParOf" srcId="{333A1088-737F-45CB-B68E-254E46348037}" destId="{9358AC05-5D7D-4327-9F80-1AD486AEA664}" srcOrd="6" destOrd="0" presId="urn:microsoft.com/office/officeart/2005/8/layout/target3"/>
    <dgm:cxn modelId="{322DA52F-B54E-4228-BD2C-63AFE5BCCD62}" type="presParOf" srcId="{333A1088-737F-45CB-B68E-254E46348037}" destId="{313FC574-E1CD-4FB4-B054-0B805CE0447D}" srcOrd="7" destOrd="0" presId="urn:microsoft.com/office/officeart/2005/8/layout/target3"/>
    <dgm:cxn modelId="{76377943-4D4D-4C16-89B6-C09BB7472FD7}" type="presParOf" srcId="{333A1088-737F-45CB-B68E-254E46348037}" destId="{619D679B-A015-4ECF-8348-D1034C574F40}" srcOrd="8" destOrd="0" presId="urn:microsoft.com/office/officeart/2005/8/layout/target3"/>
    <dgm:cxn modelId="{A1A67EC2-E408-4E28-9F72-D9ECFA736A0D}" type="presParOf" srcId="{333A1088-737F-45CB-B68E-254E46348037}" destId="{322283A8-4A27-4CDA-BAE3-F381106A9174}" srcOrd="9" destOrd="0" presId="urn:microsoft.com/office/officeart/2005/8/layout/target3"/>
    <dgm:cxn modelId="{E58A21DC-CB00-42E1-AF4D-37F0C8EDE5E4}" type="presParOf" srcId="{333A1088-737F-45CB-B68E-254E46348037}" destId="{FFC9F71D-1B4F-4AD9-A4A6-86ADEFC8AF5C}" srcOrd="10" destOrd="0" presId="urn:microsoft.com/office/officeart/2005/8/layout/target3"/>
    <dgm:cxn modelId="{259D65F9-E91D-4C6C-8562-7C279B0D9E7F}" type="presParOf" srcId="{333A1088-737F-45CB-B68E-254E46348037}" destId="{25B08C86-7E15-44DC-BE7F-FFB55DD49D12}" srcOrd="11" destOrd="0" presId="urn:microsoft.com/office/officeart/2005/8/layout/target3"/>
    <dgm:cxn modelId="{4D37DC93-FC63-4349-BA6A-58FB795F5A60}" type="presParOf" srcId="{333A1088-737F-45CB-B68E-254E46348037}" destId="{76644BE8-9D7C-4C09-B250-3D10AF48CBB7}" srcOrd="12" destOrd="0" presId="urn:microsoft.com/office/officeart/2005/8/layout/target3"/>
    <dgm:cxn modelId="{888EC16B-1D8B-4E1C-8826-F927976E30D8}" type="presParOf" srcId="{333A1088-737F-45CB-B68E-254E46348037}" destId="{EE85B701-7295-41C0-BA7A-34D3756A2AE6}" srcOrd="13" destOrd="0" presId="urn:microsoft.com/office/officeart/2005/8/layout/target3"/>
    <dgm:cxn modelId="{C9E66D0D-9800-4192-BB71-A6EEAE9F983C}" type="presParOf" srcId="{333A1088-737F-45CB-B68E-254E46348037}" destId="{8BEBB6EC-1DAA-4CAC-8A25-BC0FCBD5DBD5}" srcOrd="14" destOrd="0" presId="urn:microsoft.com/office/officeart/2005/8/layout/target3"/>
    <dgm:cxn modelId="{8A6FBC1D-9083-4515-A4EE-18BD5A512470}" type="presParOf" srcId="{333A1088-737F-45CB-B68E-254E46348037}" destId="{A119D420-21F4-4162-A1BC-9207187FFC16}" srcOrd="15" destOrd="0" presId="urn:microsoft.com/office/officeart/2005/8/layout/target3"/>
    <dgm:cxn modelId="{190A464C-133F-4443-95D0-8DCA73894D97}" type="presParOf" srcId="{333A1088-737F-45CB-B68E-254E46348037}" destId="{8B167824-09C7-4922-BF54-4EB31876DD6A}" srcOrd="16" destOrd="0" presId="urn:microsoft.com/office/officeart/2005/8/layout/target3"/>
    <dgm:cxn modelId="{FB031EBF-612D-45E8-B060-FB3DF0CB80B1}" type="presParOf" srcId="{333A1088-737F-45CB-B68E-254E46348037}" destId="{D0F3BBBB-C066-48AB-B3F3-76CD2BD4A701}" srcOrd="17" destOrd="0" presId="urn:microsoft.com/office/officeart/2005/8/layout/target3"/>
    <dgm:cxn modelId="{3CD0FE25-6EAA-495F-B11F-4E044892F448}" type="presParOf" srcId="{333A1088-737F-45CB-B68E-254E46348037}" destId="{AED2198E-93D5-4001-81B4-73124B309672}" srcOrd="18" destOrd="0" presId="urn:microsoft.com/office/officeart/2005/8/layout/target3"/>
    <dgm:cxn modelId="{0C92C671-C775-4BE2-AA77-D6CC8D49E0A7}" type="presParOf" srcId="{333A1088-737F-45CB-B68E-254E46348037}" destId="{2BE915AB-18AA-4053-B92C-3BFC9ED204BB}" srcOrd="19" destOrd="0" presId="urn:microsoft.com/office/officeart/2005/8/layout/target3"/>
    <dgm:cxn modelId="{3B6146DE-31A5-434D-8705-C771541957F8}" type="presParOf" srcId="{333A1088-737F-45CB-B68E-254E46348037}" destId="{6BB5E863-4638-4E1D-BFDE-399D028AC4ED}" srcOrd="20" destOrd="0" presId="urn:microsoft.com/office/officeart/2005/8/layout/target3"/>
    <dgm:cxn modelId="{12639699-95A5-433B-A634-52C303237A5E}" type="presParOf" srcId="{333A1088-737F-45CB-B68E-254E46348037}" destId="{5A5FFA88-C948-4069-8E93-59FA12366E83}" srcOrd="21" destOrd="0" presId="urn:microsoft.com/office/officeart/2005/8/layout/target3"/>
    <dgm:cxn modelId="{1F593C37-452D-4B47-A629-E931FC33C0EF}" type="presParOf" srcId="{333A1088-737F-45CB-B68E-254E46348037}" destId="{890E4F0B-2866-4A3F-A3C7-2A14B1797930}" srcOrd="22" destOrd="0" presId="urn:microsoft.com/office/officeart/2005/8/layout/target3"/>
    <dgm:cxn modelId="{6F0B44C0-39AD-4DD3-B91F-1D50FB84F881}" type="presParOf" srcId="{333A1088-737F-45CB-B68E-254E46348037}" destId="{E72E9FFC-2A15-4E3E-8475-6CD03D4B2ADB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ZŠ Týnec nad Labem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AUTOR: Mgr. Adéla Černá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VY_32_INOVACE_17_ČESKÝ JAZYK 2.ROČNÍK_SLABIKY VE SLOVECH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28115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Téma: Slabiky ve slovech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928115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CZ.1.07/1.4.00/21.1921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1273857"/>
        <a:ext cx="5350878" cy="318465"/>
      </dsp:txXfrm>
    </dsp:sp>
    <dsp:sp modelId="{8B167824-09C7-4922-BF54-4EB31876DD6A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F3BBBB-C066-48AB-B3F3-76CD2BD4A701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Vytvořeno: listopad 2012</a:t>
          </a:r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5DFDF7-7528-44EC-A9F4-C20CAE8988AA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6DB6BD-7A53-41E2-A79B-503A76EDED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94877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5173" r:id="rId1"/>
    <p:sldLayoutId id="2147485174" r:id="rId2"/>
    <p:sldLayoutId id="2147485175" r:id="rId3"/>
    <p:sldLayoutId id="2147485176" r:id="rId4"/>
    <p:sldLayoutId id="2147485177" r:id="rId5"/>
    <p:sldLayoutId id="2147485178" r:id="rId6"/>
    <p:sldLayoutId id="2147485179" r:id="rId7"/>
    <p:sldLayoutId id="2147485180" r:id="rId8"/>
    <p:sldLayoutId id="2147485181" r:id="rId9"/>
    <p:sldLayoutId id="2147485182" r:id="rId10"/>
    <p:sldLayoutId id="21474851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32300770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781" y="1268760"/>
            <a:ext cx="1592995" cy="221411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Prezentace je určena žákům 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        2. </a:t>
            </a:r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ročníku ZŠ a je vhodná pro interaktivní tabuli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4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Slouží k 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výkladu učiva.</a:t>
            </a:r>
          </a:p>
          <a:p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Vytváří představu o významu slov.</a:t>
            </a:r>
            <a:endParaRPr lang="cs-CZ" sz="4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9105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06755" y="620688"/>
            <a:ext cx="7322533" cy="1143000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DOPLŇ  ZNAMÉNKA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05378" y="2104981"/>
            <a:ext cx="39516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Poznáš hudební nástroje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05378" y="3156127"/>
            <a:ext cx="35445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Zabubnuj na bubínek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421255" y="5229200"/>
            <a:ext cx="27687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Kéž by byl pátek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92183" y="2104981"/>
            <a:ext cx="3433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?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879889" y="3122456"/>
            <a:ext cx="3048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!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037516" y="5204275"/>
            <a:ext cx="2744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1405378" y="4163023"/>
            <a:ext cx="50897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 úterý máme hudební výchovu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323487" y="4138721"/>
            <a:ext cx="2744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Users\Honza\AppData\Local\Microsoft\Windows\Temporary Internet Files\Content.IE5\52LT072U\MC9002373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138721"/>
            <a:ext cx="1961926" cy="2055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682951" y="764704"/>
            <a:ext cx="171053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VĚTA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3229" y="1989044"/>
            <a:ext cx="10230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Věta: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250057" y="9405664"/>
            <a:ext cx="10021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velký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97540" y="2935243"/>
            <a:ext cx="11432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Slova: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817241" y="8469560"/>
            <a:ext cx="8851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kluk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286000" y="31058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29944" y="3861048"/>
            <a:ext cx="14638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Slabiky: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60400" y="4725144"/>
            <a:ext cx="13821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Hlásky: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476624" y="1989044"/>
            <a:ext cx="32367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Naše Lída se koupe.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592848" y="-747056"/>
            <a:ext cx="32367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Naše Lída se koupe.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219359" y="2935243"/>
            <a:ext cx="9220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Naše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221927" y="2935243"/>
            <a:ext cx="9028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Lída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296805" y="2951947"/>
            <a:ext cx="482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se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227063" y="2935243"/>
            <a:ext cx="11240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koupe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523417" y="2919065"/>
            <a:ext cx="2744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000317" y="3861048"/>
            <a:ext cx="6238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Na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680382" y="3861048"/>
            <a:ext cx="482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še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315626" y="3861048"/>
            <a:ext cx="5229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Lí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892396" y="3861048"/>
            <a:ext cx="5645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557801" y="3861048"/>
            <a:ext cx="482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252254" y="3839571"/>
            <a:ext cx="7649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kou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196068" y="3822934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pe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797851" y="3856875"/>
            <a:ext cx="2744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1742510" y="4694926"/>
            <a:ext cx="444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2219929" y="4676054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2624206" y="4676054"/>
            <a:ext cx="3241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š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3039826" y="4687400"/>
            <a:ext cx="3433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3410707" y="4687400"/>
            <a:ext cx="4235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3846451" y="4696237"/>
            <a:ext cx="2840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4250057" y="4687400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676423" y="4687400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</a:t>
            </a:r>
          </a:p>
        </p:txBody>
      </p:sp>
      <p:sp>
        <p:nvSpPr>
          <p:cNvPr id="41" name="TextovéPole 40"/>
          <p:cNvSpPr txBox="1"/>
          <p:nvPr/>
        </p:nvSpPr>
        <p:spPr>
          <a:xfrm>
            <a:off x="5129471" y="4676054"/>
            <a:ext cx="3241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5606975" y="4696237"/>
            <a:ext cx="3433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6196068" y="4725144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6636816" y="4725144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072285" y="4725144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u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7528739" y="4725144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7985193" y="4725144"/>
            <a:ext cx="3433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e</a:t>
            </a:r>
          </a:p>
        </p:txBody>
      </p:sp>
      <p:sp>
        <p:nvSpPr>
          <p:cNvPr id="48" name="TextovéPole 47"/>
          <p:cNvSpPr txBox="1"/>
          <p:nvPr/>
        </p:nvSpPr>
        <p:spPr>
          <a:xfrm>
            <a:off x="8413659" y="4725144"/>
            <a:ext cx="2744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 descr="C:\Users\Honza\AppData\Local\Microsoft\Windows\Temporary Internet Files\Content.IE5\KUIMTGS1\MC9003610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7851" y="1111296"/>
            <a:ext cx="1805940" cy="1807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1595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10019" y="764704"/>
            <a:ext cx="205639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SLOVA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5576" y="1988840"/>
            <a:ext cx="42242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Slova se skládají ze slabik.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5576" y="2951947"/>
            <a:ext cx="44454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Slabiky se skládají z hlásek.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286000" y="31058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5576" y="3861048"/>
            <a:ext cx="64716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Když hlásku napíšeme, vznikne písmeno.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3" descr="C:\Users\Honza\AppData\Local\Microsoft\Windows\Temporary Internet Files\Content.IE5\P955B1X4\MC9002339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338334"/>
            <a:ext cx="2085315" cy="2154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1979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15335" y="908720"/>
            <a:ext cx="591341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SLOVA  NA  SLABIKY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432377" y="5130770"/>
            <a:ext cx="18473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28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448004" y="2258858"/>
            <a:ext cx="399019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Leze ráček přes potůček.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448004" y="3159095"/>
            <a:ext cx="304442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Má klepeta zelená.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448004" y="4078000"/>
            <a:ext cx="326878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Děti si ho prohlížejí.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540415" y="4869160"/>
            <a:ext cx="35750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Nevíš, co to znamená?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9" name="Picture 3" descr="C:\Users\Honza\AppData\Local\Microsoft\Windows\Temporary Internet Files\Content.IE5\P955B1X4\MC9002329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984938"/>
            <a:ext cx="1869541" cy="1768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85238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43844" y="908720"/>
            <a:ext cx="205639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SLOVA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432377" y="5130770"/>
            <a:ext cx="18473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28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448004" y="2258858"/>
            <a:ext cx="476604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Jednoslabičná – jedna slabika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448004" y="3159095"/>
            <a:ext cx="426591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Dvojslabičná – dvě slabiky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448004" y="4078000"/>
            <a:ext cx="403078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Trojslabičná – tři slabiky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540415" y="4869160"/>
            <a:ext cx="408156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Víceslabičná – více slabik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2" name="Picture 2" descr="C:\Users\Honza\AppData\Local\Microsoft\Windows\Temporary Internet Files\Content.IE5\P955B1X4\MP90039880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3915" y="4023149"/>
            <a:ext cx="2984376" cy="2131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4106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53876" y="836712"/>
            <a:ext cx="300755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SLABIKUJ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82478" y="2247194"/>
            <a:ext cx="110318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Janek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130225" y="2247194"/>
            <a:ext cx="92365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kouř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275856" y="2235602"/>
            <a:ext cx="92365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drak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320249" y="2245427"/>
            <a:ext cx="174118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brambory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878653" y="3068960"/>
            <a:ext cx="134363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kalhoty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382935" y="2219486"/>
            <a:ext cx="68320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pes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382057" y="3068960"/>
            <a:ext cx="80342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myš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792514" y="3068960"/>
            <a:ext cx="76335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teta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202971" y="3068960"/>
            <a:ext cx="86433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auto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613428" y="3068960"/>
            <a:ext cx="132279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tancuje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1029175" y="4005064"/>
            <a:ext cx="86433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auto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265301" y="4005064"/>
            <a:ext cx="132279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tancuje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1029175" y="4869160"/>
            <a:ext cx="124264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maluje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199507" y="4005064"/>
            <a:ext cx="74251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léto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5544244" y="4005064"/>
            <a:ext cx="84350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vlak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853076" y="4030621"/>
            <a:ext cx="82266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pole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2682620" y="4894717"/>
            <a:ext cx="82266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jede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3828251" y="4886786"/>
            <a:ext cx="68320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Iva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4973882" y="4878855"/>
            <a:ext cx="88517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pták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6119513" y="4870924"/>
            <a:ext cx="112242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křídlo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989260" y="5805264"/>
            <a:ext cx="102303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mrak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2465676" y="5805264"/>
            <a:ext cx="122180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letadlo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4231371" y="5805264"/>
            <a:ext cx="74251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Ola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5418508" y="5805264"/>
            <a:ext cx="80182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peří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6" name="Picture 2" descr="C:\Users\Honza\AppData\Local\Microsoft\Windows\Temporary Internet Files\Content.IE5\NWD9CXS0\MC9002329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0724" y="5210854"/>
            <a:ext cx="2014396" cy="1382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2293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64197" y="836712"/>
            <a:ext cx="678692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CO  DO  ŘADY  NEPATŘÍ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82478" y="2247194"/>
            <a:ext cx="74251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míč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900728" y="2247194"/>
            <a:ext cx="64312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list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926700" y="2245427"/>
            <a:ext cx="68320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pes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828251" y="2245427"/>
            <a:ext cx="74411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páv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41330" y="3068960"/>
            <a:ext cx="106311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motýl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692277" y="2247194"/>
            <a:ext cx="74251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Ola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076408" y="3068960"/>
            <a:ext cx="90120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zajíc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256116" y="3068960"/>
            <a:ext cx="86273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sova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238467" y="3058958"/>
            <a:ext cx="78579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dub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164833" y="3045104"/>
            <a:ext cx="92204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jedle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41330" y="4005064"/>
            <a:ext cx="118173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peřina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076408" y="4005064"/>
            <a:ext cx="105990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lavice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82478" y="4881817"/>
            <a:ext cx="158088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letadélko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550130" y="4005064"/>
            <a:ext cx="123944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ložnice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934801" y="4030621"/>
            <a:ext cx="138211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válenda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680724" y="4030621"/>
            <a:ext cx="108234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postel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682620" y="4894717"/>
            <a:ext cx="169142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nosorožec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572365" y="4900252"/>
            <a:ext cx="88517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pták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649040" y="4870924"/>
            <a:ext cx="178286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autodráha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5649040" y="2247194"/>
            <a:ext cx="68159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rýč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6605803" y="2247194"/>
            <a:ext cx="84350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květ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6225005" y="3025101"/>
            <a:ext cx="76335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lípa</a:t>
            </a:r>
            <a:endParaRPr lang="cs-CZ" sz="28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70" name="Picture 2" descr="C:\Users\Honza\AppData\Local\Microsoft\Windows\Temporary Internet Files\Content.IE5\NQN016I7\MC9001988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4682" y="5405037"/>
            <a:ext cx="2000816" cy="1195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1657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  <p:bldP spid="18" grpId="0"/>
      <p:bldP spid="2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ZDROJE</a:t>
            </a:r>
            <a:endParaRPr lang="cs-CZ" sz="4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7467600" cy="4873752"/>
          </a:xfrm>
        </p:spPr>
        <p:txBody>
          <a:bodyPr>
            <a:normAutofit/>
          </a:bodyPr>
          <a:lstStyle/>
          <a:p>
            <a:r>
              <a:rPr lang="cs-CZ" sz="3200" dirty="0">
                <a:solidFill>
                  <a:schemeClr val="tx2"/>
                </a:solidFill>
                <a:latin typeface="+mj-lt"/>
              </a:rPr>
              <a:t>Ve výukovém materiálu byly použity  kliparty z programu MS Word 2010 od firmy </a:t>
            </a:r>
            <a:r>
              <a:rPr lang="cs-CZ" sz="3200" u="sng" dirty="0">
                <a:solidFill>
                  <a:schemeClr val="tx2"/>
                </a:solidFill>
                <a:latin typeface="+mj-lt"/>
                <a:hlinkClick r:id="rId2"/>
              </a:rPr>
              <a:t>www.microsoft.com</a:t>
            </a:r>
            <a:r>
              <a:rPr lang="cs-CZ" sz="3200" dirty="0">
                <a:solidFill>
                  <a:schemeClr val="tx2"/>
                </a:solidFill>
                <a:latin typeface="+mj-lt"/>
              </a:rPr>
              <a:t>. Na tento software máme zakoupenou licenci.</a:t>
            </a:r>
          </a:p>
          <a:p>
            <a:r>
              <a:rPr lang="cs-CZ" sz="3200" dirty="0">
                <a:solidFill>
                  <a:schemeClr val="tx2"/>
                </a:solidFill>
                <a:latin typeface="+mj-lt"/>
              </a:rPr>
              <a:t>MÜHLHAUSEROVÁ, PaedDr. Hana, Mgr. Zita JANÁČKOVÁ a PhDr. Olga PŘÍBORSKÁ. </a:t>
            </a:r>
            <a:r>
              <a:rPr lang="cs-CZ" sz="3200" i="1" dirty="0">
                <a:solidFill>
                  <a:schemeClr val="tx2"/>
                </a:solidFill>
                <a:latin typeface="+mj-lt"/>
              </a:rPr>
              <a:t>Český jazyk 2: učebnice pro 2. ročník</a:t>
            </a:r>
            <a:r>
              <a:rPr lang="cs-CZ" sz="3200" dirty="0">
                <a:solidFill>
                  <a:schemeClr val="tx2"/>
                </a:solidFill>
                <a:latin typeface="+mj-lt"/>
              </a:rPr>
              <a:t>. Brno: Nová škola, s.r.o., 2011. Reedice 2011. ISBN 978-80-7289-246-4. </a:t>
            </a:r>
            <a:endParaRPr lang="cs-CZ" sz="3200" dirty="0">
              <a:solidFill>
                <a:schemeClr val="tx2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5684006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4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5DC258"/>
      </a:accent1>
      <a:accent2>
        <a:srgbClr val="5DC258"/>
      </a:accent2>
      <a:accent3>
        <a:srgbClr val="5DC258"/>
      </a:accent3>
      <a:accent4>
        <a:srgbClr val="5DC258"/>
      </a:accent4>
      <a:accent5>
        <a:srgbClr val="5DC258"/>
      </a:accent5>
      <a:accent6>
        <a:srgbClr val="5DC258"/>
      </a:accent6>
      <a:hlink>
        <a:srgbClr val="66AACD"/>
      </a:hlink>
      <a:folHlink>
        <a:srgbClr val="809DB3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2341</TotalTime>
  <Words>298</Words>
  <Application>Microsoft Office PowerPoint</Application>
  <PresentationFormat>Předvádění na obrazovce (4:3)</PresentationFormat>
  <Paragraphs>122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Prezentace aplikace PowerPoint</vt:lpstr>
      <vt:lpstr>ANOTACE</vt:lpstr>
      <vt:lpstr>DOPLŇ  ZNAMÉNKA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VY_32_INOVACE_17_ČESKÝ JAZYK 2. ROČNÍK_SLABIKY VE SLOVECH</dc:title>
  <dc:creator>Adéla</dc:creator>
  <cp:lastModifiedBy>Honza</cp:lastModifiedBy>
  <cp:revision>318</cp:revision>
  <dcterms:created xsi:type="dcterms:W3CDTF">2011-08-12T09:27:27Z</dcterms:created>
  <dcterms:modified xsi:type="dcterms:W3CDTF">2012-11-29T17:21:08Z</dcterms:modified>
  <cp:contentStatus/>
</cp:coreProperties>
</file>