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5172" r:id="rId1"/>
  </p:sldMasterIdLst>
  <p:notesMasterIdLst>
    <p:notesMasterId r:id="rId12"/>
  </p:notesMasterIdLst>
  <p:sldIdLst>
    <p:sldId id="257" r:id="rId2"/>
    <p:sldId id="265" r:id="rId3"/>
    <p:sldId id="258" r:id="rId4"/>
    <p:sldId id="276" r:id="rId5"/>
    <p:sldId id="277" r:id="rId6"/>
    <p:sldId id="278" r:id="rId7"/>
    <p:sldId id="279" r:id="rId8"/>
    <p:sldId id="281" r:id="rId9"/>
    <p:sldId id="280" r:id="rId10"/>
    <p:sldId id="266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1F14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245" autoAdjust="0"/>
    <p:restoredTop sz="94660"/>
  </p:normalViewPr>
  <p:slideViewPr>
    <p:cSldViewPr>
      <p:cViewPr varScale="1">
        <p:scale>
          <a:sx n="69" d="100"/>
          <a:sy n="69" d="100"/>
        </p:scale>
        <p:origin x="-75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rtl="0"/>
          <a:r>
            <a:rPr lang="cs-CZ" sz="1400" dirty="0" smtClean="0">
              <a:latin typeface="Calibri" pitchFamily="34" charset="0"/>
              <a:cs typeface="Calibri" pitchFamily="34" charset="0"/>
            </a:rPr>
            <a:t>VY_32_INOVACE_20_ČESKÝ JAZYK 2.ROČNÍK_PSANÍ U-Ú-Ů</a:t>
          </a:r>
          <a:endParaRPr lang="cs-CZ" sz="1400" dirty="0">
            <a:latin typeface="Calibri" pitchFamily="34" charset="0"/>
            <a:cs typeface="Calibri" pitchFamily="34" charset="0"/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 sz="1800">
            <a:latin typeface="Calibri" pitchFamily="34" charset="0"/>
            <a:cs typeface="Calibri" pitchFamily="34" charset="0"/>
          </a:endParaRPr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 sz="1800">
            <a:latin typeface="Calibri" pitchFamily="34" charset="0"/>
            <a:cs typeface="Calibri" pitchFamily="34" charset="0"/>
          </a:endParaRPr>
        </a:p>
      </dgm:t>
    </dgm:pt>
    <dgm:pt modelId="{D1D4F407-5343-4D3F-B5B9-D407B03CAEB4}">
      <dgm:prSet custT="1"/>
      <dgm:spPr/>
      <dgm:t>
        <a:bodyPr/>
        <a:lstStyle/>
        <a:p>
          <a:pPr rtl="0"/>
          <a:r>
            <a:rPr lang="cs-CZ" sz="1400" dirty="0" smtClean="0">
              <a:latin typeface="Calibri" pitchFamily="34" charset="0"/>
              <a:cs typeface="Calibri" pitchFamily="34" charset="0"/>
            </a:rPr>
            <a:t>ZŠ Týnec nad Labem</a:t>
          </a:r>
          <a:endParaRPr lang="cs-CZ" sz="1400" dirty="0">
            <a:latin typeface="Calibri" pitchFamily="34" charset="0"/>
            <a:cs typeface="Calibri" pitchFamily="34" charset="0"/>
          </a:endParaRPr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 sz="1800">
            <a:latin typeface="Calibri" pitchFamily="34" charset="0"/>
            <a:cs typeface="Calibri" pitchFamily="34" charset="0"/>
          </a:endParaRPr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 sz="1800">
            <a:latin typeface="Calibri" pitchFamily="34" charset="0"/>
            <a:cs typeface="Calibri" pitchFamily="34" charset="0"/>
          </a:endParaRPr>
        </a:p>
      </dgm:t>
    </dgm:pt>
    <dgm:pt modelId="{D1B46980-6531-4606-95E6-44980827E919}">
      <dgm:prSet custT="1"/>
      <dgm:spPr/>
      <dgm:t>
        <a:bodyPr/>
        <a:lstStyle/>
        <a:p>
          <a:pPr rtl="0"/>
          <a:r>
            <a:rPr lang="cs-CZ" sz="1400" dirty="0" smtClean="0">
              <a:latin typeface="Calibri" pitchFamily="34" charset="0"/>
              <a:cs typeface="Calibri" pitchFamily="34" charset="0"/>
            </a:rPr>
            <a:t>AUTOR: Mgr. Adéla Černá</a:t>
          </a:r>
          <a:endParaRPr lang="cs-CZ" sz="1400" dirty="0">
            <a:latin typeface="Calibri" pitchFamily="34" charset="0"/>
            <a:cs typeface="Calibri" pitchFamily="34" charset="0"/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 sz="1800">
            <a:latin typeface="Calibri" pitchFamily="34" charset="0"/>
            <a:cs typeface="Calibri" pitchFamily="34" charset="0"/>
          </a:endParaRPr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 sz="1800">
            <a:latin typeface="Calibri" pitchFamily="34" charset="0"/>
            <a:cs typeface="Calibri" pitchFamily="34" charset="0"/>
          </a:endParaRPr>
        </a:p>
      </dgm:t>
    </dgm:pt>
    <dgm:pt modelId="{4C35D32F-0EAB-4CD7-82EE-45574DC2A586}">
      <dgm:prSet custT="1"/>
      <dgm:spPr/>
      <dgm:t>
        <a:bodyPr/>
        <a:lstStyle/>
        <a:p>
          <a:pPr rtl="0"/>
          <a:r>
            <a:rPr lang="cs-CZ" sz="1400" dirty="0" smtClean="0">
              <a:latin typeface="Calibri" pitchFamily="34" charset="0"/>
              <a:cs typeface="Calibri" pitchFamily="34" charset="0"/>
            </a:rPr>
            <a:t>CZ.1.07/1.4.00/21.1921</a:t>
          </a:r>
          <a:endParaRPr lang="cs-CZ" sz="1400" dirty="0">
            <a:latin typeface="Calibri" pitchFamily="34" charset="0"/>
            <a:cs typeface="Calibri" pitchFamily="34" charset="0"/>
          </a:endParaRPr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 sz="1800">
            <a:latin typeface="Calibri" pitchFamily="34" charset="0"/>
            <a:cs typeface="Calibri" pitchFamily="34" charset="0"/>
          </a:endParaRPr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 sz="1800">
            <a:latin typeface="Calibri" pitchFamily="34" charset="0"/>
            <a:cs typeface="Calibri" pitchFamily="34" charset="0"/>
          </a:endParaRPr>
        </a:p>
      </dgm:t>
    </dgm:pt>
    <dgm:pt modelId="{D8197B8C-B260-4A16-BDF4-0947B075E274}">
      <dgm:prSet custT="1"/>
      <dgm:spPr/>
      <dgm:t>
        <a:bodyPr/>
        <a:lstStyle/>
        <a:p>
          <a:pPr rtl="0"/>
          <a:r>
            <a:rPr lang="cs-CZ" sz="1400" dirty="0" smtClean="0">
              <a:latin typeface="Calibri" pitchFamily="34" charset="0"/>
              <a:cs typeface="Calibri" pitchFamily="34" charset="0"/>
            </a:rPr>
            <a:t>Téma: Psaní u-ú-ů</a:t>
          </a:r>
          <a:endParaRPr lang="cs-CZ" sz="1400" dirty="0">
            <a:latin typeface="Calibri" pitchFamily="34" charset="0"/>
            <a:cs typeface="Calibri" pitchFamily="34" charset="0"/>
          </a:endParaRPr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 sz="1800">
            <a:latin typeface="Calibri" pitchFamily="34" charset="0"/>
            <a:cs typeface="Calibri" pitchFamily="34" charset="0"/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 sz="1800">
            <a:latin typeface="Calibri" pitchFamily="34" charset="0"/>
            <a:cs typeface="Calibri" pitchFamily="34" charset="0"/>
          </a:endParaRPr>
        </a:p>
      </dgm:t>
    </dgm:pt>
    <dgm:pt modelId="{D5BB4B29-B9AB-47ED-A579-9059ADD9CF19}">
      <dgm:prSet custT="1"/>
      <dgm:spPr/>
      <dgm:t>
        <a:bodyPr/>
        <a:lstStyle/>
        <a:p>
          <a:r>
            <a:rPr lang="cs-CZ" sz="1400" dirty="0" smtClean="0">
              <a:latin typeface="Calibri" pitchFamily="34" charset="0"/>
              <a:cs typeface="Calibri" pitchFamily="34" charset="0"/>
            </a:rPr>
            <a:t>Vytvořeno: listopad 2012</a:t>
          </a:r>
        </a:p>
      </dgm:t>
    </dgm:pt>
    <dgm:pt modelId="{ADA10BD7-853C-4AF4-8A86-973C8D9B8B1D}" type="parTrans" cxnId="{9D77D998-B493-47E2-BB36-A81621C449DF}">
      <dgm:prSet/>
      <dgm:spPr/>
      <dgm:t>
        <a:bodyPr/>
        <a:lstStyle/>
        <a:p>
          <a:endParaRPr lang="cs-CZ" sz="1800">
            <a:latin typeface="Calibri" pitchFamily="34" charset="0"/>
            <a:cs typeface="Calibri" pitchFamily="34" charset="0"/>
          </a:endParaRPr>
        </a:p>
      </dgm:t>
    </dgm:pt>
    <dgm:pt modelId="{18347619-0F89-4FED-9BC2-D48BAF202A5C}" type="sibTrans" cxnId="{9D77D998-B493-47E2-BB36-A81621C449DF}">
      <dgm:prSet/>
      <dgm:spPr/>
      <dgm:t>
        <a:bodyPr/>
        <a:lstStyle/>
        <a:p>
          <a:endParaRPr lang="cs-CZ" sz="1800">
            <a:latin typeface="Calibri" pitchFamily="34" charset="0"/>
            <a:cs typeface="Calibri" pitchFamily="34" charset="0"/>
          </a:endParaRPr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 custLinFactNeighborX="417" custLinFactNeighborY="-2254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6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6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6"/>
      <dgm:spPr/>
      <dgm:t>
        <a:bodyPr/>
        <a:lstStyle/>
        <a:p>
          <a:endParaRPr lang="cs-CZ"/>
        </a:p>
      </dgm:t>
    </dgm:pt>
    <dgm:pt modelId="{A119D420-21F4-4162-A1BC-9207187FFC16}" type="pres">
      <dgm:prSet presAssocID="{D5BB4B29-B9AB-47ED-A579-9059ADD9CF19}" presName="vertSpace6" presStyleLbl="node1" presStyleIdx="4" presStyleCnt="6"/>
      <dgm:spPr/>
      <dgm:t>
        <a:bodyPr/>
        <a:lstStyle/>
        <a:p>
          <a:endParaRPr lang="cs-CZ"/>
        </a:p>
      </dgm:t>
    </dgm:pt>
    <dgm:pt modelId="{8B167824-09C7-4922-BF54-4EB31876DD6A}" type="pres">
      <dgm:prSet presAssocID="{D5BB4B29-B9AB-47ED-A579-9059ADD9CF19}" presName="circle6" presStyleLbl="node1" presStyleIdx="5" presStyleCnt="6"/>
      <dgm:spPr/>
      <dgm:t>
        <a:bodyPr/>
        <a:lstStyle/>
        <a:p>
          <a:endParaRPr lang="cs-CZ"/>
        </a:p>
      </dgm:t>
    </dgm:pt>
    <dgm:pt modelId="{D0F3BBBB-C066-48AB-B3F3-76CD2BD4A701}" type="pres">
      <dgm:prSet presAssocID="{D5BB4B29-B9AB-47ED-A579-9059ADD9CF19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E9FFC-2A15-4E3E-8475-6CD03D4B2ADB}" type="pres">
      <dgm:prSet presAssocID="{D5BB4B29-B9AB-47ED-A579-9059ADD9CF19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6C88E2E-C783-4F4D-A0A9-D0963DF4A5C5}" type="presOf" srcId="{D5BB4B29-B9AB-47ED-A579-9059ADD9CF19}" destId="{E72E9FFC-2A15-4E3E-8475-6CD03D4B2ADB}" srcOrd="1" destOrd="0" presId="urn:microsoft.com/office/officeart/2005/8/layout/target3"/>
    <dgm:cxn modelId="{9D77D998-B493-47E2-BB36-A81621C449DF}" srcId="{757F3AB3-0718-4624-B441-E567A8F0AB56}" destId="{D5BB4B29-B9AB-47ED-A579-9059ADD9CF19}" srcOrd="5" destOrd="0" parTransId="{ADA10BD7-853C-4AF4-8A86-973C8D9B8B1D}" sibTransId="{18347619-0F89-4FED-9BC2-D48BAF202A5C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BBDF84C2-58C3-403C-B7C8-5A0B31900B08}" type="presOf" srcId="{D8197B8C-B260-4A16-BDF4-0947B075E274}" destId="{25B08C86-7E15-44DC-BE7F-FFB55DD49D12}" srcOrd="0" destOrd="0" presId="urn:microsoft.com/office/officeart/2005/8/layout/target3"/>
    <dgm:cxn modelId="{64DF7FB4-F07B-4A69-B468-35247763BEF0}" type="presOf" srcId="{D1B46980-6531-4606-95E6-44980827E919}" destId="{2BE915AB-18AA-4053-B92C-3BFC9ED204BB}" srcOrd="1" destOrd="0" presId="urn:microsoft.com/office/officeart/2005/8/layout/target3"/>
    <dgm:cxn modelId="{7B0EF732-34B2-4E02-9E76-F7D7B9D1D022}" type="presOf" srcId="{D1D4F407-5343-4D3F-B5B9-D407B03CAEB4}" destId="{AED2198E-93D5-4001-81B4-73124B309672}" srcOrd="1" destOrd="0" presId="urn:microsoft.com/office/officeart/2005/8/layout/target3"/>
    <dgm:cxn modelId="{5B7B66DE-1C23-4C83-8B10-F6A0009FD3B6}" type="presOf" srcId="{4C35D32F-0EAB-4CD7-82EE-45574DC2A586}" destId="{8BEBB6EC-1DAA-4CAC-8A25-BC0FCBD5DBD5}" srcOrd="0" destOrd="0" presId="urn:microsoft.com/office/officeart/2005/8/layout/target3"/>
    <dgm:cxn modelId="{B0D47932-40BB-47F3-8FD3-1062B8AE36B0}" type="presOf" srcId="{B651F6E3-6281-48DB-9319-2AEAFDAE7572}" destId="{6BB5E863-4638-4E1D-BFDE-399D028AC4ED}" srcOrd="1" destOrd="0" presId="urn:microsoft.com/office/officeart/2005/8/layout/target3"/>
    <dgm:cxn modelId="{DA3EE670-C092-43B3-946F-0112A6DE8FF7}" type="presOf" srcId="{D8197B8C-B260-4A16-BDF4-0947B075E274}" destId="{5A5FFA88-C948-4069-8E93-59FA12366E83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2773EC6B-2E81-427C-B890-39B61335EF51}" type="presOf" srcId="{D1B46980-6531-4606-95E6-44980827E919}" destId="{6140AFEC-043D-4C43-A2F9-D0F5331DF3A3}" srcOrd="0" destOrd="0" presId="urn:microsoft.com/office/officeart/2005/8/layout/target3"/>
    <dgm:cxn modelId="{10EF3C4E-3848-4559-8866-751A3F76BAE3}" type="presOf" srcId="{B651F6E3-6281-48DB-9319-2AEAFDAE7572}" destId="{619D679B-A015-4ECF-8348-D1034C574F40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E37952A-8D07-47E3-B1B2-7858F3F8DAF8}" type="presOf" srcId="{D1D4F407-5343-4D3F-B5B9-D407B03CAEB4}" destId="{D005CE8C-CC26-4C3E-AC11-E15060ECD759}" srcOrd="0" destOrd="0" presId="urn:microsoft.com/office/officeart/2005/8/layout/target3"/>
    <dgm:cxn modelId="{E4BF4683-FD2F-4A8A-9E7B-2F438CA2FACE}" type="presOf" srcId="{757F3AB3-0718-4624-B441-E567A8F0AB56}" destId="{333A1088-737F-45CB-B68E-254E46348037}" srcOrd="0" destOrd="0" presId="urn:microsoft.com/office/officeart/2005/8/layout/target3"/>
    <dgm:cxn modelId="{A9EB89F0-2AB2-49CE-BA7D-3ED809FB4796}" type="presOf" srcId="{D5BB4B29-B9AB-47ED-A579-9059ADD9CF19}" destId="{D0F3BBBB-C066-48AB-B3F3-76CD2BD4A701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0A42CA2E-AEF3-4657-8E41-AFEA93453B36}" type="presOf" srcId="{4C35D32F-0EAB-4CD7-82EE-45574DC2A586}" destId="{890E4F0B-2866-4A3F-A3C7-2A14B1797930}" srcOrd="1" destOrd="0" presId="urn:microsoft.com/office/officeart/2005/8/layout/target3"/>
    <dgm:cxn modelId="{E642AB49-6478-4DFE-9FF1-51916AC6AAFD}" type="presParOf" srcId="{333A1088-737F-45CB-B68E-254E46348037}" destId="{F5ABB229-8D3B-4694-996A-96F23CF14429}" srcOrd="0" destOrd="0" presId="urn:microsoft.com/office/officeart/2005/8/layout/target3"/>
    <dgm:cxn modelId="{DA65F393-5660-46D2-A8BC-A11770AF4864}" type="presParOf" srcId="{333A1088-737F-45CB-B68E-254E46348037}" destId="{F41139FD-01EE-4571-8B17-4FB00FC51163}" srcOrd="1" destOrd="0" presId="urn:microsoft.com/office/officeart/2005/8/layout/target3"/>
    <dgm:cxn modelId="{06A38326-B60C-4B4D-94AB-21C99298D158}" type="presParOf" srcId="{333A1088-737F-45CB-B68E-254E46348037}" destId="{D005CE8C-CC26-4C3E-AC11-E15060ECD759}" srcOrd="2" destOrd="0" presId="urn:microsoft.com/office/officeart/2005/8/layout/target3"/>
    <dgm:cxn modelId="{1134080E-6C41-4A6D-985D-3EC24C403CD1}" type="presParOf" srcId="{333A1088-737F-45CB-B68E-254E46348037}" destId="{2C702D82-9B77-49B7-9568-BB8EB47C3372}" srcOrd="3" destOrd="0" presId="urn:microsoft.com/office/officeart/2005/8/layout/target3"/>
    <dgm:cxn modelId="{4F1CA5D6-F3CB-4DF9-BD2E-6656625E8EEA}" type="presParOf" srcId="{333A1088-737F-45CB-B68E-254E46348037}" destId="{A52A0455-90FF-4808-ABD0-F02540D31D5A}" srcOrd="4" destOrd="0" presId="urn:microsoft.com/office/officeart/2005/8/layout/target3"/>
    <dgm:cxn modelId="{FE2C01D9-CC69-4239-8E0B-8F4592663844}" type="presParOf" srcId="{333A1088-737F-45CB-B68E-254E46348037}" destId="{6140AFEC-043D-4C43-A2F9-D0F5331DF3A3}" srcOrd="5" destOrd="0" presId="urn:microsoft.com/office/officeart/2005/8/layout/target3"/>
    <dgm:cxn modelId="{81B787D4-C191-4DA4-9873-E40944247E22}" type="presParOf" srcId="{333A1088-737F-45CB-B68E-254E46348037}" destId="{9358AC05-5D7D-4327-9F80-1AD486AEA664}" srcOrd="6" destOrd="0" presId="urn:microsoft.com/office/officeart/2005/8/layout/target3"/>
    <dgm:cxn modelId="{322DA52F-B54E-4228-BD2C-63AFE5BCCD62}" type="presParOf" srcId="{333A1088-737F-45CB-B68E-254E46348037}" destId="{313FC574-E1CD-4FB4-B054-0B805CE0447D}" srcOrd="7" destOrd="0" presId="urn:microsoft.com/office/officeart/2005/8/layout/target3"/>
    <dgm:cxn modelId="{76377943-4D4D-4C16-89B6-C09BB7472FD7}" type="presParOf" srcId="{333A1088-737F-45CB-B68E-254E46348037}" destId="{619D679B-A015-4ECF-8348-D1034C574F40}" srcOrd="8" destOrd="0" presId="urn:microsoft.com/office/officeart/2005/8/layout/target3"/>
    <dgm:cxn modelId="{A1A67EC2-E408-4E28-9F72-D9ECFA736A0D}" type="presParOf" srcId="{333A1088-737F-45CB-B68E-254E46348037}" destId="{322283A8-4A27-4CDA-BAE3-F381106A9174}" srcOrd="9" destOrd="0" presId="urn:microsoft.com/office/officeart/2005/8/layout/target3"/>
    <dgm:cxn modelId="{E58A21DC-CB00-42E1-AF4D-37F0C8EDE5E4}" type="presParOf" srcId="{333A1088-737F-45CB-B68E-254E46348037}" destId="{FFC9F71D-1B4F-4AD9-A4A6-86ADEFC8AF5C}" srcOrd="10" destOrd="0" presId="urn:microsoft.com/office/officeart/2005/8/layout/target3"/>
    <dgm:cxn modelId="{259D65F9-E91D-4C6C-8562-7C279B0D9E7F}" type="presParOf" srcId="{333A1088-737F-45CB-B68E-254E46348037}" destId="{25B08C86-7E15-44DC-BE7F-FFB55DD49D12}" srcOrd="11" destOrd="0" presId="urn:microsoft.com/office/officeart/2005/8/layout/target3"/>
    <dgm:cxn modelId="{4D37DC93-FC63-4349-BA6A-58FB795F5A60}" type="presParOf" srcId="{333A1088-737F-45CB-B68E-254E46348037}" destId="{76644BE8-9D7C-4C09-B250-3D10AF48CBB7}" srcOrd="12" destOrd="0" presId="urn:microsoft.com/office/officeart/2005/8/layout/target3"/>
    <dgm:cxn modelId="{888EC16B-1D8B-4E1C-8826-F927976E30D8}" type="presParOf" srcId="{333A1088-737F-45CB-B68E-254E46348037}" destId="{EE85B701-7295-41C0-BA7A-34D3756A2AE6}" srcOrd="13" destOrd="0" presId="urn:microsoft.com/office/officeart/2005/8/layout/target3"/>
    <dgm:cxn modelId="{C9E66D0D-9800-4192-BB71-A6EEAE9F983C}" type="presParOf" srcId="{333A1088-737F-45CB-B68E-254E46348037}" destId="{8BEBB6EC-1DAA-4CAC-8A25-BC0FCBD5DBD5}" srcOrd="14" destOrd="0" presId="urn:microsoft.com/office/officeart/2005/8/layout/target3"/>
    <dgm:cxn modelId="{8A6FBC1D-9083-4515-A4EE-18BD5A512470}" type="presParOf" srcId="{333A1088-737F-45CB-B68E-254E46348037}" destId="{A119D420-21F4-4162-A1BC-9207187FFC16}" srcOrd="15" destOrd="0" presId="urn:microsoft.com/office/officeart/2005/8/layout/target3"/>
    <dgm:cxn modelId="{190A464C-133F-4443-95D0-8DCA73894D97}" type="presParOf" srcId="{333A1088-737F-45CB-B68E-254E46348037}" destId="{8B167824-09C7-4922-BF54-4EB31876DD6A}" srcOrd="16" destOrd="0" presId="urn:microsoft.com/office/officeart/2005/8/layout/target3"/>
    <dgm:cxn modelId="{FB031EBF-612D-45E8-B060-FB3DF0CB80B1}" type="presParOf" srcId="{333A1088-737F-45CB-B68E-254E46348037}" destId="{D0F3BBBB-C066-48AB-B3F3-76CD2BD4A701}" srcOrd="17" destOrd="0" presId="urn:microsoft.com/office/officeart/2005/8/layout/target3"/>
    <dgm:cxn modelId="{3CD0FE25-6EAA-495F-B11F-4E044892F448}" type="presParOf" srcId="{333A1088-737F-45CB-B68E-254E46348037}" destId="{AED2198E-93D5-4001-81B4-73124B309672}" srcOrd="18" destOrd="0" presId="urn:microsoft.com/office/officeart/2005/8/layout/target3"/>
    <dgm:cxn modelId="{0C92C671-C775-4BE2-AA77-D6CC8D49E0A7}" type="presParOf" srcId="{333A1088-737F-45CB-B68E-254E46348037}" destId="{2BE915AB-18AA-4053-B92C-3BFC9ED204BB}" srcOrd="19" destOrd="0" presId="urn:microsoft.com/office/officeart/2005/8/layout/target3"/>
    <dgm:cxn modelId="{3B6146DE-31A5-434D-8705-C771541957F8}" type="presParOf" srcId="{333A1088-737F-45CB-B68E-254E46348037}" destId="{6BB5E863-4638-4E1D-BFDE-399D028AC4ED}" srcOrd="20" destOrd="0" presId="urn:microsoft.com/office/officeart/2005/8/layout/target3"/>
    <dgm:cxn modelId="{12639699-95A5-433B-A634-52C303237A5E}" type="presParOf" srcId="{333A1088-737F-45CB-B68E-254E46348037}" destId="{5A5FFA88-C948-4069-8E93-59FA12366E83}" srcOrd="21" destOrd="0" presId="urn:microsoft.com/office/officeart/2005/8/layout/target3"/>
    <dgm:cxn modelId="{1F593C37-452D-4B47-A629-E931FC33C0EF}" type="presParOf" srcId="{333A1088-737F-45CB-B68E-254E46348037}" destId="{890E4F0B-2866-4A3F-A3C7-2A14B1797930}" srcOrd="22" destOrd="0" presId="urn:microsoft.com/office/officeart/2005/8/layout/target3"/>
    <dgm:cxn modelId="{6F0B44C0-39AD-4DD3-B91F-1D50FB84F881}" type="presParOf" srcId="{333A1088-737F-45CB-B68E-254E46348037}" destId="{E72E9FFC-2A15-4E3E-8475-6CD03D4B2ADB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>
              <a:latin typeface="Calibri" pitchFamily="34" charset="0"/>
              <a:cs typeface="Calibri" pitchFamily="34" charset="0"/>
            </a:rPr>
            <a:t>ZŠ Týnec nad Labem</a:t>
          </a:r>
          <a:endParaRPr lang="cs-CZ" sz="1400" kern="1200" dirty="0">
            <a:latin typeface="Calibri" pitchFamily="34" charset="0"/>
            <a:cs typeface="Calibri" pitchFamily="34" charset="0"/>
          </a:endParaRPr>
        </a:p>
      </dsp:txBody>
      <dsp:txXfrm>
        <a:off x="1273857" y="0"/>
        <a:ext cx="5350878" cy="318465"/>
      </dsp:txXfrm>
    </dsp:sp>
    <dsp:sp modelId="{A52A0455-90FF-4808-ABD0-F02540D31D5A}">
      <dsp:nvSpPr>
        <dsp:cNvPr id="0" name=""/>
        <dsp:cNvSpPr/>
      </dsp:nvSpPr>
      <dsp:spPr>
        <a:xfrm>
          <a:off x="222925" y="318465"/>
          <a:ext cx="2101863" cy="210186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318465"/>
          <a:ext cx="5350878" cy="21018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>
              <a:latin typeface="Calibri" pitchFamily="34" charset="0"/>
              <a:cs typeface="Calibri" pitchFamily="34" charset="0"/>
            </a:rPr>
            <a:t>AUTOR: Mgr. Adéla Černá</a:t>
          </a:r>
          <a:endParaRPr lang="cs-CZ" sz="1400" kern="1200" dirty="0">
            <a:latin typeface="Calibri" pitchFamily="34" charset="0"/>
            <a:cs typeface="Calibri" pitchFamily="34" charset="0"/>
          </a:endParaRPr>
        </a:p>
      </dsp:txBody>
      <dsp:txXfrm>
        <a:off x="1273857" y="318465"/>
        <a:ext cx="5350878" cy="318465"/>
      </dsp:txXfrm>
    </dsp:sp>
    <dsp:sp modelId="{313FC574-E1CD-4FB4-B054-0B805CE0447D}">
      <dsp:nvSpPr>
        <dsp:cNvPr id="0" name=""/>
        <dsp:cNvSpPr/>
      </dsp:nvSpPr>
      <dsp:spPr>
        <a:xfrm>
          <a:off x="445850" y="636930"/>
          <a:ext cx="1656012" cy="165601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636930"/>
          <a:ext cx="5350878" cy="16560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>
              <a:latin typeface="Calibri" pitchFamily="34" charset="0"/>
              <a:cs typeface="Calibri" pitchFamily="34" charset="0"/>
            </a:rPr>
            <a:t>VY_32_INOVACE_20_ČESKÝ JAZYK 2.ROČNÍK_PSANÍ U-Ú-Ů</a:t>
          </a:r>
          <a:endParaRPr lang="cs-CZ" sz="1400" kern="1200" dirty="0">
            <a:latin typeface="Calibri" pitchFamily="34" charset="0"/>
            <a:cs typeface="Calibri" pitchFamily="34" charset="0"/>
          </a:endParaRPr>
        </a:p>
      </dsp:txBody>
      <dsp:txXfrm>
        <a:off x="1273857" y="636930"/>
        <a:ext cx="5350878" cy="318462"/>
      </dsp:txXfrm>
    </dsp:sp>
    <dsp:sp modelId="{FFC9F71D-1B4F-4AD9-A4A6-86ADEFC8AF5C}">
      <dsp:nvSpPr>
        <dsp:cNvPr id="0" name=""/>
        <dsp:cNvSpPr/>
      </dsp:nvSpPr>
      <dsp:spPr>
        <a:xfrm>
          <a:off x="668774" y="955392"/>
          <a:ext cx="1210164" cy="121016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928115"/>
          <a:ext cx="5350878" cy="12101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>
              <a:latin typeface="Calibri" pitchFamily="34" charset="0"/>
              <a:cs typeface="Calibri" pitchFamily="34" charset="0"/>
            </a:rPr>
            <a:t>Téma: Psaní u-ú-ů</a:t>
          </a:r>
          <a:endParaRPr lang="cs-CZ" sz="1400" kern="1200" dirty="0">
            <a:latin typeface="Calibri" pitchFamily="34" charset="0"/>
            <a:cs typeface="Calibri" pitchFamily="34" charset="0"/>
          </a:endParaRPr>
        </a:p>
      </dsp:txBody>
      <dsp:txXfrm>
        <a:off x="1273857" y="928115"/>
        <a:ext cx="5350878" cy="318465"/>
      </dsp:txXfrm>
    </dsp:sp>
    <dsp:sp modelId="{EE85B701-7295-41C0-BA7A-34D3756A2AE6}">
      <dsp:nvSpPr>
        <dsp:cNvPr id="0" name=""/>
        <dsp:cNvSpPr/>
      </dsp:nvSpPr>
      <dsp:spPr>
        <a:xfrm>
          <a:off x="891700" y="1273857"/>
          <a:ext cx="764313" cy="76431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273857"/>
          <a:ext cx="5350878" cy="7643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>
              <a:latin typeface="Calibri" pitchFamily="34" charset="0"/>
              <a:cs typeface="Calibri" pitchFamily="34" charset="0"/>
            </a:rPr>
            <a:t>CZ.1.07/1.4.00/21.1921</a:t>
          </a:r>
          <a:endParaRPr lang="cs-CZ" sz="1400" kern="1200" dirty="0">
            <a:latin typeface="Calibri" pitchFamily="34" charset="0"/>
            <a:cs typeface="Calibri" pitchFamily="34" charset="0"/>
          </a:endParaRPr>
        </a:p>
      </dsp:txBody>
      <dsp:txXfrm>
        <a:off x="1273857" y="1273857"/>
        <a:ext cx="5350878" cy="318465"/>
      </dsp:txXfrm>
    </dsp:sp>
    <dsp:sp modelId="{8B167824-09C7-4922-BF54-4EB31876DD6A}">
      <dsp:nvSpPr>
        <dsp:cNvPr id="0" name=""/>
        <dsp:cNvSpPr/>
      </dsp:nvSpPr>
      <dsp:spPr>
        <a:xfrm>
          <a:off x="1114625" y="1592322"/>
          <a:ext cx="318462" cy="31846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F3BBBB-C066-48AB-B3F3-76CD2BD4A701}">
      <dsp:nvSpPr>
        <dsp:cNvPr id="0" name=""/>
        <dsp:cNvSpPr/>
      </dsp:nvSpPr>
      <dsp:spPr>
        <a:xfrm>
          <a:off x="1273857" y="1592322"/>
          <a:ext cx="5350878" cy="3184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>
              <a:latin typeface="Calibri" pitchFamily="34" charset="0"/>
              <a:cs typeface="Calibri" pitchFamily="34" charset="0"/>
            </a:rPr>
            <a:t>Vytvořeno: listopad 2012</a:t>
          </a:r>
        </a:p>
      </dsp:txBody>
      <dsp:txXfrm>
        <a:off x="1273857" y="1592322"/>
        <a:ext cx="5350878" cy="3184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95DFDF7-7528-44EC-A9F4-C20CAE8988AA}" type="datetimeFigureOut">
              <a:rPr lang="cs-CZ" smtClean="0"/>
              <a:t>29.11.2012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26DB6BD-7A53-41E2-A79B-503A76EDED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6948779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29.11.2012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29.11.2012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29.11.2012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29.11.2012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29.11.2012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29.11.2012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29.11.2012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29.11.2012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29.11.2012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29.11.2012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29.11.2012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29.11.2012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5173" r:id="rId1"/>
    <p:sldLayoutId id="2147485174" r:id="rId2"/>
    <p:sldLayoutId id="2147485175" r:id="rId3"/>
    <p:sldLayoutId id="2147485176" r:id="rId4"/>
    <p:sldLayoutId id="2147485177" r:id="rId5"/>
    <p:sldLayoutId id="2147485178" r:id="rId6"/>
    <p:sldLayoutId id="2147485179" r:id="rId7"/>
    <p:sldLayoutId id="2147485180" r:id="rId8"/>
    <p:sldLayoutId id="2147485181" r:id="rId9"/>
    <p:sldLayoutId id="2147485182" r:id="rId10"/>
    <p:sldLayoutId id="2147485183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7" Type="http://schemas.openxmlformats.org/officeDocument/2006/relationships/image" Target="../media/image15.png"/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.wmf"/><Relationship Id="rId5" Type="http://schemas.openxmlformats.org/officeDocument/2006/relationships/image" Target="../media/image13.jpeg"/><Relationship Id="rId4" Type="http://schemas.openxmlformats.org/officeDocument/2006/relationships/image" Target="../media/image12.jpe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504216318"/>
              </p:ext>
            </p:extLst>
          </p:nvPr>
        </p:nvGraphicFramePr>
        <p:xfrm>
          <a:off x="2195736" y="988718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35696" y="4823818"/>
            <a:ext cx="5407152" cy="1045464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8781" y="1268760"/>
            <a:ext cx="1592995" cy="2214116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400" b="1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ANOTACE</a:t>
            </a:r>
            <a:endParaRPr lang="cs-CZ" sz="4400" b="1" dirty="0">
              <a:ln w="10541" cmpd="sng">
                <a:solidFill>
                  <a:srgbClr val="7D7D7D">
                    <a:tint val="100000"/>
                    <a:shade val="100000"/>
                    <a:satMod val="110000"/>
                  </a:srgbClr>
                </a:solidFill>
                <a:prstDash val="solid"/>
              </a:ln>
              <a:solidFill>
                <a:schemeClr val="accent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0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Prezentace je určena žákům </a:t>
            </a:r>
            <a:r>
              <a:rPr lang="cs-CZ" sz="4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            2. </a:t>
            </a:r>
            <a:r>
              <a:rPr lang="cs-CZ" sz="40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ročníku ZŠ a je vhodná pro interaktivní tabuli</a:t>
            </a:r>
            <a:r>
              <a:rPr lang="cs-CZ" sz="4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endParaRPr lang="cs-CZ" sz="40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40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Slouží k </a:t>
            </a:r>
            <a:r>
              <a:rPr lang="cs-CZ" sz="4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výkladu učiva.</a:t>
            </a:r>
          </a:p>
          <a:p>
            <a:r>
              <a:rPr lang="cs-CZ" sz="4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Vytváří představu o významu slov.</a:t>
            </a:r>
            <a:endParaRPr lang="cs-CZ" sz="40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591058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06755" y="620688"/>
            <a:ext cx="7322533" cy="1143000"/>
          </a:xfrm>
        </p:spPr>
        <p:txBody>
          <a:bodyPr>
            <a:normAutofit/>
          </a:bodyPr>
          <a:lstStyle/>
          <a:p>
            <a:pPr algn="ctr"/>
            <a:r>
              <a:rPr lang="cs-CZ" sz="4400" b="1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DOPLŇ  ZNAMÉNKA</a:t>
            </a:r>
            <a:endParaRPr lang="cs-CZ" sz="4400" b="1" dirty="0">
              <a:ln w="10541" cmpd="sng">
                <a:solidFill>
                  <a:srgbClr val="7D7D7D">
                    <a:tint val="100000"/>
                    <a:shade val="100000"/>
                    <a:satMod val="110000"/>
                  </a:srgbClr>
                </a:solidFill>
                <a:prstDash val="solid"/>
              </a:ln>
              <a:solidFill>
                <a:schemeClr val="accent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405377" y="2104981"/>
            <a:ext cx="546008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V údolí je dům, v tom domě je stůl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405378" y="3156127"/>
            <a:ext cx="500489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Na stole je ubrus, na ubruse sůl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728244" y="2104981"/>
            <a:ext cx="27443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238592" y="3156127"/>
            <a:ext cx="27443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405378" y="4163023"/>
            <a:ext cx="530786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Pod stolem je hůl, pohádky je půl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6556562" y="4163023"/>
            <a:ext cx="27443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.</a:t>
            </a:r>
          </a:p>
        </p:txBody>
      </p:sp>
      <p:pic>
        <p:nvPicPr>
          <p:cNvPr id="1026" name="Picture 2" descr="C:\Users\Honza\AppData\Local\Microsoft\Windows\Temporary Internet Files\Content.IE5\KUIMTGS1\MC90020545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494" y="4686243"/>
            <a:ext cx="1818742" cy="18095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/>
      <p:bldP spid="1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54053" y="764704"/>
            <a:ext cx="2568332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4400" b="1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HLÁSKA</a:t>
            </a:r>
            <a:endParaRPr lang="cs-CZ" sz="4400" b="1" dirty="0">
              <a:ln w="10541" cmpd="sng">
                <a:solidFill>
                  <a:srgbClr val="7D7D7D">
                    <a:tint val="100000"/>
                    <a:shade val="100000"/>
                    <a:satMod val="110000"/>
                  </a:srgbClr>
                </a:solidFill>
                <a:prstDash val="solid"/>
              </a:ln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3229" y="1989044"/>
            <a:ext cx="809869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Hláska dlouhé </a:t>
            </a:r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ú </a:t>
            </a:r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se zaznamenává písmeny </a:t>
            </a:r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ú</a:t>
            </a:r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nebo</a:t>
            </a:r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ů</a:t>
            </a:r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4250057" y="9405664"/>
            <a:ext cx="100219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velký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710875" y="2708920"/>
            <a:ext cx="563167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Písmeno </a:t>
            </a:r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ú</a:t>
            </a:r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píšeme na začátku slova.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1242338" y="3789040"/>
            <a:ext cx="665932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únor,  úsměv,  únava,  úraz,  úspěch,  útěk 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2286000" y="3105835"/>
            <a:ext cx="4572000" cy="369332"/>
          </a:xfrm>
          <a:prstGeom prst="rect">
            <a:avLst/>
          </a:prstGeom>
        </p:spPr>
        <p:txBody>
          <a:bodyPr>
            <a:spAutoFit/>
          </a:bodyPr>
          <a:lstStyle/>
          <a:p>
            <a:endParaRPr lang="cs-CZ" dirty="0"/>
          </a:p>
        </p:txBody>
      </p:sp>
      <p:pic>
        <p:nvPicPr>
          <p:cNvPr id="2054" name="Picture 6" descr="C:\Users\Honza\AppData\Local\Microsoft\Windows\Temporary Internet Files\Content.IE5\P955B1X4\MC90042384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1" y="4679225"/>
            <a:ext cx="1901825" cy="1990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115956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54053" y="764704"/>
            <a:ext cx="2568332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4400" b="1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HLÁSKA</a:t>
            </a:r>
            <a:endParaRPr lang="cs-CZ" sz="4400" b="1" dirty="0">
              <a:ln w="10541" cmpd="sng">
                <a:solidFill>
                  <a:srgbClr val="7D7D7D">
                    <a:tint val="100000"/>
                    <a:shade val="100000"/>
                    <a:satMod val="110000"/>
                  </a:srgbClr>
                </a:solidFill>
                <a:prstDash val="solid"/>
              </a:ln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3229" y="1989044"/>
            <a:ext cx="809869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Hláska dlouhé </a:t>
            </a:r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ú </a:t>
            </a:r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se zaznamenává písmeny </a:t>
            </a:r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ú</a:t>
            </a:r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nebo</a:t>
            </a:r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ů</a:t>
            </a:r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963362" y="2708920"/>
            <a:ext cx="714971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Písmeno </a:t>
            </a:r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ů</a:t>
            </a:r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píšeme uvnitř nebo na konci slova.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480448" y="3527430"/>
            <a:ext cx="618310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růže,  potůček,  hůl,  dům,  kůzle,  stůl  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2286000" y="3105835"/>
            <a:ext cx="4572000" cy="369332"/>
          </a:xfrm>
          <a:prstGeom prst="rect">
            <a:avLst/>
          </a:prstGeom>
        </p:spPr>
        <p:txBody>
          <a:bodyPr>
            <a:spAutoFit/>
          </a:bodyPr>
          <a:lstStyle/>
          <a:p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2555777" y="4225899"/>
            <a:ext cx="410445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dolů,  domů, hodně hadů    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076" name="Picture 4" descr="C:\Users\Honza\AppData\Local\Microsoft\Windows\Temporary Internet Files\Content.IE5\P955B1X4\MC90033050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89928" y="4253996"/>
            <a:ext cx="1774850" cy="18004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828483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9" name="Picture 3" descr="C:\Users\Honza\AppData\Local\Microsoft\Windows\Temporary Internet Files\Content.IE5\P955B1X4\MC90035569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63449" y="2380359"/>
            <a:ext cx="5569347" cy="29208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3187615" y="5301208"/>
            <a:ext cx="824265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ústa</a:t>
            </a:r>
            <a:endParaRPr lang="cs-CZ" sz="2800" dirty="0"/>
          </a:p>
        </p:txBody>
      </p:sp>
      <p:sp>
        <p:nvSpPr>
          <p:cNvPr id="5" name="Obdélník 4"/>
          <p:cNvSpPr/>
          <p:nvPr/>
        </p:nvSpPr>
        <p:spPr>
          <a:xfrm>
            <a:off x="5274777" y="4777988"/>
            <a:ext cx="861133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růže</a:t>
            </a:r>
            <a:endParaRPr lang="cs-CZ" sz="2800" dirty="0"/>
          </a:p>
        </p:txBody>
      </p:sp>
      <p:sp>
        <p:nvSpPr>
          <p:cNvPr id="6" name="Obdélník 5"/>
          <p:cNvSpPr/>
          <p:nvPr/>
        </p:nvSpPr>
        <p:spPr>
          <a:xfrm>
            <a:off x="6647687" y="4254768"/>
            <a:ext cx="1064715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domů</a:t>
            </a:r>
            <a:endParaRPr lang="cs-CZ" sz="2800" dirty="0"/>
          </a:p>
        </p:txBody>
      </p:sp>
      <p:sp>
        <p:nvSpPr>
          <p:cNvPr id="3" name="Obdélník 2"/>
          <p:cNvSpPr/>
          <p:nvPr/>
        </p:nvSpPr>
        <p:spPr>
          <a:xfrm>
            <a:off x="2383060" y="1268760"/>
            <a:ext cx="4668266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4400" b="1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KDE  NAPÍŠEME</a:t>
            </a:r>
            <a:endParaRPr lang="cs-CZ" sz="4400" b="1" dirty="0">
              <a:ln w="10541" cmpd="sng">
                <a:solidFill>
                  <a:srgbClr val="7D7D7D">
                    <a:tint val="100000"/>
                    <a:shade val="100000"/>
                    <a:satMod val="110000"/>
                  </a:srgbClr>
                </a:solidFill>
                <a:prstDash val="solid"/>
              </a:ln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120461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458436" y="764704"/>
            <a:ext cx="2159566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4400" b="1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DOPLŇ</a:t>
            </a:r>
            <a:endParaRPr lang="cs-CZ" sz="4400" b="1" dirty="0">
              <a:ln w="10541" cmpd="sng">
                <a:solidFill>
                  <a:srgbClr val="7D7D7D">
                    <a:tint val="100000"/>
                    <a:shade val="100000"/>
                    <a:satMod val="110000"/>
                  </a:srgbClr>
                </a:solidFill>
                <a:prstDash val="solid"/>
              </a:ln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66023" y="1989044"/>
            <a:ext cx="763709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__ koly,  __ bor,  __ roda,  __ sta,  __ dolí,  __ nor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963362" y="2708920"/>
            <a:ext cx="711117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p __ da,  ch __ va,  </a:t>
            </a:r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v__ </a:t>
            </a:r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ně,  kr __ ta,  sm __ la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480448" y="3527430"/>
            <a:ext cx="671523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d __ b, kl __ bíčko,  r __ kavice,  p __ dink 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2286000" y="3105835"/>
            <a:ext cx="4572000" cy="369332"/>
          </a:xfrm>
          <a:prstGeom prst="rect">
            <a:avLst/>
          </a:prstGeom>
        </p:spPr>
        <p:txBody>
          <a:bodyPr>
            <a:spAutoFit/>
          </a:bodyPr>
          <a:lstStyle/>
          <a:p>
            <a:endParaRPr lang="cs-CZ" dirty="0"/>
          </a:p>
        </p:txBody>
      </p:sp>
      <p:pic>
        <p:nvPicPr>
          <p:cNvPr id="5122" name="Picture 2" descr="C:\Users\Honza\AppData\Local\Microsoft\Windows\Temporary Internet Files\Content.IE5\KUIMTGS1\MC90005834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07" y="4221088"/>
            <a:ext cx="1403785" cy="20889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751105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395117" y="764704"/>
            <a:ext cx="2286203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4400" b="1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ŘEŠENÍ</a:t>
            </a:r>
            <a:endParaRPr lang="cs-CZ" sz="4400" b="1" dirty="0">
              <a:ln w="10541" cmpd="sng">
                <a:solidFill>
                  <a:srgbClr val="7D7D7D">
                    <a:tint val="100000"/>
                    <a:shade val="100000"/>
                    <a:satMod val="110000"/>
                  </a:srgbClr>
                </a:solidFill>
                <a:prstDash val="solid"/>
              </a:ln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66023" y="1989044"/>
            <a:ext cx="614629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ú</a:t>
            </a:r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koly</a:t>
            </a:r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,  </a:t>
            </a:r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ú</a:t>
            </a:r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bor</a:t>
            </a:r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ú</a:t>
            </a:r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roda,  </a:t>
            </a:r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ú</a:t>
            </a:r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sta,  </a:t>
            </a:r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ú</a:t>
            </a:r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dolí</a:t>
            </a:r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,  </a:t>
            </a:r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ú</a:t>
            </a:r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nor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963362" y="2708920"/>
            <a:ext cx="547778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p</a:t>
            </a:r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ů</a:t>
            </a:r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da,  ch</a:t>
            </a:r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ů</a:t>
            </a:r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va,  v</a:t>
            </a:r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ů</a:t>
            </a:r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ně,  kr</a:t>
            </a:r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ů</a:t>
            </a:r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ta,  sm</a:t>
            </a:r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ů</a:t>
            </a:r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la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480448" y="3527430"/>
            <a:ext cx="545854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d</a:t>
            </a:r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u</a:t>
            </a:r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b,  kl</a:t>
            </a:r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u</a:t>
            </a:r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bíčko</a:t>
            </a:r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,  </a:t>
            </a:r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r</a:t>
            </a:r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u</a:t>
            </a:r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kavice,  p</a:t>
            </a:r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u</a:t>
            </a:r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dink 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2286000" y="3105835"/>
            <a:ext cx="4572000" cy="369332"/>
          </a:xfrm>
          <a:prstGeom prst="rect">
            <a:avLst/>
          </a:prstGeom>
        </p:spPr>
        <p:txBody>
          <a:bodyPr>
            <a:spAutoFit/>
          </a:bodyPr>
          <a:lstStyle/>
          <a:p>
            <a:endParaRPr lang="cs-CZ" dirty="0"/>
          </a:p>
        </p:txBody>
      </p:sp>
      <p:pic>
        <p:nvPicPr>
          <p:cNvPr id="1028" name="Picture 4" descr="C:\Users\Honza\AppData\Local\Microsoft\Windows\Temporary Internet Files\Content.IE5\7WKOA846\MC90041247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12321" y="3589597"/>
            <a:ext cx="1863505" cy="30555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430437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716568" y="764704"/>
            <a:ext cx="3643305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4400" b="1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TVOŘ  VĚTY</a:t>
            </a:r>
            <a:endParaRPr lang="cs-CZ" sz="4400" b="1" dirty="0">
              <a:ln w="10541" cmpd="sng">
                <a:solidFill>
                  <a:srgbClr val="7D7D7D">
                    <a:tint val="100000"/>
                    <a:shade val="100000"/>
                    <a:satMod val="110000"/>
                  </a:srgbClr>
                </a:solidFill>
                <a:prstDash val="solid"/>
              </a:ln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2286000" y="3105835"/>
            <a:ext cx="4572000" cy="369332"/>
          </a:xfrm>
          <a:prstGeom prst="rect">
            <a:avLst/>
          </a:prstGeom>
        </p:spPr>
        <p:txBody>
          <a:bodyPr>
            <a:spAutoFit/>
          </a:bodyPr>
          <a:lstStyle/>
          <a:p>
            <a:endParaRPr lang="cs-CZ" dirty="0"/>
          </a:p>
        </p:txBody>
      </p:sp>
      <p:pic>
        <p:nvPicPr>
          <p:cNvPr id="1026" name="Picture 2" descr="C:\Users\Honza\AppData\Local\Microsoft\Windows\Temporary Internet Files\Content.IE5\P955B1X4\MC90029352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37101" y="2270811"/>
            <a:ext cx="1148899" cy="12043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Honza\AppData\Local\Microsoft\Windows\Temporary Internet Files\Content.IE5\NWD9CXS0\MP90034147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38240" y="2343950"/>
            <a:ext cx="2116832" cy="15100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Honza\AppData\Local\Microsoft\Windows\Temporary Internet Files\Content.IE5\KUIMTGS1\MP900431219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19551" y="1653064"/>
            <a:ext cx="1744613" cy="26349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Honza\AppData\Local\Microsoft\Windows\Temporary Internet Files\Content.IE5\NQN016I7\MP900178652[1]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58739" y="3717032"/>
            <a:ext cx="1809783" cy="26877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Honza\AppData\Local\Microsoft\Windows\Temporary Internet Files\Content.IE5\KUIMTGS1\MC900193270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4207092"/>
            <a:ext cx="1903746" cy="21915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Honza\AppData\Local\Microsoft\Windows\Temporary Internet Files\Content.IE5\KUIMTGS1\MC900436391[1].pn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77571" y="4869160"/>
            <a:ext cx="1828572" cy="12444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206527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6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0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7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0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8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0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4" dur="5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2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0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500"/>
                                        <p:tgtEl>
                                          <p:spTgt spid="103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3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0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6" dur="500"/>
                                        <p:tgtEl>
                                          <p:spTgt spid="103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5"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400" b="1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ZDROJE</a:t>
            </a:r>
            <a:endParaRPr lang="cs-CZ" sz="4400" b="1" dirty="0">
              <a:ln w="10541" cmpd="sng">
                <a:solidFill>
                  <a:srgbClr val="7D7D7D">
                    <a:tint val="100000"/>
                    <a:shade val="100000"/>
                    <a:satMod val="110000"/>
                  </a:srgbClr>
                </a:solidFill>
                <a:prstDash val="solid"/>
              </a:ln>
              <a:solidFill>
                <a:schemeClr val="accent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772816"/>
            <a:ext cx="7467600" cy="4873752"/>
          </a:xfrm>
        </p:spPr>
        <p:txBody>
          <a:bodyPr>
            <a:normAutofit/>
          </a:bodyPr>
          <a:lstStyle/>
          <a:p>
            <a:r>
              <a:rPr lang="cs-CZ" sz="3200" dirty="0">
                <a:solidFill>
                  <a:schemeClr val="tx2"/>
                </a:solidFill>
                <a:latin typeface="+mj-lt"/>
              </a:rPr>
              <a:t>Ve výukovém materiálu byly použity  kliparty z programu MS Word 2010 od firmy </a:t>
            </a:r>
            <a:r>
              <a:rPr lang="cs-CZ" sz="3200" u="sng" dirty="0">
                <a:solidFill>
                  <a:schemeClr val="tx2"/>
                </a:solidFill>
                <a:latin typeface="+mj-lt"/>
                <a:hlinkClick r:id="rId2"/>
              </a:rPr>
              <a:t>www.microsoft.com</a:t>
            </a:r>
            <a:r>
              <a:rPr lang="cs-CZ" sz="3200" dirty="0">
                <a:solidFill>
                  <a:schemeClr val="tx2"/>
                </a:solidFill>
                <a:latin typeface="+mj-lt"/>
              </a:rPr>
              <a:t>. Na tento software máme zakoupenou licenci.</a:t>
            </a:r>
          </a:p>
          <a:p>
            <a:r>
              <a:rPr lang="cs-CZ" sz="3200" dirty="0">
                <a:solidFill>
                  <a:schemeClr val="tx2"/>
                </a:solidFill>
                <a:latin typeface="+mj-lt"/>
              </a:rPr>
              <a:t>MÜHLHAUSEROVÁ, PaedDr. Hana, Mgr. Zita JANÁČKOVÁ a PhDr. Olga PŘÍBORSKÁ. </a:t>
            </a:r>
            <a:r>
              <a:rPr lang="cs-CZ" sz="3200" i="1" dirty="0">
                <a:solidFill>
                  <a:schemeClr val="tx2"/>
                </a:solidFill>
                <a:latin typeface="+mj-lt"/>
              </a:rPr>
              <a:t>Český jazyk 2: učebnice pro 2. ročník</a:t>
            </a:r>
            <a:r>
              <a:rPr lang="cs-CZ" sz="3200" dirty="0">
                <a:solidFill>
                  <a:schemeClr val="tx2"/>
                </a:solidFill>
                <a:latin typeface="+mj-lt"/>
              </a:rPr>
              <a:t>. Brno: Nová škola, s.r.o., 2011. Reedice 2011. ISBN 978-80-7289-246-4. </a:t>
            </a:r>
          </a:p>
        </p:txBody>
      </p:sp>
    </p:spTree>
    <p:extLst>
      <p:ext uri="{BB962C8B-B14F-4D97-AF65-F5344CB8AC3E}">
        <p14:creationId xmlns:p14="http://schemas.microsoft.com/office/powerpoint/2010/main" val="35684006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2328</TotalTime>
  <Words>299</Words>
  <Application>Microsoft Office PowerPoint</Application>
  <PresentationFormat>Předvádění na obrazovce (4:3)</PresentationFormat>
  <Paragraphs>43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Tok</vt:lpstr>
      <vt:lpstr>Prezentace aplikace PowerPoint</vt:lpstr>
      <vt:lpstr>ANOTACE</vt:lpstr>
      <vt:lpstr>DOPLŇ  ZNAMÉNKA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VY_32_INOVACE_20_ČESKÝ JAZYK 2. ROČNÍK_PSANÍ U-Ú-Ů</dc:title>
  <dc:creator>Adéla</dc:creator>
  <cp:lastModifiedBy>Honza</cp:lastModifiedBy>
  <cp:revision>320</cp:revision>
  <dcterms:created xsi:type="dcterms:W3CDTF">2011-08-12T09:27:27Z</dcterms:created>
  <dcterms:modified xsi:type="dcterms:W3CDTF">2012-11-29T17:50:27Z</dcterms:modified>
  <cp:contentStatus/>
</cp:coreProperties>
</file>