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56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2D0833-4CF5-45D9-B75E-8A214B7AEC0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F8E8885A-3493-48A6-A33F-EABC9AEF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VY_42_INOVACE_04_2_Odčítání celých čísel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</a:t>
            </a:r>
            <a:r>
              <a:rPr lang="cs-CZ" sz="1700" smtClean="0"/>
              <a:t>seznámení </a:t>
            </a:r>
            <a:r>
              <a:rPr lang="cs-CZ" sz="1700" smtClean="0"/>
              <a:t>se s </a:t>
            </a:r>
            <a:r>
              <a:rPr lang="cs-CZ" sz="1700" dirty="0" smtClean="0"/>
              <a:t>odčítáním </a:t>
            </a:r>
            <a:r>
              <a:rPr lang="cs-CZ" sz="1700" smtClean="0"/>
              <a:t>celých </a:t>
            </a:r>
            <a:r>
              <a:rPr lang="cs-CZ" sz="1700" smtClean="0"/>
              <a:t>čísel a </a:t>
            </a:r>
            <a:r>
              <a:rPr lang="cs-CZ" sz="1700" dirty="0" smtClean="0"/>
              <a:t>s </a:t>
            </a:r>
            <a:r>
              <a:rPr lang="cs-CZ" sz="1700" dirty="0" smtClean="0"/>
              <a:t>pravidly pro odčítání celých čísel (kombinace znamének</a:t>
            </a:r>
            <a:r>
              <a:rPr lang="cs-CZ" sz="1700" dirty="0" smtClean="0"/>
              <a:t>). Následné </a:t>
            </a:r>
            <a:r>
              <a:rPr lang="cs-CZ" sz="1700" dirty="0" smtClean="0"/>
              <a:t>řešení příkladů.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2.10.2012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2.10.2012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Odčítání celých čísel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celých čísel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Odečíst celé číslo znamená přičíst k němu číslo navzájem opačné.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Příklady:</a:t>
            </a:r>
          </a:p>
          <a:p>
            <a:pPr lvl="1">
              <a:buNone/>
            </a:pPr>
            <a:r>
              <a:rPr lang="cs-CZ" dirty="0" smtClean="0"/>
              <a:t>5 – 8 =</a:t>
            </a:r>
          </a:p>
          <a:p>
            <a:pPr lvl="1">
              <a:buNone/>
            </a:pPr>
            <a:r>
              <a:rPr lang="cs-CZ" dirty="0" smtClean="0"/>
              <a:t>–5 – 8 =</a:t>
            </a:r>
          </a:p>
          <a:p>
            <a:pPr lvl="1">
              <a:buNone/>
            </a:pPr>
            <a:r>
              <a:rPr lang="cs-CZ" dirty="0" smtClean="0"/>
              <a:t>5 – (–8) =</a:t>
            </a:r>
          </a:p>
          <a:p>
            <a:pPr lvl="1">
              <a:buNone/>
            </a:pPr>
            <a:r>
              <a:rPr lang="cs-CZ" dirty="0" smtClean="0"/>
              <a:t>–5 – (–8)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39852" y="3843045"/>
            <a:ext cx="155202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+ (–8) =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76983" y="3843045"/>
            <a:ext cx="5469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–3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0356" y="4347101"/>
            <a:ext cx="17315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–5 + (–8) =</a:t>
            </a:r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0305" y="4345940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–13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851157"/>
            <a:ext cx="11544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+ 8 =</a:t>
            </a:r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5355213"/>
            <a:ext cx="13340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–5 + 8 =</a:t>
            </a:r>
          </a:p>
          <a:p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484999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13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2544" y="53540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Kombinace znamének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28 – (–12) =</a:t>
            </a:r>
          </a:p>
          <a:p>
            <a:pPr>
              <a:buNone/>
            </a:pPr>
            <a:r>
              <a:rPr lang="cs-CZ" dirty="0" smtClean="0"/>
              <a:t>28 – (+12) =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– (–) =</a:t>
            </a:r>
            <a:endParaRPr lang="cs-CZ" dirty="0" smtClean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cs-CZ" dirty="0" smtClean="0"/>
              <a:t>+ (+) =</a:t>
            </a:r>
            <a:endParaRPr lang="cs-CZ" dirty="0" smtClean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cs-CZ" dirty="0" smtClean="0"/>
              <a:t>– (+) =</a:t>
            </a:r>
            <a:endParaRPr lang="cs-CZ" dirty="0" smtClean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cs-CZ" dirty="0" smtClean="0"/>
              <a:t>+ (–) =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620089"/>
            <a:ext cx="2162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28 + (+12) =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4499992" y="1620089"/>
            <a:ext cx="17075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28 + 12 =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162008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2196153"/>
            <a:ext cx="2162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28 + (–12) =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2196153"/>
            <a:ext cx="17075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28 – 12 =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219615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46246" y="334828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+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46246" y="392434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+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46246" y="450912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–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46246" y="508518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–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44008" y="1535113"/>
            <a:ext cx="4040188" cy="639762"/>
          </a:xfrm>
        </p:spPr>
        <p:txBody>
          <a:bodyPr>
            <a:normAutofit/>
          </a:bodyPr>
          <a:lstStyle/>
          <a:p>
            <a:pPr marL="0" lvl="1"/>
            <a:r>
              <a:rPr lang="cs-CZ" sz="2800" dirty="0" smtClean="0"/>
              <a:t>5 – 8 = 5 + (–8) = –3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36268" y="2174875"/>
            <a:ext cx="4040188" cy="3951288"/>
          </a:xfrm>
        </p:spPr>
        <p:txBody>
          <a:bodyPr/>
          <a:lstStyle/>
          <a:p>
            <a:r>
              <a:rPr lang="cs-CZ" sz="2800" dirty="0" smtClean="0"/>
              <a:t>10 – 25 =</a:t>
            </a:r>
          </a:p>
          <a:p>
            <a:r>
              <a:rPr lang="cs-CZ" sz="2800" dirty="0" smtClean="0"/>
              <a:t>74 – 84 =</a:t>
            </a:r>
          </a:p>
          <a:p>
            <a:r>
              <a:rPr lang="cs-CZ" sz="2800" dirty="0" smtClean="0"/>
              <a:t>29 – 54 =</a:t>
            </a:r>
          </a:p>
          <a:p>
            <a:r>
              <a:rPr lang="cs-CZ" sz="2800" dirty="0" smtClean="0"/>
              <a:t>330 – 490 =</a:t>
            </a:r>
          </a:p>
          <a:p>
            <a:r>
              <a:rPr lang="cs-CZ" sz="2800" dirty="0" smtClean="0"/>
              <a:t>59 – 145 =</a:t>
            </a:r>
          </a:p>
          <a:p>
            <a:r>
              <a:rPr lang="cs-CZ" sz="2800" dirty="0" smtClean="0"/>
              <a:t>1234 – 2334 =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7544" y="1535113"/>
            <a:ext cx="4041775" cy="639762"/>
          </a:xfrm>
        </p:spPr>
        <p:txBody>
          <a:bodyPr>
            <a:noAutofit/>
          </a:bodyPr>
          <a:lstStyle/>
          <a:p>
            <a:pPr marL="0" lvl="1"/>
            <a:r>
              <a:rPr lang="cs-CZ" sz="2800" dirty="0" smtClean="0"/>
              <a:t>3 – (–5 ) = 3 + 5 = 8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67544" y="2174875"/>
            <a:ext cx="4041775" cy="39512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26 – (–14) =</a:t>
            </a:r>
          </a:p>
          <a:p>
            <a:r>
              <a:rPr lang="cs-CZ" sz="2800" dirty="0" smtClean="0"/>
              <a:t>14 – (–59) =</a:t>
            </a:r>
          </a:p>
          <a:p>
            <a:r>
              <a:rPr lang="cs-CZ" sz="2800" dirty="0" smtClean="0"/>
              <a:t>120 – (–27) =</a:t>
            </a:r>
          </a:p>
          <a:p>
            <a:r>
              <a:rPr lang="cs-CZ" sz="2800" dirty="0" smtClean="0"/>
              <a:t>230 – (–150) =</a:t>
            </a:r>
          </a:p>
          <a:p>
            <a:r>
              <a:rPr lang="cs-CZ" sz="2800" dirty="0" smtClean="0"/>
              <a:t>245 – (–147) =</a:t>
            </a:r>
          </a:p>
          <a:p>
            <a:r>
              <a:rPr lang="cs-CZ" sz="2800" dirty="0" smtClean="0"/>
              <a:t>1054 – (–2432) =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218570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26897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73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319381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147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41729" y="369786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380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41729" y="4201924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392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01769" y="4725144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3486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26105" y="2185700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–15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689756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–10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3193812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–25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22633" y="3697868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–160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78617" y="4221088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–86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82673" y="4725144"/>
            <a:ext cx="1095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–1100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1"/>
            <a:r>
              <a:rPr lang="cs-CZ" sz="2800" dirty="0" smtClean="0"/>
              <a:t>–5 – 8 = –5 + (–8) = –13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–6 – 3 =</a:t>
            </a:r>
          </a:p>
          <a:p>
            <a:r>
              <a:rPr lang="cs-CZ" sz="2800" dirty="0" smtClean="0"/>
              <a:t>–9 – 12 =</a:t>
            </a:r>
          </a:p>
          <a:p>
            <a:r>
              <a:rPr lang="cs-CZ" sz="2800" dirty="0" smtClean="0"/>
              <a:t>– 15 – 25 =</a:t>
            </a:r>
          </a:p>
          <a:p>
            <a:r>
              <a:rPr lang="cs-CZ" sz="2800" dirty="0" smtClean="0"/>
              <a:t>–65 – 35 =</a:t>
            </a:r>
          </a:p>
          <a:p>
            <a:r>
              <a:rPr lang="cs-CZ" sz="2800" dirty="0" smtClean="0"/>
              <a:t>–56 – 36 =</a:t>
            </a:r>
          </a:p>
          <a:p>
            <a:r>
              <a:rPr lang="cs-CZ" sz="2800" dirty="0" smtClean="0"/>
              <a:t>–95 – 156 =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marL="0" lvl="1"/>
            <a:r>
              <a:rPr lang="cs-CZ" sz="2800" dirty="0" smtClean="0"/>
              <a:t>–3 – (–5) = – 3 + 5 = 2</a:t>
            </a:r>
            <a:endParaRPr lang="cs-CZ" sz="18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800" dirty="0" smtClean="0"/>
              <a:t>–6 – (–3) =</a:t>
            </a:r>
          </a:p>
          <a:p>
            <a:r>
              <a:rPr lang="cs-CZ" sz="2800" dirty="0" smtClean="0"/>
              <a:t>–9 – (–12) =</a:t>
            </a:r>
          </a:p>
          <a:p>
            <a:r>
              <a:rPr lang="cs-CZ" sz="2800" dirty="0" smtClean="0"/>
              <a:t>– 15 – (–25) =</a:t>
            </a:r>
          </a:p>
          <a:p>
            <a:r>
              <a:rPr lang="cs-CZ" sz="2800" dirty="0" smtClean="0"/>
              <a:t>–65 – (–35) =</a:t>
            </a:r>
          </a:p>
          <a:p>
            <a:r>
              <a:rPr lang="cs-CZ" sz="2800" dirty="0" smtClean="0"/>
              <a:t>–56 – (–36) =</a:t>
            </a:r>
          </a:p>
          <a:p>
            <a:r>
              <a:rPr lang="cs-CZ" sz="2800" dirty="0" smtClean="0"/>
              <a:t>–95 – (–156) =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8831" y="2185700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–9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61231" y="2689756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–21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40879" y="3193812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–40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68871" y="3697868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–100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68871" y="4221088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–92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4725144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–251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2185700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–3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61359" y="26897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77383" y="319381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3697868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–30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77383" y="4221088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–20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64288" y="472514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6</a:t>
            </a:r>
            <a:r>
              <a:rPr lang="cs-CZ" sz="2800" dirty="0" smtClean="0"/>
              <a:t>1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16 – 11 =</a:t>
            </a:r>
          </a:p>
          <a:p>
            <a:pPr>
              <a:buNone/>
            </a:pPr>
            <a:r>
              <a:rPr lang="cs-CZ" dirty="0" smtClean="0"/>
              <a:t>11 – 16 =</a:t>
            </a:r>
          </a:p>
          <a:p>
            <a:pPr>
              <a:buNone/>
            </a:pPr>
            <a:r>
              <a:rPr lang="cs-CZ" dirty="0" smtClean="0"/>
              <a:t>16 – (–11) =</a:t>
            </a:r>
          </a:p>
          <a:p>
            <a:pPr>
              <a:buNone/>
            </a:pPr>
            <a:r>
              <a:rPr lang="cs-CZ" dirty="0" smtClean="0"/>
              <a:t>11 – (–16) =</a:t>
            </a:r>
          </a:p>
          <a:p>
            <a:pPr>
              <a:buNone/>
            </a:pPr>
            <a:r>
              <a:rPr lang="cs-CZ" dirty="0" smtClean="0"/>
              <a:t>–16 – 11 =</a:t>
            </a:r>
          </a:p>
          <a:p>
            <a:pPr>
              <a:buNone/>
            </a:pPr>
            <a:r>
              <a:rPr lang="cs-CZ" dirty="0" smtClean="0"/>
              <a:t>–16 – (–11) =</a:t>
            </a:r>
          </a:p>
          <a:p>
            <a:pPr>
              <a:buNone/>
            </a:pPr>
            <a:r>
              <a:rPr lang="cs-CZ" dirty="0" smtClean="0"/>
              <a:t>–11 – 16 =</a:t>
            </a:r>
          </a:p>
          <a:p>
            <a:pPr>
              <a:buNone/>
            </a:pPr>
            <a:r>
              <a:rPr lang="cs-CZ" dirty="0" smtClean="0"/>
              <a:t>–11 – (– 16)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35 – 48 =</a:t>
            </a:r>
          </a:p>
          <a:p>
            <a:pPr>
              <a:buNone/>
            </a:pPr>
            <a:r>
              <a:rPr lang="cs-CZ" dirty="0" smtClean="0"/>
              <a:t>67 – 42 = </a:t>
            </a:r>
          </a:p>
          <a:p>
            <a:pPr>
              <a:buNone/>
            </a:pPr>
            <a:r>
              <a:rPr lang="cs-CZ" dirty="0" smtClean="0"/>
              <a:t>80 – (–95) =</a:t>
            </a:r>
          </a:p>
          <a:p>
            <a:pPr>
              <a:buNone/>
            </a:pPr>
            <a:r>
              <a:rPr lang="cs-CZ" dirty="0" smtClean="0"/>
              <a:t>120 – (–86) =</a:t>
            </a:r>
          </a:p>
          <a:p>
            <a:pPr>
              <a:buNone/>
            </a:pPr>
            <a:r>
              <a:rPr lang="cs-CZ" dirty="0" smtClean="0"/>
              <a:t>–27 – 13 =</a:t>
            </a:r>
          </a:p>
          <a:p>
            <a:pPr>
              <a:buNone/>
            </a:pPr>
            <a:r>
              <a:rPr lang="cs-CZ" dirty="0" smtClean="0"/>
              <a:t>–33 – 62 =</a:t>
            </a:r>
          </a:p>
          <a:p>
            <a:pPr>
              <a:buNone/>
            </a:pPr>
            <a:r>
              <a:rPr lang="cs-CZ" dirty="0" smtClean="0"/>
              <a:t>–42 – (–24) =</a:t>
            </a:r>
          </a:p>
          <a:p>
            <a:pPr>
              <a:buNone/>
            </a:pPr>
            <a:r>
              <a:rPr lang="cs-CZ" dirty="0" smtClean="0"/>
              <a:t>–55 – (–75)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160963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2113692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–5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261774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27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0376" y="312180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27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44352" y="3645024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–27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40879" y="4149080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–5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4653136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–27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51571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09636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–13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13287" y="21328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25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70121" y="261774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175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22521" y="3121804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206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18577" y="3645024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–40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00192" y="4149080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–95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88224" y="4653136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–18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88224" y="515719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672</Words>
  <Application>Microsoft Office PowerPoint</Application>
  <PresentationFormat>Předvádění na obrazovce (4:3)</PresentationFormat>
  <Paragraphs>156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Odčítání celých čísel</vt:lpstr>
      <vt:lpstr>Odčítání celých čísel </vt:lpstr>
      <vt:lpstr>Kombinace znamének</vt:lpstr>
      <vt:lpstr>Příklady</vt:lpstr>
      <vt:lpstr>Příklady</vt:lpstr>
      <vt:lpstr>Příklady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celých čísel</dc:title>
  <dc:creator>Roman</dc:creator>
  <cp:lastModifiedBy>Roman Marshner</cp:lastModifiedBy>
  <cp:revision>16</cp:revision>
  <dcterms:created xsi:type="dcterms:W3CDTF">2012-09-30T13:41:13Z</dcterms:created>
  <dcterms:modified xsi:type="dcterms:W3CDTF">2012-11-26T13:02:25Z</dcterms:modified>
</cp:coreProperties>
</file>