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4" r:id="rId3"/>
    <p:sldId id="256" r:id="rId4"/>
    <p:sldId id="257" r:id="rId5"/>
    <p:sldId id="258" r:id="rId6"/>
    <p:sldId id="259" r:id="rId7"/>
    <p:sldId id="263" r:id="rId8"/>
    <p:sldId id="260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13" Type="http://schemas.openxmlformats.org/officeDocument/2006/relationships/image" Target="../media/image28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12" Type="http://schemas.openxmlformats.org/officeDocument/2006/relationships/image" Target="../media/image27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6" Type="http://schemas.openxmlformats.org/officeDocument/2006/relationships/image" Target="../media/image21.wmf"/><Relationship Id="rId11" Type="http://schemas.openxmlformats.org/officeDocument/2006/relationships/image" Target="../media/image26.wmf"/><Relationship Id="rId5" Type="http://schemas.openxmlformats.org/officeDocument/2006/relationships/image" Target="../media/image20.wmf"/><Relationship Id="rId15" Type="http://schemas.openxmlformats.org/officeDocument/2006/relationships/image" Target="../media/image30.wmf"/><Relationship Id="rId10" Type="http://schemas.openxmlformats.org/officeDocument/2006/relationships/image" Target="../media/image25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Relationship Id="rId14" Type="http://schemas.openxmlformats.org/officeDocument/2006/relationships/image" Target="../media/image29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42444F-7C06-4C63-8C43-A9811EDA276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48A58-3970-4E26-BDE3-7DC1604279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645828E7-1FE7-48B3-A248-D5579F0DBDC0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BDA9311-54C4-429C-A150-A527CEF07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10" Type="http://schemas.openxmlformats.org/officeDocument/2006/relationships/oleObject" Target="../embeddings/oleObject15.bin"/><Relationship Id="rId4" Type="http://schemas.openxmlformats.org/officeDocument/2006/relationships/oleObject" Target="../embeddings/oleObject9.bin"/><Relationship Id="rId9" Type="http://schemas.openxmlformats.org/officeDocument/2006/relationships/oleObject" Target="../embeddings/oleObject14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13" Type="http://schemas.openxmlformats.org/officeDocument/2006/relationships/oleObject" Target="../embeddings/oleObject26.bin"/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20.bin"/><Relationship Id="rId12" Type="http://schemas.openxmlformats.org/officeDocument/2006/relationships/oleObject" Target="../embeddings/oleObject25.bin"/><Relationship Id="rId17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29.bin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9.bin"/><Relationship Id="rId11" Type="http://schemas.openxmlformats.org/officeDocument/2006/relationships/oleObject" Target="../embeddings/oleObject24.bin"/><Relationship Id="rId5" Type="http://schemas.openxmlformats.org/officeDocument/2006/relationships/oleObject" Target="../embeddings/oleObject18.bin"/><Relationship Id="rId15" Type="http://schemas.openxmlformats.org/officeDocument/2006/relationships/oleObject" Target="../embeddings/oleObject28.bin"/><Relationship Id="rId10" Type="http://schemas.openxmlformats.org/officeDocument/2006/relationships/oleObject" Target="../embeddings/oleObject23.bin"/><Relationship Id="rId4" Type="http://schemas.openxmlformats.org/officeDocument/2006/relationships/oleObject" Target="../embeddings/oleObject17.bin"/><Relationship Id="rId9" Type="http://schemas.openxmlformats.org/officeDocument/2006/relationships/oleObject" Target="../embeddings/oleObject22.bin"/><Relationship Id="rId14" Type="http://schemas.openxmlformats.org/officeDocument/2006/relationships/oleObject" Target="../embeddings/oleObject27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VY_42_INOVACE_05_2_Druhá odmocnina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druhou odmocninou. </a:t>
            </a:r>
            <a:r>
              <a:rPr lang="cs-CZ" sz="1700" dirty="0" smtClean="0"/>
              <a:t>Následné zapisování, </a:t>
            </a:r>
            <a:r>
              <a:rPr lang="cs-CZ" sz="1700" dirty="0" smtClean="0"/>
              <a:t>čtení a určování druhé odmocniny.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4.10.2012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4.10.2012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Druhá odmocnina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886200"/>
            <a:ext cx="6984776" cy="1752600"/>
          </a:xfrm>
        </p:spPr>
        <p:txBody>
          <a:bodyPr/>
          <a:lstStyle/>
          <a:p>
            <a:r>
              <a:rPr lang="cs-CZ" dirty="0" smtClean="0"/>
              <a:t>Zápis, čtení a určování druhé odmocniny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odmocnina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Hledá takové číslo, které když umocníme na druhou (vynásobíme se sebou samým), tak získáme původní číslo, které jsme odmocnili.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 marL="0" indent="0">
              <a:buNone/>
            </a:pPr>
            <a:r>
              <a:rPr lang="cs-CZ" dirty="0" smtClean="0"/>
              <a:t>4</a:t>
            </a:r>
            <a:r>
              <a:rPr lang="cs-CZ" baseline="30000" dirty="0" smtClean="0"/>
              <a:t>2</a:t>
            </a:r>
            <a:r>
              <a:rPr lang="cs-CZ" dirty="0" smtClean="0"/>
              <a:t> = 4 · </a:t>
            </a:r>
            <a:r>
              <a:rPr lang="cs-CZ" dirty="0" err="1" smtClean="0"/>
              <a:t>4</a:t>
            </a:r>
            <a:r>
              <a:rPr lang="cs-CZ" dirty="0" smtClean="0"/>
              <a:t> = 16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9552" y="4941168"/>
          <a:ext cx="1296144" cy="972108"/>
        </p:xfrm>
        <a:graphic>
          <a:graphicData uri="http://schemas.openxmlformats.org/presentationml/2006/ole">
            <p:oleObj spid="_x0000_s2050" name="Rovnice" r:id="rId3" imgW="304560" imgH="22860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5013176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 4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5229200"/>
            <a:ext cx="56621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Čteme: druhá odmocnina ze šestnácti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odmocniny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899592" y="1988840"/>
          <a:ext cx="3352700" cy="3177533"/>
        </p:xfrm>
        <a:graphic>
          <a:graphicData uri="http://schemas.openxmlformats.org/presentationml/2006/ole">
            <p:oleObj spid="_x0000_s1026" name="Rovnice" r:id="rId3" imgW="241200" imgH="228600" progId="Equation.3">
              <p:embed/>
            </p:oleObj>
          </a:graphicData>
        </a:graphic>
      </p:graphicFrame>
      <p:sp>
        <p:nvSpPr>
          <p:cNvPr id="5" name="Šipka doleva 4"/>
          <p:cNvSpPr/>
          <p:nvPr/>
        </p:nvSpPr>
        <p:spPr>
          <a:xfrm>
            <a:off x="4139952" y="2132856"/>
            <a:ext cx="1512168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 rot="2447425">
            <a:off x="3543442" y="4483565"/>
            <a:ext cx="1512168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2204864"/>
            <a:ext cx="2229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Odmocnítko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5085184"/>
            <a:ext cx="32159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Základ odmocniny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druhé odmocniny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827584" y="1412776"/>
          <a:ext cx="864097" cy="864096"/>
        </p:xfrm>
        <a:graphic>
          <a:graphicData uri="http://schemas.openxmlformats.org/presentationml/2006/ole">
            <p:oleObj spid="_x0000_s3074" name="Rovnice" r:id="rId3" imgW="215640" imgH="2156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827584" y="2492896"/>
          <a:ext cx="804796" cy="720081"/>
        </p:xfrm>
        <a:graphic>
          <a:graphicData uri="http://schemas.openxmlformats.org/presentationml/2006/ole">
            <p:oleObj spid="_x0000_s3075" name="Rovnice" r:id="rId4" imgW="241200" imgH="2156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827584" y="3501008"/>
          <a:ext cx="958839" cy="690364"/>
        </p:xfrm>
        <a:graphic>
          <a:graphicData uri="http://schemas.openxmlformats.org/presentationml/2006/ole">
            <p:oleObj spid="_x0000_s3076" name="Rovnice" r:id="rId5" imgW="317160" imgH="2286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83568" y="4437112"/>
          <a:ext cx="1200133" cy="720080"/>
        </p:xfrm>
        <a:graphic>
          <a:graphicData uri="http://schemas.openxmlformats.org/presentationml/2006/ole">
            <p:oleObj spid="_x0000_s3077" name="Rovnice" r:id="rId6" imgW="380880" imgH="22860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627784" y="1628800"/>
            <a:ext cx="46778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(druhá) odmocnina z jedné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6092" y="2636912"/>
            <a:ext cx="4574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(druhá) odmocnina ze čtyř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3645024"/>
            <a:ext cx="5683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(druhá) odmocnina z dvaceti pěti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4551511"/>
            <a:ext cx="4420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(druhá) odmocnina ze sta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59492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Druhá odmocnina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000" dirty="0" smtClean="0"/>
              <a:t>5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25</a:t>
            </a:r>
          </a:p>
          <a:p>
            <a:pPr>
              <a:buNone/>
            </a:pPr>
            <a:r>
              <a:rPr lang="cs-CZ" sz="4000" dirty="0" smtClean="0"/>
              <a:t>(–5)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25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3600" dirty="0" smtClean="0"/>
              <a:t>Druhá odmocnina je vždy číslo </a:t>
            </a:r>
            <a:r>
              <a:rPr lang="cs-CZ" sz="3600" b="1" dirty="0" smtClean="0"/>
              <a:t>nezáporné</a:t>
            </a:r>
            <a:r>
              <a:rPr lang="cs-CZ" sz="3600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67934" y="1916832"/>
          <a:ext cx="1036114" cy="746003"/>
        </p:xfrm>
        <a:graphic>
          <a:graphicData uri="http://schemas.openxmlformats.org/presentationml/2006/ole">
            <p:oleObj spid="_x0000_s20482" name="Rovnice" r:id="rId3" imgW="317160" imgH="22860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04048" y="1988840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1772816"/>
            <a:ext cx="444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59896" y="2420888"/>
            <a:ext cx="8146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– 5</a:t>
            </a:r>
            <a:endParaRPr lang="cs-CZ" sz="4000" dirty="0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6516216" y="2564904"/>
            <a:ext cx="576064" cy="5040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516216" y="2636912"/>
            <a:ext cx="72008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1822 0.03146 " pathEditMode="relative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6" grpId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následující odmocniny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755577" y="1196752"/>
          <a:ext cx="1224136" cy="1224135"/>
        </p:xfrm>
        <a:graphic>
          <a:graphicData uri="http://schemas.openxmlformats.org/presentationml/2006/ole">
            <p:oleObj spid="_x0000_s17410" name="Rovnice" r:id="rId3" imgW="215640" imgH="215640" progId="Equation.3">
              <p:embed/>
            </p:oleObj>
          </a:graphicData>
        </a:graphic>
      </p:graphicFrame>
      <p:graphicFrame>
        <p:nvGraphicFramePr>
          <p:cNvPr id="17412" name="Zástupný symbol pro obsah 3"/>
          <p:cNvGraphicFramePr>
            <a:graphicFrameLocks noChangeAspect="1"/>
          </p:cNvGraphicFramePr>
          <p:nvPr/>
        </p:nvGraphicFramePr>
        <p:xfrm>
          <a:off x="792163" y="2530475"/>
          <a:ext cx="1295400" cy="1295400"/>
        </p:xfrm>
        <a:graphic>
          <a:graphicData uri="http://schemas.openxmlformats.org/presentationml/2006/ole">
            <p:oleObj spid="_x0000_s17412" name="Rovnice" r:id="rId4" imgW="228600" imgH="228600" progId="Equation.3">
              <p:embed/>
            </p:oleObj>
          </a:graphicData>
        </a:graphic>
      </p:graphicFrame>
      <p:graphicFrame>
        <p:nvGraphicFramePr>
          <p:cNvPr id="17413" name="Zástupný symbol pro obsah 3"/>
          <p:cNvGraphicFramePr>
            <a:graphicFrameLocks noChangeAspect="1"/>
          </p:cNvGraphicFramePr>
          <p:nvPr/>
        </p:nvGraphicFramePr>
        <p:xfrm>
          <a:off x="612775" y="3681413"/>
          <a:ext cx="1800225" cy="1295400"/>
        </p:xfrm>
        <a:graphic>
          <a:graphicData uri="http://schemas.openxmlformats.org/presentationml/2006/ole">
            <p:oleObj spid="_x0000_s17413" name="Rovnice" r:id="rId5" imgW="317160" imgH="228600" progId="Equation.3">
              <p:embed/>
            </p:oleObj>
          </a:graphicData>
        </a:graphic>
      </p:graphicFrame>
      <p:graphicFrame>
        <p:nvGraphicFramePr>
          <p:cNvPr id="17414" name="Zástupný symbol pro obsah 3"/>
          <p:cNvGraphicFramePr>
            <a:graphicFrameLocks noChangeAspect="1"/>
          </p:cNvGraphicFramePr>
          <p:nvPr/>
        </p:nvGraphicFramePr>
        <p:xfrm>
          <a:off x="504825" y="5048250"/>
          <a:ext cx="1727200" cy="1296988"/>
        </p:xfrm>
        <a:graphic>
          <a:graphicData uri="http://schemas.openxmlformats.org/presentationml/2006/ole">
            <p:oleObj spid="_x0000_s17414" name="Rovnice" r:id="rId6" imgW="304560" imgH="228600" progId="Equation.3">
              <p:embed/>
            </p:oleObj>
          </a:graphicData>
        </a:graphic>
      </p:graphicFrame>
      <p:graphicFrame>
        <p:nvGraphicFramePr>
          <p:cNvPr id="17415" name="Zástupný symbol pro obsah 3"/>
          <p:cNvGraphicFramePr>
            <a:graphicFrameLocks noChangeAspect="1"/>
          </p:cNvGraphicFramePr>
          <p:nvPr/>
        </p:nvGraphicFramePr>
        <p:xfrm>
          <a:off x="4644008" y="1196752"/>
          <a:ext cx="1800225" cy="1296987"/>
        </p:xfrm>
        <a:graphic>
          <a:graphicData uri="http://schemas.openxmlformats.org/presentationml/2006/ole">
            <p:oleObj spid="_x0000_s17415" name="Rovnice" r:id="rId7" imgW="317160" imgH="228600" progId="Equation.3">
              <p:embed/>
            </p:oleObj>
          </a:graphicData>
        </a:graphic>
      </p:graphicFrame>
      <p:graphicFrame>
        <p:nvGraphicFramePr>
          <p:cNvPr id="17416" name="Zástupný symbol pro obsah 3"/>
          <p:cNvGraphicFramePr>
            <a:graphicFrameLocks noChangeAspect="1"/>
          </p:cNvGraphicFramePr>
          <p:nvPr/>
        </p:nvGraphicFramePr>
        <p:xfrm>
          <a:off x="4716463" y="2530475"/>
          <a:ext cx="1655762" cy="1295400"/>
        </p:xfrm>
        <a:graphic>
          <a:graphicData uri="http://schemas.openxmlformats.org/presentationml/2006/ole">
            <p:oleObj spid="_x0000_s17416" name="Rovnice" r:id="rId8" imgW="291960" imgH="228600" progId="Equation.3">
              <p:embed/>
            </p:oleObj>
          </a:graphicData>
        </a:graphic>
      </p:graphicFrame>
      <p:graphicFrame>
        <p:nvGraphicFramePr>
          <p:cNvPr id="17417" name="Zástupný symbol pro obsah 3"/>
          <p:cNvGraphicFramePr>
            <a:graphicFrameLocks noChangeAspect="1"/>
          </p:cNvGraphicFramePr>
          <p:nvPr/>
        </p:nvGraphicFramePr>
        <p:xfrm>
          <a:off x="4464050" y="3752850"/>
          <a:ext cx="2160588" cy="1296988"/>
        </p:xfrm>
        <a:graphic>
          <a:graphicData uri="http://schemas.openxmlformats.org/presentationml/2006/ole">
            <p:oleObj spid="_x0000_s17417" name="Rovnice" r:id="rId9" imgW="380880" imgH="228600" progId="Equation.3">
              <p:embed/>
            </p:oleObj>
          </a:graphicData>
        </a:graphic>
      </p:graphicFrame>
      <p:graphicFrame>
        <p:nvGraphicFramePr>
          <p:cNvPr id="17418" name="Zástupný symbol pro obsah 3"/>
          <p:cNvGraphicFramePr>
            <a:graphicFrameLocks noChangeAspect="1"/>
          </p:cNvGraphicFramePr>
          <p:nvPr/>
        </p:nvGraphicFramePr>
        <p:xfrm>
          <a:off x="4464050" y="4941888"/>
          <a:ext cx="2160588" cy="1223962"/>
        </p:xfrm>
        <a:graphic>
          <a:graphicData uri="http://schemas.openxmlformats.org/presentationml/2006/ole">
            <p:oleObj spid="_x0000_s17418" name="Rovnice" r:id="rId10" imgW="380880" imgH="21564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979712" y="1340768"/>
            <a:ext cx="122661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= 1</a:t>
            </a:r>
            <a:endParaRPr lang="cs-CZ" sz="6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2636912"/>
            <a:ext cx="122661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= 3</a:t>
            </a:r>
            <a:endParaRPr lang="cs-CZ" sz="6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3254" y="3789040"/>
            <a:ext cx="122661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= 5</a:t>
            </a:r>
            <a:endParaRPr lang="cs-CZ" sz="6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32112" y="5129316"/>
            <a:ext cx="122661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= 6</a:t>
            </a:r>
            <a:endParaRPr lang="cs-CZ" sz="6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340768"/>
            <a:ext cx="122661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= 8</a:t>
            </a:r>
            <a:endParaRPr lang="cs-CZ" sz="6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2681044"/>
            <a:ext cx="122661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= 9</a:t>
            </a:r>
            <a:endParaRPr lang="cs-CZ" sz="6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85742" y="3905180"/>
            <a:ext cx="165622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= 10</a:t>
            </a:r>
            <a:endParaRPr lang="cs-CZ" sz="6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5129316"/>
            <a:ext cx="165622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= 12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Odmocňování zlomků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755576" y="1412776"/>
          <a:ext cx="1111250" cy="1439862"/>
        </p:xfrm>
        <a:graphic>
          <a:graphicData uri="http://schemas.openxmlformats.org/presentationml/2006/ole">
            <p:oleObj spid="_x0000_s18434" name="Rovnice" r:id="rId3" imgW="342720" imgH="4442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267744" y="1484784"/>
          <a:ext cx="1026114" cy="1368151"/>
        </p:xfrm>
        <a:graphic>
          <a:graphicData uri="http://schemas.openxmlformats.org/presentationml/2006/ole">
            <p:oleObj spid="_x0000_s18436" name="Rovnice" r:id="rId4" imgW="342720" imgH="4572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707904" y="1556792"/>
          <a:ext cx="429890" cy="1211508"/>
        </p:xfrm>
        <a:graphic>
          <a:graphicData uri="http://schemas.openxmlformats.org/presentationml/2006/ole">
            <p:oleObj spid="_x0000_s18437" name="Rovnice" r:id="rId5" imgW="13968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835696" y="1844824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94008" y="1844824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3068960"/>
            <a:ext cx="49375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Odmocni následující zlomky:</a:t>
            </a:r>
            <a:endParaRPr lang="cs-CZ" sz="3200" dirty="0"/>
          </a:p>
        </p:txBody>
      </p:sp>
      <p:graphicFrame>
        <p:nvGraphicFramePr>
          <p:cNvPr id="18439" name="Zástupný symbol pro obsah 3"/>
          <p:cNvGraphicFramePr>
            <a:graphicFrameLocks noChangeAspect="1"/>
          </p:cNvGraphicFramePr>
          <p:nvPr/>
        </p:nvGraphicFramePr>
        <p:xfrm>
          <a:off x="827088" y="3789363"/>
          <a:ext cx="823912" cy="1439862"/>
        </p:xfrm>
        <a:graphic>
          <a:graphicData uri="http://schemas.openxmlformats.org/presentationml/2006/ole">
            <p:oleObj spid="_x0000_s18439" name="Rovnice" r:id="rId6" imgW="253800" imgH="444240" progId="Equation.3">
              <p:embed/>
            </p:oleObj>
          </a:graphicData>
        </a:graphic>
      </p:graphicFrame>
      <p:graphicFrame>
        <p:nvGraphicFramePr>
          <p:cNvPr id="18440" name="Zástupný symbol pro obsah 3"/>
          <p:cNvGraphicFramePr>
            <a:graphicFrameLocks noChangeAspect="1"/>
          </p:cNvGraphicFramePr>
          <p:nvPr/>
        </p:nvGraphicFramePr>
        <p:xfrm>
          <a:off x="673100" y="5157788"/>
          <a:ext cx="1069975" cy="1439862"/>
        </p:xfrm>
        <a:graphic>
          <a:graphicData uri="http://schemas.openxmlformats.org/presentationml/2006/ole">
            <p:oleObj spid="_x0000_s18440" name="Rovnice" r:id="rId7" imgW="330120" imgH="444240" progId="Equation.3">
              <p:embed/>
            </p:oleObj>
          </a:graphicData>
        </a:graphic>
      </p:graphicFrame>
      <p:graphicFrame>
        <p:nvGraphicFramePr>
          <p:cNvPr id="18441" name="Zástupný symbol pro obsah 3"/>
          <p:cNvGraphicFramePr>
            <a:graphicFrameLocks noChangeAspect="1"/>
          </p:cNvGraphicFramePr>
          <p:nvPr/>
        </p:nvGraphicFramePr>
        <p:xfrm>
          <a:off x="3532758" y="3789040"/>
          <a:ext cx="1111250" cy="1439863"/>
        </p:xfrm>
        <a:graphic>
          <a:graphicData uri="http://schemas.openxmlformats.org/presentationml/2006/ole">
            <p:oleObj spid="_x0000_s18441" name="Rovnice" r:id="rId8" imgW="342720" imgH="444240" progId="Equation.3">
              <p:embed/>
            </p:oleObj>
          </a:graphicData>
        </a:graphic>
      </p:graphicFrame>
      <p:graphicFrame>
        <p:nvGraphicFramePr>
          <p:cNvPr id="18442" name="Zástupný symbol pro obsah 3"/>
          <p:cNvGraphicFramePr>
            <a:graphicFrameLocks noChangeAspect="1"/>
          </p:cNvGraphicFramePr>
          <p:nvPr/>
        </p:nvGraphicFramePr>
        <p:xfrm>
          <a:off x="3449638" y="5157788"/>
          <a:ext cx="1276350" cy="1439862"/>
        </p:xfrm>
        <a:graphic>
          <a:graphicData uri="http://schemas.openxmlformats.org/presentationml/2006/ole">
            <p:oleObj spid="_x0000_s18442" name="Rovnice" r:id="rId9" imgW="393480" imgH="444240" progId="Equation.3">
              <p:embed/>
            </p:oleObj>
          </a:graphicData>
        </a:graphic>
      </p:graphicFrame>
      <p:graphicFrame>
        <p:nvGraphicFramePr>
          <p:cNvPr id="18443" name="Zástupný symbol pro obsah 3"/>
          <p:cNvGraphicFramePr>
            <a:graphicFrameLocks noChangeAspect="1"/>
          </p:cNvGraphicFramePr>
          <p:nvPr/>
        </p:nvGraphicFramePr>
        <p:xfrm>
          <a:off x="6094413" y="3789363"/>
          <a:ext cx="1317625" cy="1439862"/>
        </p:xfrm>
        <a:graphic>
          <a:graphicData uri="http://schemas.openxmlformats.org/presentationml/2006/ole">
            <p:oleObj spid="_x0000_s18443" name="Rovnice" r:id="rId10" imgW="406080" imgH="444240" progId="Equation.3">
              <p:embed/>
            </p:oleObj>
          </a:graphicData>
        </a:graphic>
      </p:graphicFrame>
      <p:graphicFrame>
        <p:nvGraphicFramePr>
          <p:cNvPr id="18444" name="Zástupný symbol pro obsah 3"/>
          <p:cNvGraphicFramePr>
            <a:graphicFrameLocks noChangeAspect="1"/>
          </p:cNvGraphicFramePr>
          <p:nvPr/>
        </p:nvGraphicFramePr>
        <p:xfrm>
          <a:off x="6075363" y="5157788"/>
          <a:ext cx="1357312" cy="1439862"/>
        </p:xfrm>
        <a:graphic>
          <a:graphicData uri="http://schemas.openxmlformats.org/presentationml/2006/ole">
            <p:oleObj spid="_x0000_s18444" name="Rovnice" r:id="rId11" imgW="419040" imgH="444240" progId="Equation.3">
              <p:embed/>
            </p:oleObj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1619672" y="4222829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18144" y="4221088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54448" y="4221088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559098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5589240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54448" y="5589240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graphicFrame>
        <p:nvGraphicFramePr>
          <p:cNvPr id="18447" name="Object 15"/>
          <p:cNvGraphicFramePr>
            <a:graphicFrameLocks noChangeAspect="1"/>
          </p:cNvGraphicFramePr>
          <p:nvPr/>
        </p:nvGraphicFramePr>
        <p:xfrm>
          <a:off x="2055143" y="3945930"/>
          <a:ext cx="428625" cy="1211262"/>
        </p:xfrm>
        <a:graphic>
          <a:graphicData uri="http://schemas.openxmlformats.org/presentationml/2006/ole">
            <p:oleObj spid="_x0000_s18447" name="Rovnice" r:id="rId12" imgW="139680" imgH="393480" progId="Equation.3">
              <p:embed/>
            </p:oleObj>
          </a:graphicData>
        </a:graphic>
      </p:graphicFrame>
      <p:graphicFrame>
        <p:nvGraphicFramePr>
          <p:cNvPr id="18448" name="Object 16"/>
          <p:cNvGraphicFramePr>
            <a:graphicFrameLocks noChangeAspect="1"/>
          </p:cNvGraphicFramePr>
          <p:nvPr/>
        </p:nvGraphicFramePr>
        <p:xfrm>
          <a:off x="4916488" y="3946525"/>
          <a:ext cx="466725" cy="1211263"/>
        </p:xfrm>
        <a:graphic>
          <a:graphicData uri="http://schemas.openxmlformats.org/presentationml/2006/ole">
            <p:oleObj spid="_x0000_s18448" name="Rovnice" r:id="rId13" imgW="152280" imgH="393480" progId="Equation.3">
              <p:embed/>
            </p:oleObj>
          </a:graphicData>
        </a:graphic>
      </p:graphicFrame>
      <p:graphicFrame>
        <p:nvGraphicFramePr>
          <p:cNvPr id="18449" name="Object 17"/>
          <p:cNvGraphicFramePr>
            <a:graphicFrameLocks noChangeAspect="1"/>
          </p:cNvGraphicFramePr>
          <p:nvPr/>
        </p:nvGraphicFramePr>
        <p:xfrm>
          <a:off x="7556500" y="3946525"/>
          <a:ext cx="622300" cy="1211263"/>
        </p:xfrm>
        <a:graphic>
          <a:graphicData uri="http://schemas.openxmlformats.org/presentationml/2006/ole">
            <p:oleObj spid="_x0000_s18449" name="Rovnice" r:id="rId14" imgW="203040" imgH="393480" progId="Equation.3">
              <p:embed/>
            </p:oleObj>
          </a:graphicData>
        </a:graphic>
      </p:graphicFrame>
      <p:graphicFrame>
        <p:nvGraphicFramePr>
          <p:cNvPr id="18450" name="Object 18"/>
          <p:cNvGraphicFramePr>
            <a:graphicFrameLocks noChangeAspect="1"/>
          </p:cNvGraphicFramePr>
          <p:nvPr/>
        </p:nvGraphicFramePr>
        <p:xfrm>
          <a:off x="2032000" y="5313363"/>
          <a:ext cx="468313" cy="1211262"/>
        </p:xfrm>
        <a:graphic>
          <a:graphicData uri="http://schemas.openxmlformats.org/presentationml/2006/ole">
            <p:oleObj spid="_x0000_s18450" name="Rovnice" r:id="rId15" imgW="152280" imgH="393480" progId="Equation.3">
              <p:embed/>
            </p:oleObj>
          </a:graphicData>
        </a:graphic>
      </p:graphicFrame>
      <p:graphicFrame>
        <p:nvGraphicFramePr>
          <p:cNvPr id="18451" name="Object 19"/>
          <p:cNvGraphicFramePr>
            <a:graphicFrameLocks noChangeAspect="1"/>
          </p:cNvGraphicFramePr>
          <p:nvPr/>
        </p:nvGraphicFramePr>
        <p:xfrm>
          <a:off x="4922317" y="5313363"/>
          <a:ext cx="585787" cy="1211262"/>
        </p:xfrm>
        <a:graphic>
          <a:graphicData uri="http://schemas.openxmlformats.org/presentationml/2006/ole">
            <p:oleObj spid="_x0000_s18451" name="Rovnice" r:id="rId16" imgW="190440" imgH="393480" progId="Equation.3">
              <p:embed/>
            </p:oleObj>
          </a:graphicData>
        </a:graphic>
      </p:graphicFrame>
      <p:graphicFrame>
        <p:nvGraphicFramePr>
          <p:cNvPr id="18452" name="Object 20"/>
          <p:cNvGraphicFramePr>
            <a:graphicFrameLocks noChangeAspect="1"/>
          </p:cNvGraphicFramePr>
          <p:nvPr/>
        </p:nvGraphicFramePr>
        <p:xfrm>
          <a:off x="7639050" y="5313363"/>
          <a:ext cx="623888" cy="1211262"/>
        </p:xfrm>
        <a:graphic>
          <a:graphicData uri="http://schemas.openxmlformats.org/presentationml/2006/ole">
            <p:oleObj spid="_x0000_s18452" name="Rovnice" r:id="rId17" imgW="2030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Odmocnina záporného čísla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755576" y="1340768"/>
          <a:ext cx="1944851" cy="1224136"/>
        </p:xfrm>
        <a:graphic>
          <a:graphicData uri="http://schemas.openxmlformats.org/presentationml/2006/ole">
            <p:oleObj spid="_x0000_s19458" name="Rovnice" r:id="rId3" imgW="342720" imgH="21564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699792" y="1556792"/>
            <a:ext cx="109837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= ?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1556792"/>
            <a:ext cx="228299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x</a:t>
            </a:r>
            <a:r>
              <a:rPr lang="cs-CZ" sz="6000" baseline="30000" dirty="0" smtClean="0"/>
              <a:t>2</a:t>
            </a:r>
            <a:r>
              <a:rPr lang="cs-CZ" sz="6000" dirty="0" smtClean="0"/>
              <a:t> = –4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2852936"/>
            <a:ext cx="53669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Druhá mocnina je vždy číslo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5304" y="2852936"/>
            <a:ext cx="16161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kladné</a:t>
            </a:r>
            <a:r>
              <a:rPr lang="cs-CZ" sz="3600" dirty="0" smtClean="0"/>
              <a:t>!</a:t>
            </a:r>
            <a:endParaRPr lang="cs-CZ" sz="3600" dirty="0"/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5724128" y="1772816"/>
            <a:ext cx="2016224" cy="5760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971600" y="1556792"/>
            <a:ext cx="2592288" cy="86409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724128" y="1844824"/>
            <a:ext cx="2088232" cy="4320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971600" y="1556792"/>
            <a:ext cx="2736304" cy="72008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4283968" y="692696"/>
            <a:ext cx="2376264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4211960" y="620688"/>
            <a:ext cx="2304256" cy="4320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55576" y="4149080"/>
            <a:ext cx="7344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Druhá odmocnina záporného čísla </a:t>
            </a:r>
            <a:r>
              <a:rPr lang="cs-CZ" sz="4800" b="1" dirty="0" smtClean="0">
                <a:solidFill>
                  <a:srgbClr val="FF0000"/>
                </a:solidFill>
              </a:rPr>
              <a:t>neexistuje</a:t>
            </a:r>
            <a:r>
              <a:rPr lang="cs-CZ" sz="4800" dirty="0" smtClean="0"/>
              <a:t>! 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473</TotalTime>
  <Words>367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Druhá odmocnina</vt:lpstr>
      <vt:lpstr>Druhá odmocnina</vt:lpstr>
      <vt:lpstr>Zápis odmocniny</vt:lpstr>
      <vt:lpstr>Přečti druhé odmocniny</vt:lpstr>
      <vt:lpstr>Druhá odmocnina</vt:lpstr>
      <vt:lpstr>Urči následující odmocniny</vt:lpstr>
      <vt:lpstr>Odmocňování zlomků</vt:lpstr>
      <vt:lpstr>Odmocnina záporného čísla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odmocnina</dc:title>
  <dc:creator>Roman</dc:creator>
  <cp:lastModifiedBy>Roman Marshner</cp:lastModifiedBy>
  <cp:revision>50</cp:revision>
  <dcterms:created xsi:type="dcterms:W3CDTF">2012-10-03T19:03:55Z</dcterms:created>
  <dcterms:modified xsi:type="dcterms:W3CDTF">2012-11-30T07:46:14Z</dcterms:modified>
</cp:coreProperties>
</file>