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4"/>
  </p:notesMasterIdLst>
  <p:sldIdLst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1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4D4B57-B75D-4B3D-8FA5-A5C6CE9BD36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A17AAF-892B-469B-BD38-1657714F2D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E3910F5-385E-4494-B8F3-3052C6A243DA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50582F7F-1761-4C35-9BD0-4F4EE2F15B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VY_42_INOVACE_06_2_Násobení celých čísel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</a:t>
            </a:r>
            <a:r>
              <a:rPr lang="cs-CZ" sz="1700" dirty="0" smtClean="0"/>
              <a:t>se s </a:t>
            </a:r>
            <a:r>
              <a:rPr lang="cs-CZ" sz="1700" dirty="0" smtClean="0"/>
              <a:t>násobením celých </a:t>
            </a:r>
            <a:r>
              <a:rPr lang="cs-CZ" sz="1700" dirty="0" smtClean="0"/>
              <a:t>čísel a </a:t>
            </a:r>
            <a:r>
              <a:rPr lang="cs-CZ" sz="1700" dirty="0" smtClean="0"/>
              <a:t>s pravidly pro násobení celých </a:t>
            </a:r>
            <a:r>
              <a:rPr lang="cs-CZ" sz="1700" dirty="0" smtClean="0"/>
              <a:t>čísel.  </a:t>
            </a:r>
            <a:r>
              <a:rPr lang="cs-CZ" sz="1700" smtClean="0"/>
              <a:t>Následné </a:t>
            </a:r>
            <a:r>
              <a:rPr lang="cs-CZ" sz="1700" dirty="0" smtClean="0"/>
              <a:t>řešení příkladů.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8.10.2012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8.10.2012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Násobení celých čísel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celých čísel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/>
              <a:t>3 · 3 =</a:t>
            </a:r>
          </a:p>
          <a:p>
            <a:pPr>
              <a:buNone/>
            </a:pPr>
            <a:r>
              <a:rPr lang="cs-CZ" sz="3600" dirty="0" smtClean="0"/>
              <a:t>3 · 2 =</a:t>
            </a:r>
          </a:p>
          <a:p>
            <a:pPr>
              <a:buNone/>
            </a:pPr>
            <a:r>
              <a:rPr lang="cs-CZ" sz="3600" dirty="0" smtClean="0"/>
              <a:t>3 · 1 =</a:t>
            </a:r>
          </a:p>
          <a:p>
            <a:pPr>
              <a:buNone/>
            </a:pPr>
            <a:r>
              <a:rPr lang="cs-CZ" sz="3600" dirty="0" smtClean="0"/>
              <a:t>3 · 0 =</a:t>
            </a:r>
          </a:p>
          <a:p>
            <a:pPr>
              <a:buNone/>
            </a:pPr>
            <a:r>
              <a:rPr lang="cs-CZ" sz="3600" dirty="0" smtClean="0"/>
              <a:t>3 · (–1) =</a:t>
            </a:r>
          </a:p>
          <a:p>
            <a:pPr>
              <a:buNone/>
            </a:pPr>
            <a:r>
              <a:rPr lang="cs-CZ" sz="3600" dirty="0" smtClean="0"/>
              <a:t>3 · (–2) =</a:t>
            </a:r>
          </a:p>
          <a:p>
            <a:pPr>
              <a:buNone/>
            </a:pPr>
            <a:r>
              <a:rPr lang="cs-CZ" sz="3600" dirty="0" smtClean="0"/>
              <a:t>3 · (–3) =</a:t>
            </a:r>
          </a:p>
          <a:p>
            <a:pPr>
              <a:buNone/>
            </a:pP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/>
              <a:t>3 · (–3) =</a:t>
            </a:r>
          </a:p>
          <a:p>
            <a:pPr>
              <a:buNone/>
            </a:pPr>
            <a:r>
              <a:rPr lang="cs-CZ" sz="3600" dirty="0" smtClean="0"/>
              <a:t>2 · (–3) =</a:t>
            </a:r>
          </a:p>
          <a:p>
            <a:pPr>
              <a:buNone/>
            </a:pPr>
            <a:r>
              <a:rPr lang="cs-CZ" sz="3600" dirty="0" smtClean="0"/>
              <a:t>1 · (–3) =</a:t>
            </a:r>
          </a:p>
          <a:p>
            <a:pPr>
              <a:buNone/>
            </a:pPr>
            <a:r>
              <a:rPr lang="cs-CZ" sz="3600" dirty="0" smtClean="0"/>
              <a:t>0 · (–3) =</a:t>
            </a:r>
          </a:p>
          <a:p>
            <a:pPr>
              <a:buNone/>
            </a:pPr>
            <a:r>
              <a:rPr lang="cs-CZ" sz="3600" dirty="0" smtClean="0"/>
              <a:t>(–1) · (–3) =</a:t>
            </a:r>
          </a:p>
          <a:p>
            <a:pPr>
              <a:buNone/>
            </a:pPr>
            <a:r>
              <a:rPr lang="cs-CZ" sz="3600" dirty="0" smtClean="0"/>
              <a:t>(–2) · (–3) =</a:t>
            </a:r>
          </a:p>
          <a:p>
            <a:pPr>
              <a:buNone/>
            </a:pPr>
            <a:r>
              <a:rPr lang="cs-CZ" sz="3600" dirty="0" smtClean="0"/>
              <a:t>(–3) · (–3) 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63688" y="155679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63688" y="2204864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292668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77032" y="3574757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95874" y="4222829"/>
            <a:ext cx="6479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–3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4869160"/>
            <a:ext cx="6479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–6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5517232"/>
            <a:ext cx="6479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–9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44346" y="1630541"/>
            <a:ext cx="6479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–9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2278613"/>
            <a:ext cx="6479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–6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44346" y="2926685"/>
            <a:ext cx="6479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–3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3574757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0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89600" y="422108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89600" y="486916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76256" y="55172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9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 tmFilter="0,0; .5, 1; 1, 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celých čísel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4 · 3		4 · (–3)	</a:t>
            </a:r>
            <a:r>
              <a:rPr lang="cs-CZ" dirty="0"/>
              <a:t>	</a:t>
            </a:r>
            <a:r>
              <a:rPr lang="cs-CZ" dirty="0" smtClean="0"/>
              <a:t>(–4)· 3	(–4) · (–3)</a:t>
            </a:r>
          </a:p>
          <a:p>
            <a:pPr>
              <a:buNone/>
            </a:pPr>
            <a:r>
              <a:rPr lang="cs-CZ" dirty="0" smtClean="0"/>
              <a:t>Vynásobíme absolutní hodnoty daných čísel:</a:t>
            </a:r>
          </a:p>
          <a:p>
            <a:pPr algn="ctr">
              <a:buNone/>
            </a:pPr>
            <a:r>
              <a:rPr lang="cs-CZ" dirty="0" smtClean="0"/>
              <a:t>4 · 3 = 12</a:t>
            </a:r>
          </a:p>
          <a:p>
            <a:pPr>
              <a:buNone/>
            </a:pPr>
            <a:r>
              <a:rPr lang="cs-CZ" sz="2500" dirty="0" smtClean="0"/>
              <a:t>Jsou-li obě čísla kladná nebo obě záporná, výsledek je </a:t>
            </a:r>
            <a:r>
              <a:rPr lang="cs-CZ" sz="2500" b="1" dirty="0" smtClean="0">
                <a:solidFill>
                  <a:srgbClr val="FF0000"/>
                </a:solidFill>
              </a:rPr>
              <a:t>kladný</a:t>
            </a:r>
            <a:r>
              <a:rPr lang="cs-CZ" sz="2500" dirty="0" smtClean="0"/>
              <a:t>.</a:t>
            </a:r>
          </a:p>
          <a:p>
            <a:pPr>
              <a:buNone/>
            </a:pPr>
            <a:r>
              <a:rPr lang="cs-CZ" dirty="0" smtClean="0"/>
              <a:t>4 · 3 = 12</a:t>
            </a:r>
            <a:r>
              <a:rPr lang="cs-CZ" dirty="0"/>
              <a:t>	</a:t>
            </a:r>
            <a:r>
              <a:rPr lang="cs-CZ" dirty="0" smtClean="0"/>
              <a:t> 			(–4) · (–3) = 12</a:t>
            </a:r>
          </a:p>
          <a:p>
            <a:pPr>
              <a:buNone/>
            </a:pPr>
            <a:r>
              <a:rPr lang="cs-CZ" sz="2500" dirty="0" smtClean="0"/>
              <a:t>Je-li jedno číslo kladné a druhé záporné, výsledek je </a:t>
            </a:r>
            <a:r>
              <a:rPr lang="cs-CZ" sz="2500" b="1" dirty="0" smtClean="0">
                <a:solidFill>
                  <a:srgbClr val="00B0F0"/>
                </a:solidFill>
              </a:rPr>
              <a:t>záporný</a:t>
            </a:r>
            <a:r>
              <a:rPr lang="cs-CZ" sz="2500" dirty="0" smtClean="0"/>
              <a:t>.</a:t>
            </a:r>
          </a:p>
          <a:p>
            <a:pPr>
              <a:buNone/>
            </a:pPr>
            <a:r>
              <a:rPr lang="cs-CZ" dirty="0" smtClean="0"/>
              <a:t>4 · (–3) = –12	 		(–4) · 3 = –12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Kombinace znamének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Součin </a:t>
            </a:r>
            <a:r>
              <a:rPr lang="cs-CZ" sz="2800" b="1" dirty="0" smtClean="0"/>
              <a:t>dvou </a:t>
            </a:r>
            <a:r>
              <a:rPr lang="cs-CZ" sz="2800" b="1" dirty="0" smtClean="0">
                <a:solidFill>
                  <a:srgbClr val="FF0000"/>
                </a:solidFill>
              </a:rPr>
              <a:t>kladných</a:t>
            </a:r>
            <a:r>
              <a:rPr lang="cs-CZ" sz="2800" b="1" dirty="0" smtClean="0"/>
              <a:t> </a:t>
            </a:r>
            <a:r>
              <a:rPr lang="cs-CZ" sz="2800" dirty="0" smtClean="0"/>
              <a:t>čísel je číslo </a:t>
            </a:r>
            <a:r>
              <a:rPr lang="cs-CZ" sz="2800" b="1" dirty="0" smtClean="0">
                <a:solidFill>
                  <a:srgbClr val="FF0000"/>
                </a:solidFill>
              </a:rPr>
              <a:t>kladné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Součin </a:t>
            </a:r>
            <a:r>
              <a:rPr lang="cs-CZ" sz="2800" b="1" dirty="0" smtClean="0"/>
              <a:t>dvou </a:t>
            </a:r>
            <a:r>
              <a:rPr lang="cs-CZ" sz="2800" b="1" dirty="0" smtClean="0">
                <a:solidFill>
                  <a:srgbClr val="00B0F0"/>
                </a:solidFill>
              </a:rPr>
              <a:t>záporných</a:t>
            </a:r>
            <a:r>
              <a:rPr lang="cs-CZ" sz="2800" dirty="0" smtClean="0"/>
              <a:t> čísel je číslo </a:t>
            </a:r>
            <a:r>
              <a:rPr lang="cs-CZ" sz="2800" b="1" dirty="0" smtClean="0">
                <a:solidFill>
                  <a:srgbClr val="FF0000"/>
                </a:solidFill>
              </a:rPr>
              <a:t>kladné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Součin </a:t>
            </a:r>
            <a:r>
              <a:rPr lang="cs-CZ" sz="2800" b="1" dirty="0" smtClean="0">
                <a:solidFill>
                  <a:srgbClr val="FF0000"/>
                </a:solidFill>
              </a:rPr>
              <a:t>kladného</a:t>
            </a:r>
            <a:r>
              <a:rPr lang="cs-CZ" sz="2800" dirty="0" smtClean="0"/>
              <a:t> a </a:t>
            </a:r>
            <a:r>
              <a:rPr lang="cs-CZ" sz="2800" b="1" dirty="0" smtClean="0">
                <a:solidFill>
                  <a:srgbClr val="00B0F0"/>
                </a:solidFill>
              </a:rPr>
              <a:t>záporného</a:t>
            </a:r>
            <a:r>
              <a:rPr lang="cs-CZ" sz="2800" dirty="0" smtClean="0"/>
              <a:t> čísla je číslo </a:t>
            </a:r>
            <a:r>
              <a:rPr lang="cs-CZ" sz="2800" b="1" dirty="0" smtClean="0">
                <a:solidFill>
                  <a:srgbClr val="00B0F0"/>
                </a:solidFill>
              </a:rPr>
              <a:t>záporné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3585210"/>
            <a:ext cx="27286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(</a:t>
            </a:r>
            <a:r>
              <a:rPr lang="cs-CZ" sz="4000" dirty="0" smtClean="0">
                <a:solidFill>
                  <a:srgbClr val="FF0000"/>
                </a:solidFill>
              </a:rPr>
              <a:t>+</a:t>
            </a:r>
            <a:r>
              <a:rPr lang="cs-CZ" sz="4000" dirty="0" smtClean="0"/>
              <a:t>) · (</a:t>
            </a:r>
            <a:r>
              <a:rPr lang="cs-CZ" sz="4000" dirty="0" smtClean="0">
                <a:solidFill>
                  <a:srgbClr val="FF0000"/>
                </a:solidFill>
              </a:rPr>
              <a:t>+</a:t>
            </a:r>
            <a:r>
              <a:rPr lang="cs-CZ" sz="4000" dirty="0" smtClean="0"/>
              <a:t>) = (</a:t>
            </a:r>
            <a:r>
              <a:rPr lang="cs-CZ" sz="4000" dirty="0" smtClean="0">
                <a:solidFill>
                  <a:srgbClr val="FF0000"/>
                </a:solidFill>
              </a:rPr>
              <a:t>+</a:t>
            </a:r>
            <a:r>
              <a:rPr lang="cs-CZ" sz="4000" dirty="0" smtClean="0"/>
              <a:t>)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4161274"/>
            <a:ext cx="27286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(</a:t>
            </a:r>
            <a:r>
              <a:rPr lang="cs-CZ" sz="4000" dirty="0" smtClean="0">
                <a:solidFill>
                  <a:srgbClr val="00B0F0"/>
                </a:solidFill>
              </a:rPr>
              <a:t>–</a:t>
            </a:r>
            <a:r>
              <a:rPr lang="cs-CZ" sz="4000" dirty="0" smtClean="0"/>
              <a:t>) · (</a:t>
            </a:r>
            <a:r>
              <a:rPr lang="cs-CZ" sz="4000" dirty="0" smtClean="0">
                <a:solidFill>
                  <a:srgbClr val="00B0F0"/>
                </a:solidFill>
              </a:rPr>
              <a:t>–</a:t>
            </a:r>
            <a:r>
              <a:rPr lang="cs-CZ" sz="4000" dirty="0" smtClean="0"/>
              <a:t>) = (</a:t>
            </a:r>
            <a:r>
              <a:rPr lang="cs-CZ" sz="4000" dirty="0" smtClean="0">
                <a:solidFill>
                  <a:srgbClr val="FF0000"/>
                </a:solidFill>
              </a:rPr>
              <a:t>+</a:t>
            </a:r>
            <a:r>
              <a:rPr lang="cs-CZ" sz="4000" dirty="0" smtClean="0"/>
              <a:t>)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4749532"/>
            <a:ext cx="27286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(</a:t>
            </a:r>
            <a:r>
              <a:rPr lang="cs-CZ" sz="4000" dirty="0" smtClean="0">
                <a:solidFill>
                  <a:srgbClr val="FF0000"/>
                </a:solidFill>
              </a:rPr>
              <a:t>+</a:t>
            </a:r>
            <a:r>
              <a:rPr lang="cs-CZ" sz="4000" dirty="0" smtClean="0"/>
              <a:t>) · (</a:t>
            </a:r>
            <a:r>
              <a:rPr lang="cs-CZ" sz="4000" dirty="0" smtClean="0">
                <a:solidFill>
                  <a:srgbClr val="00B0F0"/>
                </a:solidFill>
              </a:rPr>
              <a:t>–</a:t>
            </a:r>
            <a:r>
              <a:rPr lang="cs-CZ" sz="4000" dirty="0" smtClean="0"/>
              <a:t>) = (</a:t>
            </a:r>
            <a:r>
              <a:rPr lang="cs-CZ" sz="4000" dirty="0" smtClean="0">
                <a:solidFill>
                  <a:srgbClr val="00B0F0"/>
                </a:solidFill>
              </a:rPr>
              <a:t>–</a:t>
            </a:r>
            <a:r>
              <a:rPr lang="cs-CZ" sz="4000" dirty="0" smtClean="0"/>
              <a:t>)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5373216"/>
            <a:ext cx="27286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(</a:t>
            </a:r>
            <a:r>
              <a:rPr lang="cs-CZ" sz="4000" dirty="0" smtClean="0">
                <a:solidFill>
                  <a:srgbClr val="00B0F0"/>
                </a:solidFill>
              </a:rPr>
              <a:t>–</a:t>
            </a:r>
            <a:r>
              <a:rPr lang="cs-CZ" sz="4000" dirty="0" smtClean="0"/>
              <a:t>) · (</a:t>
            </a:r>
            <a:r>
              <a:rPr lang="cs-CZ" sz="4000" dirty="0" smtClean="0">
                <a:solidFill>
                  <a:srgbClr val="FF0000"/>
                </a:solidFill>
              </a:rPr>
              <a:t>+</a:t>
            </a:r>
            <a:r>
              <a:rPr lang="cs-CZ" sz="4000" dirty="0" smtClean="0"/>
              <a:t>) = (</a:t>
            </a:r>
            <a:r>
              <a:rPr lang="cs-CZ" sz="4000" dirty="0" smtClean="0">
                <a:solidFill>
                  <a:srgbClr val="00B0F0"/>
                </a:solidFill>
              </a:rPr>
              <a:t>–</a:t>
            </a:r>
            <a:r>
              <a:rPr lang="cs-CZ" sz="4000" dirty="0" smtClean="0"/>
              <a:t>)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nulou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– li aspoň jedno z obou čísel nula, tak součin je taktéž nula:</a:t>
            </a:r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4 · 0 = </a:t>
            </a:r>
            <a:r>
              <a:rPr lang="cs-CZ" dirty="0" err="1" smtClean="0"/>
              <a:t>0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0 · (–4) = 0</a:t>
            </a:r>
          </a:p>
          <a:p>
            <a:pPr>
              <a:buNone/>
            </a:pPr>
            <a:r>
              <a:rPr lang="cs-CZ" dirty="0" smtClean="0"/>
              <a:t>0 · </a:t>
            </a:r>
            <a:r>
              <a:rPr lang="cs-CZ" dirty="0" err="1" smtClean="0"/>
              <a:t>0</a:t>
            </a:r>
            <a:r>
              <a:rPr lang="cs-CZ" dirty="0" smtClean="0"/>
              <a:t> = </a:t>
            </a:r>
            <a:r>
              <a:rPr lang="cs-CZ" dirty="0" err="1" smtClean="0"/>
              <a:t>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3 · 6 =</a:t>
            </a:r>
          </a:p>
          <a:p>
            <a:pPr>
              <a:buNone/>
            </a:pPr>
            <a:r>
              <a:rPr lang="cs-CZ" dirty="0" smtClean="0"/>
              <a:t>4 · (–5) =</a:t>
            </a:r>
          </a:p>
          <a:p>
            <a:pPr>
              <a:buNone/>
            </a:pPr>
            <a:r>
              <a:rPr lang="cs-CZ" dirty="0" smtClean="0"/>
              <a:t>(–8) · 2 =</a:t>
            </a:r>
          </a:p>
          <a:p>
            <a:pPr>
              <a:buNone/>
            </a:pPr>
            <a:r>
              <a:rPr lang="cs-CZ" dirty="0" smtClean="0"/>
              <a:t>(–7) · (–7) =</a:t>
            </a:r>
          </a:p>
          <a:p>
            <a:pPr>
              <a:buNone/>
            </a:pPr>
            <a:r>
              <a:rPr lang="cs-CZ" dirty="0" smtClean="0"/>
              <a:t>(–9) · 10 =</a:t>
            </a:r>
          </a:p>
          <a:p>
            <a:pPr>
              <a:buNone/>
            </a:pPr>
            <a:r>
              <a:rPr lang="cs-CZ" dirty="0" smtClean="0"/>
              <a:t>0 · (–6) =</a:t>
            </a:r>
          </a:p>
          <a:p>
            <a:pPr>
              <a:buNone/>
            </a:pPr>
            <a:r>
              <a:rPr lang="cs-CZ" dirty="0" smtClean="0"/>
              <a:t>(–8) · (–3) =</a:t>
            </a:r>
          </a:p>
          <a:p>
            <a:pPr>
              <a:buNone/>
            </a:pPr>
            <a:r>
              <a:rPr lang="cs-CZ" dirty="0" smtClean="0"/>
              <a:t>7 · 8 =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(–13) · 0 =</a:t>
            </a:r>
          </a:p>
          <a:p>
            <a:pPr>
              <a:buNone/>
            </a:pPr>
            <a:r>
              <a:rPr lang="cs-CZ" dirty="0" smtClean="0"/>
              <a:t>2 · (–15) =</a:t>
            </a:r>
          </a:p>
          <a:p>
            <a:pPr>
              <a:buNone/>
            </a:pPr>
            <a:r>
              <a:rPr lang="cs-CZ" dirty="0" smtClean="0"/>
              <a:t>(–4) · (–25) =</a:t>
            </a:r>
          </a:p>
          <a:p>
            <a:pPr>
              <a:buNone/>
            </a:pPr>
            <a:r>
              <a:rPr lang="cs-CZ" dirty="0" smtClean="0"/>
              <a:t>(–100) · 5 =</a:t>
            </a:r>
          </a:p>
          <a:p>
            <a:pPr>
              <a:buNone/>
            </a:pPr>
            <a:r>
              <a:rPr lang="cs-CZ" dirty="0" smtClean="0"/>
              <a:t>8 · 25 =</a:t>
            </a:r>
          </a:p>
          <a:p>
            <a:pPr>
              <a:buNone/>
            </a:pPr>
            <a:r>
              <a:rPr lang="cs-CZ" dirty="0" smtClean="0"/>
              <a:t>50 · (–20) =</a:t>
            </a:r>
          </a:p>
          <a:p>
            <a:pPr>
              <a:buNone/>
            </a:pPr>
            <a:r>
              <a:rPr lang="cs-CZ" dirty="0" smtClean="0"/>
              <a:t>(–10) · (–31) =</a:t>
            </a:r>
          </a:p>
          <a:p>
            <a:pPr>
              <a:buNone/>
            </a:pPr>
            <a:r>
              <a:rPr lang="cs-CZ" dirty="0" smtClean="0"/>
              <a:t>(–40) · 20 =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29561" y="160963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18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89601" y="2132856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–20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26089" y="2617748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–16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21649" y="312180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49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42113" y="3625860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–90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89601" y="414908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465313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24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515719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56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46569" y="160963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18577" y="2113692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–30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16216" y="2617748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100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70977" y="3121804"/>
            <a:ext cx="912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–500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96136" y="3645024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200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70977" y="4149080"/>
            <a:ext cx="1095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–1000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22633" y="4653136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310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70977" y="5157192"/>
            <a:ext cx="912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–800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 tmFilter="0,0; .5, 1; 1, 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 tmFilter="0,0; .5, 1; 1, 1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číslem –1 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Násobíme – li celé číslo číslem –1, dostaneme číslo k němu navzájem opačné.</a:t>
            </a:r>
          </a:p>
          <a:p>
            <a:pPr>
              <a:buNone/>
            </a:pPr>
            <a:r>
              <a:rPr lang="cs-CZ" dirty="0" smtClean="0"/>
              <a:t>4 · (–1) =</a:t>
            </a:r>
          </a:p>
          <a:p>
            <a:pPr>
              <a:buNone/>
            </a:pPr>
            <a:r>
              <a:rPr lang="cs-CZ" dirty="0" smtClean="0"/>
              <a:t>(–1) · (– 15) =</a:t>
            </a:r>
          </a:p>
          <a:p>
            <a:pPr>
              <a:buNone/>
            </a:pPr>
            <a:r>
              <a:rPr lang="cs-CZ" dirty="0" smtClean="0"/>
              <a:t>248 · (–1) =</a:t>
            </a:r>
          </a:p>
          <a:p>
            <a:pPr>
              <a:buNone/>
            </a:pPr>
            <a:r>
              <a:rPr lang="cs-CZ" dirty="0" smtClean="0"/>
              <a:t>(–1) · (–1684) =</a:t>
            </a:r>
          </a:p>
          <a:p>
            <a:pPr>
              <a:buNone/>
            </a:pPr>
            <a:r>
              <a:rPr lang="cs-CZ" dirty="0" smtClean="0"/>
              <a:t>0 · (–1) =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2700209"/>
            <a:ext cx="5982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–4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40879" y="3861048"/>
            <a:ext cx="1015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–248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28911" y="326582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15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13737" y="4437112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1684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46696" y="5076473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více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2 · </a:t>
            </a:r>
            <a:r>
              <a:rPr lang="cs-CZ" dirty="0" err="1" smtClean="0"/>
              <a:t>2</a:t>
            </a:r>
            <a:r>
              <a:rPr lang="cs-CZ" dirty="0" smtClean="0"/>
              <a:t> · </a:t>
            </a:r>
            <a:r>
              <a:rPr lang="cs-CZ" dirty="0" err="1" smtClean="0"/>
              <a:t>2</a:t>
            </a:r>
            <a:r>
              <a:rPr lang="cs-CZ" dirty="0" smtClean="0"/>
              <a:t> · </a:t>
            </a:r>
            <a:r>
              <a:rPr lang="cs-CZ" dirty="0" err="1" smtClean="0"/>
              <a:t>2</a:t>
            </a:r>
            <a:r>
              <a:rPr lang="cs-CZ" dirty="0" smtClean="0"/>
              <a:t> =</a:t>
            </a:r>
          </a:p>
          <a:p>
            <a:pPr>
              <a:buNone/>
            </a:pPr>
            <a:r>
              <a:rPr lang="cs-CZ" dirty="0" smtClean="0"/>
              <a:t>(–2) · </a:t>
            </a:r>
            <a:r>
              <a:rPr lang="cs-CZ" dirty="0" err="1" smtClean="0"/>
              <a:t>2</a:t>
            </a:r>
            <a:r>
              <a:rPr lang="cs-CZ" dirty="0" smtClean="0"/>
              <a:t> · </a:t>
            </a:r>
            <a:r>
              <a:rPr lang="cs-CZ" dirty="0" err="1" smtClean="0"/>
              <a:t>2</a:t>
            </a:r>
            <a:r>
              <a:rPr lang="cs-CZ" dirty="0" smtClean="0"/>
              <a:t> · </a:t>
            </a:r>
            <a:r>
              <a:rPr lang="cs-CZ" dirty="0" err="1" smtClean="0"/>
              <a:t>2</a:t>
            </a:r>
            <a:r>
              <a:rPr lang="cs-CZ" dirty="0" smtClean="0"/>
              <a:t> = </a:t>
            </a:r>
          </a:p>
          <a:p>
            <a:pPr>
              <a:buNone/>
            </a:pPr>
            <a:r>
              <a:rPr lang="cs-CZ" dirty="0" smtClean="0"/>
              <a:t>(–2) · (–2) · </a:t>
            </a:r>
            <a:r>
              <a:rPr lang="cs-CZ" dirty="0" err="1" smtClean="0"/>
              <a:t>2</a:t>
            </a:r>
            <a:r>
              <a:rPr lang="cs-CZ" dirty="0" smtClean="0"/>
              <a:t> · </a:t>
            </a:r>
            <a:r>
              <a:rPr lang="cs-CZ" dirty="0" err="1" smtClean="0"/>
              <a:t>2</a:t>
            </a:r>
            <a:r>
              <a:rPr lang="cs-CZ" dirty="0" smtClean="0"/>
              <a:t> =</a:t>
            </a:r>
          </a:p>
          <a:p>
            <a:pPr>
              <a:buNone/>
            </a:pPr>
            <a:r>
              <a:rPr lang="cs-CZ" dirty="0" smtClean="0"/>
              <a:t>(–2) · (–2) · (–2) · </a:t>
            </a:r>
            <a:r>
              <a:rPr lang="cs-CZ" dirty="0" err="1" smtClean="0"/>
              <a:t>2</a:t>
            </a:r>
            <a:r>
              <a:rPr lang="cs-CZ" dirty="0" smtClean="0"/>
              <a:t> =</a:t>
            </a:r>
          </a:p>
          <a:p>
            <a:pPr>
              <a:buNone/>
            </a:pPr>
            <a:r>
              <a:rPr lang="cs-CZ" dirty="0" smtClean="0"/>
              <a:t>(–2) · (–2) · (–2) · (–2)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Lichý</a:t>
            </a:r>
            <a:r>
              <a:rPr lang="cs-CZ" dirty="0" smtClean="0"/>
              <a:t> počet záporných činitelů – </a:t>
            </a:r>
            <a:r>
              <a:rPr lang="cs-CZ" dirty="0" smtClean="0">
                <a:solidFill>
                  <a:srgbClr val="0070C0"/>
                </a:solidFill>
              </a:rPr>
              <a:t>záporné</a:t>
            </a:r>
            <a:r>
              <a:rPr lang="cs-CZ" dirty="0" smtClean="0"/>
              <a:t> číslo.</a:t>
            </a:r>
          </a:p>
          <a:p>
            <a:pPr>
              <a:buNone/>
            </a:pPr>
            <a:r>
              <a:rPr lang="cs-CZ" b="1" dirty="0" smtClean="0"/>
              <a:t>Sudý</a:t>
            </a:r>
            <a:r>
              <a:rPr lang="cs-CZ" dirty="0" smtClean="0"/>
              <a:t> počet záporných činitelů – </a:t>
            </a:r>
            <a:r>
              <a:rPr lang="cs-CZ" dirty="0" smtClean="0">
                <a:solidFill>
                  <a:srgbClr val="FF0000"/>
                </a:solidFill>
              </a:rPr>
              <a:t>kladné</a:t>
            </a:r>
            <a:r>
              <a:rPr lang="cs-CZ" dirty="0" smtClean="0"/>
              <a:t> číslo.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162008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62441" y="2196153"/>
            <a:ext cx="8066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–16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94489" y="277221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58585" y="392434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16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37377" y="3348281"/>
            <a:ext cx="8066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–16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2 · (–3) · 4 =</a:t>
            </a:r>
          </a:p>
          <a:p>
            <a:pPr>
              <a:buNone/>
            </a:pPr>
            <a:r>
              <a:rPr lang="cs-CZ" dirty="0" smtClean="0"/>
              <a:t>(–3) · 4 · (–3) =</a:t>
            </a:r>
          </a:p>
          <a:p>
            <a:pPr>
              <a:buNone/>
            </a:pPr>
            <a:r>
              <a:rPr lang="cs-CZ" dirty="0" smtClean="0"/>
              <a:t>(–5) · (–3) · (–2) = </a:t>
            </a:r>
          </a:p>
          <a:p>
            <a:pPr>
              <a:buNone/>
            </a:pPr>
            <a:r>
              <a:rPr lang="cs-CZ" dirty="0" smtClean="0"/>
              <a:t>2 · (–2) · 5 · (–5) =</a:t>
            </a:r>
          </a:p>
          <a:p>
            <a:pPr>
              <a:buNone/>
            </a:pPr>
            <a:r>
              <a:rPr lang="cs-CZ" dirty="0" smtClean="0"/>
              <a:t>4 · (–1) · (–4) · (–2) =</a:t>
            </a:r>
          </a:p>
          <a:p>
            <a:pPr>
              <a:buNone/>
            </a:pPr>
            <a:r>
              <a:rPr lang="cs-CZ" dirty="0" smtClean="0"/>
              <a:t>(–2) · 5 · (–3) · (–10) =</a:t>
            </a:r>
          </a:p>
          <a:p>
            <a:pPr>
              <a:buNone/>
            </a:pPr>
            <a:r>
              <a:rPr lang="cs-CZ" dirty="0" smtClean="0"/>
              <a:t>(–6) · (–20) · (–3) · (–1)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1620089"/>
            <a:ext cx="8066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–24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01273" y="220486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36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33321" y="2772217"/>
            <a:ext cx="8066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–30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3356992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100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09385" y="3933056"/>
            <a:ext cx="8066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–32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53401" y="4509120"/>
            <a:ext cx="1015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–300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85449" y="5085184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360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775</Words>
  <Application>Microsoft Office PowerPoint</Application>
  <PresentationFormat>Předvádění na obrazovce (4:3)</PresentationFormat>
  <Paragraphs>159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Násobení celých čísel</vt:lpstr>
      <vt:lpstr>Násobení celých čísel</vt:lpstr>
      <vt:lpstr>Násobení celých čísel</vt:lpstr>
      <vt:lpstr>Kombinace znamének</vt:lpstr>
      <vt:lpstr>Násobení nulou</vt:lpstr>
      <vt:lpstr>Příklady</vt:lpstr>
      <vt:lpstr>Násobení číslem –1  </vt:lpstr>
      <vt:lpstr>Násobení více čísel</vt:lpstr>
      <vt:lpstr>Vypočítej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celých čísel</dc:title>
  <dc:creator>Roman</dc:creator>
  <cp:lastModifiedBy>Roman Marshner</cp:lastModifiedBy>
  <cp:revision>14</cp:revision>
  <dcterms:created xsi:type="dcterms:W3CDTF">2012-10-07T17:04:08Z</dcterms:created>
  <dcterms:modified xsi:type="dcterms:W3CDTF">2012-11-30T07:59:23Z</dcterms:modified>
</cp:coreProperties>
</file>