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2" r:id="rId3"/>
    <p:sldId id="256" r:id="rId4"/>
    <p:sldId id="257" r:id="rId5"/>
    <p:sldId id="259" r:id="rId6"/>
    <p:sldId id="264" r:id="rId7"/>
    <p:sldId id="258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467A5F3-B378-4FD3-A84D-353895623462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332BFF1-F50A-4915-A9EC-967C89B6D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VY_42_INOVACE_07_2_Mocnina s přirozeným mocnitelem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</a:t>
            </a:r>
            <a:r>
              <a:rPr lang="cs-CZ" sz="1700" dirty="0" smtClean="0"/>
              <a:t>seznámení s </a:t>
            </a:r>
            <a:r>
              <a:rPr lang="cs-CZ" sz="1700" dirty="0" smtClean="0"/>
              <a:t>mocninou s přirozeným mocnitelem. </a:t>
            </a:r>
            <a:r>
              <a:rPr lang="cs-CZ" sz="1700" dirty="0" smtClean="0"/>
              <a:t>Následné zapisování, </a:t>
            </a:r>
            <a:r>
              <a:rPr lang="cs-CZ" sz="1700" dirty="0" smtClean="0"/>
              <a:t>čtení a určování mocniny s přirozeným mocnitelem.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13.11.2012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13.11.2012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Mocnina s přirozeným mocnitelem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886200"/>
            <a:ext cx="6656784" cy="1752600"/>
          </a:xfrm>
        </p:spPr>
        <p:txBody>
          <a:bodyPr/>
          <a:lstStyle/>
          <a:p>
            <a:r>
              <a:rPr lang="cs-CZ" dirty="0" smtClean="0"/>
              <a:t>Zápis, čtení a určování mocniny </a:t>
            </a:r>
            <a:br>
              <a:rPr lang="cs-CZ" dirty="0" smtClean="0"/>
            </a:br>
            <a:r>
              <a:rPr lang="cs-CZ" dirty="0" smtClean="0"/>
              <a:t>s přirozeným mocnitelem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Mocnina s přirozeným mocnitelem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Pro každé přirozené číslo </a:t>
            </a:r>
            <a:r>
              <a:rPr lang="cs-CZ" i="1" dirty="0" smtClean="0"/>
              <a:t>n</a:t>
            </a:r>
            <a:r>
              <a:rPr lang="cs-CZ" dirty="0" smtClean="0"/>
              <a:t> je </a:t>
            </a:r>
            <a:r>
              <a:rPr lang="cs-CZ" i="1" dirty="0" smtClean="0"/>
              <a:t>n-</a:t>
            </a:r>
            <a:r>
              <a:rPr lang="cs-CZ" i="1" dirty="0" err="1" smtClean="0"/>
              <a:t>tá</a:t>
            </a:r>
            <a:r>
              <a:rPr lang="cs-CZ" dirty="0" smtClean="0"/>
              <a:t> mocnina čísla </a:t>
            </a:r>
            <a:r>
              <a:rPr lang="cs-CZ" i="1" dirty="0" smtClean="0"/>
              <a:t>a</a:t>
            </a:r>
            <a:r>
              <a:rPr lang="cs-CZ" dirty="0" smtClean="0"/>
              <a:t> součin, ve kterém je </a:t>
            </a:r>
            <a:r>
              <a:rPr lang="cs-CZ" i="1" dirty="0" smtClean="0"/>
              <a:t>n </a:t>
            </a:r>
            <a:r>
              <a:rPr lang="cs-CZ" dirty="0" smtClean="0"/>
              <a:t>počet činitelů </a:t>
            </a:r>
            <a:r>
              <a:rPr lang="cs-CZ" i="1" dirty="0" smtClean="0"/>
              <a:t>a.</a:t>
            </a:r>
            <a:endParaRPr lang="cs-CZ" dirty="0" smtClean="0"/>
          </a:p>
          <a:p>
            <a:pPr algn="ctr">
              <a:buNone/>
            </a:pPr>
            <a:r>
              <a:rPr lang="cs-CZ" sz="6600" b="1" dirty="0" err="1" smtClean="0">
                <a:solidFill>
                  <a:srgbClr val="FF0000"/>
                </a:solidFill>
              </a:rPr>
              <a:t>a</a:t>
            </a:r>
            <a:r>
              <a:rPr lang="cs-CZ" sz="6600" b="1" baseline="30000" dirty="0" err="1" smtClean="0">
                <a:solidFill>
                  <a:srgbClr val="FF0000"/>
                </a:solidFill>
              </a:rPr>
              <a:t>n</a:t>
            </a:r>
            <a:r>
              <a:rPr lang="cs-CZ" sz="6600" b="1" dirty="0" smtClean="0">
                <a:solidFill>
                  <a:srgbClr val="FF0000"/>
                </a:solidFill>
              </a:rPr>
              <a:t> = a · </a:t>
            </a:r>
            <a:r>
              <a:rPr lang="cs-CZ" sz="6600" b="1" dirty="0" err="1" smtClean="0">
                <a:solidFill>
                  <a:srgbClr val="FF0000"/>
                </a:solidFill>
              </a:rPr>
              <a:t>a</a:t>
            </a:r>
            <a:r>
              <a:rPr lang="cs-CZ" sz="6600" b="1" dirty="0" smtClean="0">
                <a:solidFill>
                  <a:srgbClr val="FF0000"/>
                </a:solidFill>
              </a:rPr>
              <a:t> · ... · </a:t>
            </a:r>
            <a:r>
              <a:rPr lang="cs-CZ" sz="6600" b="1" dirty="0" err="1" smtClean="0">
                <a:solidFill>
                  <a:srgbClr val="FF0000"/>
                </a:solidFill>
              </a:rPr>
              <a:t>a</a:t>
            </a:r>
            <a:endParaRPr lang="cs-CZ" sz="66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dirty="0" smtClean="0"/>
              <a:t>	             </a:t>
            </a:r>
            <a:r>
              <a:rPr lang="cs-CZ" i="1" dirty="0" smtClean="0"/>
              <a:t>n</a:t>
            </a:r>
            <a:r>
              <a:rPr lang="cs-CZ" dirty="0" smtClean="0"/>
              <a:t> krát</a:t>
            </a:r>
          </a:p>
          <a:p>
            <a:pPr>
              <a:buNone/>
            </a:pPr>
            <a:r>
              <a:rPr lang="cs-CZ" dirty="0" smtClean="0"/>
              <a:t>Čteme </a:t>
            </a:r>
            <a:r>
              <a:rPr lang="cs-CZ" i="1" dirty="0" smtClean="0"/>
              <a:t>á na n-tou</a:t>
            </a:r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smtClean="0"/>
              <a:t>Čtvrtá mocnina čísla (–0,5):</a:t>
            </a:r>
          </a:p>
          <a:p>
            <a:pPr>
              <a:buNone/>
            </a:pPr>
            <a:r>
              <a:rPr lang="cs-CZ" sz="2800" dirty="0" smtClean="0"/>
              <a:t>Sedmá mocnina čísla šest:</a:t>
            </a:r>
          </a:p>
          <a:p>
            <a:pPr>
              <a:buNone/>
            </a:pPr>
            <a:r>
              <a:rPr lang="cs-CZ" sz="2800" dirty="0" smtClean="0"/>
              <a:t>Osmá mocnina čísla dva: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75455" y="5229200"/>
            <a:ext cx="1016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(–0,5)</a:t>
            </a:r>
            <a:r>
              <a:rPr lang="cs-CZ" sz="2400" baseline="30000" dirty="0" smtClean="0"/>
              <a:t>4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5229200"/>
            <a:ext cx="39629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(–0,5) · (–0,5) · </a:t>
            </a:r>
            <a:r>
              <a:rPr lang="cs-CZ" sz="2400" smtClean="0"/>
              <a:t>(–0,5) </a:t>
            </a:r>
            <a:r>
              <a:rPr lang="cs-CZ" sz="2400" dirty="0" smtClean="0"/>
              <a:t>· (–0,5)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54772" y="5714092"/>
            <a:ext cx="489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</a:t>
            </a:r>
            <a:r>
              <a:rPr lang="cs-CZ" sz="2800" baseline="30000" dirty="0" smtClean="0"/>
              <a:t>7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54772" y="6218148"/>
            <a:ext cx="489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</a:t>
            </a:r>
            <a:r>
              <a:rPr lang="cs-CZ" sz="2800" baseline="30000" dirty="0" smtClean="0"/>
              <a:t>8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992" y="5714092"/>
            <a:ext cx="3254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6 · </a:t>
            </a:r>
            <a:r>
              <a:rPr lang="cs-CZ" sz="2800" dirty="0" err="1" smtClean="0"/>
              <a:t>6</a:t>
            </a:r>
            <a:r>
              <a:rPr lang="cs-CZ" sz="2800" dirty="0" smtClean="0"/>
              <a:t> · </a:t>
            </a:r>
            <a:r>
              <a:rPr lang="cs-CZ" sz="2800" dirty="0" err="1" smtClean="0"/>
              <a:t>6</a:t>
            </a:r>
            <a:r>
              <a:rPr lang="cs-CZ" sz="2800" dirty="0" smtClean="0"/>
              <a:t> · </a:t>
            </a:r>
            <a:r>
              <a:rPr lang="cs-CZ" sz="2800" dirty="0" err="1" smtClean="0"/>
              <a:t>6</a:t>
            </a:r>
            <a:r>
              <a:rPr lang="cs-CZ" sz="2800" dirty="0" smtClean="0"/>
              <a:t> · </a:t>
            </a:r>
            <a:r>
              <a:rPr lang="cs-CZ" sz="2800" dirty="0" err="1" smtClean="0"/>
              <a:t>6</a:t>
            </a:r>
            <a:r>
              <a:rPr lang="cs-CZ" sz="2800" dirty="0" smtClean="0"/>
              <a:t> · </a:t>
            </a:r>
            <a:r>
              <a:rPr lang="cs-CZ" sz="2800" dirty="0" err="1" smtClean="0"/>
              <a:t>6</a:t>
            </a:r>
            <a:r>
              <a:rPr lang="cs-CZ" sz="2800" dirty="0" smtClean="0"/>
              <a:t> · </a:t>
            </a:r>
            <a:r>
              <a:rPr lang="cs-CZ" sz="2800" dirty="0" err="1" smtClean="0"/>
              <a:t>6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6218148"/>
            <a:ext cx="36920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2 · </a:t>
            </a:r>
            <a:r>
              <a:rPr lang="cs-CZ" sz="2800" dirty="0" err="1" smtClean="0"/>
              <a:t>2</a:t>
            </a:r>
            <a:r>
              <a:rPr lang="cs-CZ" sz="2800" dirty="0" smtClean="0"/>
              <a:t> · </a:t>
            </a:r>
            <a:r>
              <a:rPr lang="cs-CZ" sz="2800" dirty="0" err="1" smtClean="0"/>
              <a:t>2</a:t>
            </a:r>
            <a:r>
              <a:rPr lang="cs-CZ" sz="2800" dirty="0" smtClean="0"/>
              <a:t> · </a:t>
            </a:r>
            <a:r>
              <a:rPr lang="cs-CZ" sz="2800" dirty="0" err="1" smtClean="0"/>
              <a:t>2</a:t>
            </a:r>
            <a:r>
              <a:rPr lang="cs-CZ" sz="2800" dirty="0" smtClean="0"/>
              <a:t> · </a:t>
            </a:r>
            <a:r>
              <a:rPr lang="cs-CZ" sz="2800" dirty="0" err="1" smtClean="0"/>
              <a:t>2</a:t>
            </a:r>
            <a:r>
              <a:rPr lang="cs-CZ" sz="2800" dirty="0" smtClean="0"/>
              <a:t> · </a:t>
            </a:r>
            <a:r>
              <a:rPr lang="cs-CZ" sz="2800" dirty="0" err="1" smtClean="0"/>
              <a:t>2</a:t>
            </a:r>
            <a:r>
              <a:rPr lang="cs-CZ" sz="2800" dirty="0" smtClean="0"/>
              <a:t> · </a:t>
            </a:r>
            <a:r>
              <a:rPr lang="cs-CZ" sz="2800" dirty="0" err="1" smtClean="0"/>
              <a:t>2</a:t>
            </a:r>
            <a:r>
              <a:rPr lang="cs-CZ" sz="2800" dirty="0" smtClean="0"/>
              <a:t> · </a:t>
            </a:r>
            <a:r>
              <a:rPr lang="cs-CZ" sz="2800" dirty="0" err="1" smtClean="0"/>
              <a:t>2</a:t>
            </a:r>
            <a:endParaRPr lang="cs-CZ" sz="2800" dirty="0"/>
          </a:p>
        </p:txBody>
      </p:sp>
      <p:sp>
        <p:nvSpPr>
          <p:cNvPr id="16" name="Pravá složená závorka 15"/>
          <p:cNvSpPr/>
          <p:nvPr/>
        </p:nvSpPr>
        <p:spPr>
          <a:xfrm rot="5400000">
            <a:off x="5112060" y="1592796"/>
            <a:ext cx="504056" cy="3888432"/>
          </a:xfrm>
          <a:prstGeom prst="righ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6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  <p:bldP spid="10" grpId="0"/>
      <p:bldP spid="11" grpId="0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mocninu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/>
              <a:t>13</a:t>
            </a:r>
            <a:r>
              <a:rPr lang="cs-CZ" sz="4800" baseline="30000" dirty="0" smtClean="0"/>
              <a:t>6</a:t>
            </a:r>
            <a:r>
              <a:rPr lang="cs-CZ" sz="4800" dirty="0" smtClean="0"/>
              <a:t> </a:t>
            </a:r>
          </a:p>
          <a:p>
            <a:pPr>
              <a:buNone/>
            </a:pPr>
            <a:r>
              <a:rPr lang="cs-CZ" sz="4800" dirty="0" smtClean="0"/>
              <a:t>8</a:t>
            </a:r>
            <a:r>
              <a:rPr lang="cs-CZ" sz="4800" baseline="30000" dirty="0" smtClean="0"/>
              <a:t>9</a:t>
            </a:r>
            <a:r>
              <a:rPr lang="cs-CZ" sz="4800" dirty="0" smtClean="0"/>
              <a:t> </a:t>
            </a:r>
          </a:p>
          <a:p>
            <a:pPr>
              <a:buNone/>
            </a:pPr>
            <a:r>
              <a:rPr lang="cs-CZ" sz="4800" dirty="0" smtClean="0"/>
              <a:t>21</a:t>
            </a:r>
            <a:r>
              <a:rPr lang="cs-CZ" sz="4800" baseline="30000" dirty="0" smtClean="0"/>
              <a:t>3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3</a:t>
            </a:r>
            <a:r>
              <a:rPr lang="cs-CZ" sz="4800" baseline="30000" dirty="0" smtClean="0"/>
              <a:t>15</a:t>
            </a:r>
            <a:r>
              <a:rPr lang="cs-CZ" sz="4800" dirty="0" smtClean="0"/>
              <a:t> </a:t>
            </a:r>
          </a:p>
          <a:p>
            <a:pPr>
              <a:buNone/>
            </a:pPr>
            <a:r>
              <a:rPr lang="cs-CZ" sz="4800" dirty="0" smtClean="0"/>
              <a:t>0,5</a:t>
            </a:r>
            <a:r>
              <a:rPr lang="cs-CZ" sz="4800" baseline="30000" dirty="0" smtClean="0"/>
              <a:t>5</a:t>
            </a:r>
            <a:endParaRPr lang="cs-CZ" sz="48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/>
              <a:t>2,6</a:t>
            </a:r>
            <a:r>
              <a:rPr lang="cs-CZ" sz="4800" baseline="30000" dirty="0" smtClean="0"/>
              <a:t>6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7,32</a:t>
            </a:r>
            <a:r>
              <a:rPr lang="cs-CZ" sz="4800" baseline="30000" dirty="0" smtClean="0"/>
              <a:t>11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(–8)</a:t>
            </a:r>
            <a:r>
              <a:rPr lang="cs-CZ" sz="4800" baseline="30000" dirty="0" smtClean="0"/>
              <a:t>10</a:t>
            </a:r>
            <a:r>
              <a:rPr lang="cs-CZ" sz="4800" dirty="0" smtClean="0"/>
              <a:t> </a:t>
            </a:r>
          </a:p>
          <a:p>
            <a:pPr>
              <a:buNone/>
            </a:pPr>
            <a:r>
              <a:rPr lang="cs-CZ" sz="4800" dirty="0" smtClean="0"/>
              <a:t>12,8</a:t>
            </a:r>
            <a:r>
              <a:rPr lang="cs-CZ" sz="4800" baseline="30000" dirty="0" smtClean="0"/>
              <a:t>25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(–3,5)</a:t>
            </a:r>
            <a:r>
              <a:rPr lang="cs-CZ" sz="4800" baseline="30000" dirty="0" smtClean="0"/>
              <a:t>93</a:t>
            </a:r>
            <a:endParaRPr lang="cs-CZ" sz="4800" dirty="0" smtClean="0"/>
          </a:p>
          <a:p>
            <a:pPr>
              <a:buNone/>
            </a:pP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jako mocninu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dirty="0" smtClean="0"/>
              <a:t>5 · </a:t>
            </a:r>
            <a:r>
              <a:rPr lang="cs-CZ" sz="4000" dirty="0" err="1" smtClean="0"/>
              <a:t>5</a:t>
            </a:r>
            <a:r>
              <a:rPr lang="cs-CZ" sz="4000" dirty="0" smtClean="0"/>
              <a:t> · </a:t>
            </a:r>
            <a:r>
              <a:rPr lang="cs-CZ" sz="4000" dirty="0" err="1" smtClean="0"/>
              <a:t>5</a:t>
            </a:r>
            <a:r>
              <a:rPr lang="cs-CZ" sz="4000" dirty="0" smtClean="0"/>
              <a:t> · </a:t>
            </a:r>
            <a:r>
              <a:rPr lang="cs-CZ" sz="4000" dirty="0" err="1" smtClean="0"/>
              <a:t>5</a:t>
            </a:r>
            <a:r>
              <a:rPr lang="cs-CZ" sz="4000" dirty="0" smtClean="0"/>
              <a:t> · </a:t>
            </a:r>
            <a:r>
              <a:rPr lang="cs-CZ" sz="4000" dirty="0" err="1" smtClean="0"/>
              <a:t>5</a:t>
            </a:r>
            <a:r>
              <a:rPr lang="cs-CZ" sz="4000" dirty="0" smtClean="0"/>
              <a:t> · </a:t>
            </a:r>
            <a:r>
              <a:rPr lang="cs-CZ" sz="4000" dirty="0" err="1" smtClean="0"/>
              <a:t>5</a:t>
            </a:r>
            <a:r>
              <a:rPr lang="cs-CZ" sz="4000" dirty="0" smtClean="0"/>
              <a:t> · </a:t>
            </a:r>
            <a:r>
              <a:rPr lang="cs-CZ" sz="4000" dirty="0" err="1" smtClean="0"/>
              <a:t>5</a:t>
            </a:r>
            <a:r>
              <a:rPr lang="cs-CZ" sz="4000" dirty="0" smtClean="0"/>
              <a:t> =</a:t>
            </a:r>
          </a:p>
          <a:p>
            <a:pPr>
              <a:buNone/>
            </a:pPr>
            <a:r>
              <a:rPr lang="cs-CZ" sz="4000" dirty="0" smtClean="0"/>
              <a:t>2 · </a:t>
            </a:r>
            <a:r>
              <a:rPr lang="cs-CZ" sz="4000" dirty="0" err="1" smtClean="0"/>
              <a:t>2</a:t>
            </a:r>
            <a:r>
              <a:rPr lang="cs-CZ" sz="4000" dirty="0" smtClean="0"/>
              <a:t> · </a:t>
            </a:r>
            <a:r>
              <a:rPr lang="cs-CZ" sz="4000" dirty="0" err="1" smtClean="0"/>
              <a:t>2</a:t>
            </a:r>
            <a:r>
              <a:rPr lang="cs-CZ" sz="4000" dirty="0" smtClean="0"/>
              <a:t> · </a:t>
            </a:r>
            <a:r>
              <a:rPr lang="cs-CZ" sz="4000" dirty="0" err="1" smtClean="0"/>
              <a:t>2</a:t>
            </a:r>
            <a:r>
              <a:rPr lang="cs-CZ" sz="4000" dirty="0" smtClean="0"/>
              <a:t> · </a:t>
            </a:r>
            <a:r>
              <a:rPr lang="cs-CZ" sz="4000" dirty="0" err="1" smtClean="0"/>
              <a:t>2</a:t>
            </a:r>
            <a:r>
              <a:rPr lang="cs-CZ" sz="4000" dirty="0" smtClean="0"/>
              <a:t> · </a:t>
            </a:r>
            <a:r>
              <a:rPr lang="cs-CZ" sz="4000" dirty="0" err="1" smtClean="0"/>
              <a:t>2</a:t>
            </a:r>
            <a:r>
              <a:rPr lang="cs-CZ" sz="4000" dirty="0" smtClean="0"/>
              <a:t> · </a:t>
            </a:r>
            <a:r>
              <a:rPr lang="cs-CZ" sz="4000" dirty="0" err="1" smtClean="0"/>
              <a:t>2</a:t>
            </a:r>
            <a:r>
              <a:rPr lang="cs-CZ" sz="4000" dirty="0" smtClean="0"/>
              <a:t> · </a:t>
            </a:r>
            <a:r>
              <a:rPr lang="cs-CZ" sz="4000" dirty="0" err="1" smtClean="0"/>
              <a:t>2</a:t>
            </a:r>
            <a:r>
              <a:rPr lang="cs-CZ" sz="4000" dirty="0" smtClean="0"/>
              <a:t> · </a:t>
            </a:r>
            <a:r>
              <a:rPr lang="cs-CZ" sz="4000" dirty="0" err="1" smtClean="0"/>
              <a:t>2</a:t>
            </a:r>
            <a:r>
              <a:rPr lang="cs-CZ" sz="4000" dirty="0" smtClean="0"/>
              <a:t> · </a:t>
            </a:r>
            <a:r>
              <a:rPr lang="cs-CZ" sz="4000" dirty="0" err="1" smtClean="0"/>
              <a:t>2</a:t>
            </a:r>
            <a:r>
              <a:rPr lang="cs-CZ" sz="4000" dirty="0" smtClean="0"/>
              <a:t> · </a:t>
            </a:r>
            <a:r>
              <a:rPr lang="cs-CZ" sz="4000" dirty="0" err="1" smtClean="0"/>
              <a:t>2</a:t>
            </a:r>
            <a:r>
              <a:rPr lang="cs-CZ" sz="4000" dirty="0" smtClean="0"/>
              <a:t> =</a:t>
            </a:r>
          </a:p>
          <a:p>
            <a:pPr>
              <a:buNone/>
            </a:pPr>
            <a:r>
              <a:rPr lang="cs-CZ" sz="4000" dirty="0" smtClean="0"/>
              <a:t>0,9 · 0,9 · 0,9 · 0,9 · 0,9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sz="4000" dirty="0" smtClean="0"/>
              <a:t>25 · </a:t>
            </a:r>
            <a:r>
              <a:rPr lang="cs-CZ" sz="4000" dirty="0" err="1" smtClean="0"/>
              <a:t>25</a:t>
            </a:r>
            <a:r>
              <a:rPr lang="cs-CZ" sz="4000" dirty="0" smtClean="0"/>
              <a:t> · </a:t>
            </a:r>
            <a:r>
              <a:rPr lang="cs-CZ" sz="4000" dirty="0" err="1" smtClean="0"/>
              <a:t>25</a:t>
            </a:r>
            <a:r>
              <a:rPr lang="cs-CZ" sz="4000" dirty="0" smtClean="0"/>
              <a:t> · </a:t>
            </a:r>
            <a:r>
              <a:rPr lang="cs-CZ" sz="4000" dirty="0" err="1" smtClean="0"/>
              <a:t>25</a:t>
            </a:r>
            <a:r>
              <a:rPr lang="cs-CZ" sz="4000" dirty="0" smtClean="0"/>
              <a:t> · </a:t>
            </a:r>
            <a:r>
              <a:rPr lang="cs-CZ" sz="4000" dirty="0" err="1" smtClean="0"/>
              <a:t>25</a:t>
            </a:r>
            <a:r>
              <a:rPr lang="cs-CZ" sz="4000" dirty="0" smtClean="0"/>
              <a:t> · </a:t>
            </a:r>
            <a:r>
              <a:rPr lang="cs-CZ" sz="4000" dirty="0" err="1" smtClean="0"/>
              <a:t>25</a:t>
            </a:r>
            <a:r>
              <a:rPr lang="cs-CZ" sz="4000" dirty="0" smtClean="0"/>
              <a:t> · </a:t>
            </a:r>
            <a:r>
              <a:rPr lang="cs-CZ" sz="4000" dirty="0" err="1" smtClean="0"/>
              <a:t>25</a:t>
            </a:r>
            <a:r>
              <a:rPr lang="cs-CZ" sz="4000" dirty="0" smtClean="0"/>
              <a:t> · </a:t>
            </a:r>
            <a:r>
              <a:rPr lang="cs-CZ" sz="4000" dirty="0" err="1" smtClean="0"/>
              <a:t>25</a:t>
            </a:r>
            <a:r>
              <a:rPr lang="cs-CZ" sz="4000" dirty="0" smtClean="0"/>
              <a:t>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467544" y="3861048"/>
          <a:ext cx="4811830" cy="1152128"/>
        </p:xfrm>
        <a:graphic>
          <a:graphicData uri="http://schemas.openxmlformats.org/presentationml/2006/ole">
            <p:oleObj spid="_x0000_s20482" name="Rovnice" r:id="rId3" imgW="1803240" imgH="43164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220072" y="407707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1556792"/>
            <a:ext cx="6174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</a:t>
            </a:r>
            <a:r>
              <a:rPr lang="cs-CZ" sz="4000" baseline="30000" dirty="0" smtClean="0"/>
              <a:t>7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38899" y="2217058"/>
            <a:ext cx="7906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</a:t>
            </a:r>
            <a:r>
              <a:rPr lang="cs-CZ" sz="4000" baseline="30000" dirty="0" smtClean="0"/>
              <a:t>11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2865130"/>
            <a:ext cx="10054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0,9</a:t>
            </a:r>
            <a:r>
              <a:rPr lang="cs-CZ" sz="4000" baseline="30000" dirty="0" smtClean="0"/>
              <a:t>5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4923" y="5085184"/>
            <a:ext cx="8771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25</a:t>
            </a:r>
            <a:r>
              <a:rPr lang="cs-CZ" sz="4000" baseline="30000" dirty="0" smtClean="0"/>
              <a:t>8</a:t>
            </a:r>
            <a:endParaRPr lang="cs-CZ" sz="4000" dirty="0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5652120" y="3789040"/>
          <a:ext cx="1209466" cy="1243062"/>
        </p:xfrm>
        <a:graphic>
          <a:graphicData uri="http://schemas.openxmlformats.org/presentationml/2006/ole">
            <p:oleObj spid="_x0000_s20483" name="Rovnice" r:id="rId4" imgW="457200" imgH="469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 mocniny, mocnitel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3900" dirty="0" err="1" smtClean="0">
                <a:solidFill>
                  <a:srgbClr val="FF0000"/>
                </a:solidFill>
              </a:rPr>
              <a:t>a</a:t>
            </a:r>
            <a:r>
              <a:rPr lang="cs-CZ" sz="23900" baseline="30000" dirty="0" err="1" smtClean="0">
                <a:solidFill>
                  <a:srgbClr val="00B050"/>
                </a:solidFill>
              </a:rPr>
              <a:t>n</a:t>
            </a:r>
            <a:endParaRPr lang="cs-CZ" sz="23900" dirty="0">
              <a:solidFill>
                <a:srgbClr val="00B05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 rot="8185293" flipH="1">
            <a:off x="2497892" y="4608848"/>
            <a:ext cx="110982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2741183" flipH="1">
            <a:off x="5586237" y="3681009"/>
            <a:ext cx="110982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301208"/>
            <a:ext cx="49457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Základ mocniny (mocněnec)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2422" y="4365104"/>
            <a:ext cx="34215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Mocnitel</a:t>
            </a:r>
            <a:r>
              <a:rPr lang="cs-CZ" sz="2800" b="1" dirty="0" smtClean="0">
                <a:solidFill>
                  <a:srgbClr val="00B050"/>
                </a:solidFill>
              </a:rPr>
              <a:t> (exponent)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mocninu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buAutoNum type="alphaLcParenR"/>
            </a:pPr>
            <a:r>
              <a:rPr lang="cs-CZ" sz="2800" dirty="0" smtClean="0"/>
              <a:t>třetí mocninu čísla 11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patnáctou mocninu čísla 8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šestou mocninu čísla –23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pátou mocninu čísla –0,3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mocninu, která má základ 10 a mocnitele 11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mocninu s mocnitelem 5 a základem mocniny –4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mocninu, která má základ –2,3 a mocnitele 7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48493" y="1609636"/>
            <a:ext cx="6719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</a:t>
            </a:r>
            <a:r>
              <a:rPr lang="cs-CZ" sz="2800" b="1" baseline="30000" dirty="0" smtClean="0"/>
              <a:t>3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48493" y="2113692"/>
            <a:ext cx="6110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r>
              <a:rPr lang="cs-CZ" sz="2800" b="1" baseline="30000" dirty="0" smtClean="0"/>
              <a:t>15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28384" y="2617748"/>
            <a:ext cx="10695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(–23)</a:t>
            </a:r>
            <a:r>
              <a:rPr lang="cs-CZ" sz="2800" b="1" baseline="30000" dirty="0" smtClean="0"/>
              <a:t>6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28384" y="3140968"/>
            <a:ext cx="1159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(–0,3)</a:t>
            </a:r>
            <a:r>
              <a:rPr lang="cs-CZ" sz="2800" b="1" baseline="30000" dirty="0" smtClean="0"/>
              <a:t>5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00392" y="3645024"/>
            <a:ext cx="793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</a:t>
            </a:r>
            <a:r>
              <a:rPr lang="cs-CZ" sz="2800" b="1" baseline="30000" dirty="0" smtClean="0"/>
              <a:t>11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67961" y="4149080"/>
            <a:ext cx="9685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(–4) </a:t>
            </a:r>
            <a:r>
              <a:rPr lang="cs-CZ" sz="2800" b="1" baseline="30000" dirty="0" smtClean="0"/>
              <a:t>5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28384" y="4653136"/>
            <a:ext cx="1159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(–2,3)</a:t>
            </a:r>
            <a:r>
              <a:rPr lang="cs-CZ" sz="2800" b="1" baseline="30000" dirty="0" smtClean="0"/>
              <a:t>7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500" dirty="0" smtClean="0"/>
              <a:t>2</a:t>
            </a:r>
            <a:r>
              <a:rPr lang="cs-CZ" sz="3500" baseline="30000" dirty="0" smtClean="0"/>
              <a:t>2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2</a:t>
            </a:r>
            <a:r>
              <a:rPr lang="cs-CZ" sz="3500" baseline="30000" dirty="0" smtClean="0"/>
              <a:t>3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2</a:t>
            </a:r>
            <a:r>
              <a:rPr lang="cs-CZ" sz="3500" baseline="30000" dirty="0" smtClean="0"/>
              <a:t>4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2</a:t>
            </a:r>
            <a:r>
              <a:rPr lang="cs-CZ" sz="3500" baseline="30000" dirty="0" smtClean="0"/>
              <a:t>5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2</a:t>
            </a:r>
            <a:r>
              <a:rPr lang="cs-CZ" sz="3500" baseline="30000" dirty="0" smtClean="0"/>
              <a:t>6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2</a:t>
            </a:r>
            <a:r>
              <a:rPr lang="cs-CZ" sz="3500" baseline="30000" dirty="0" smtClean="0"/>
              <a:t>7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2</a:t>
            </a:r>
            <a:r>
              <a:rPr lang="cs-CZ" sz="3500" baseline="30000" dirty="0" smtClean="0"/>
              <a:t>8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2</a:t>
            </a:r>
            <a:r>
              <a:rPr lang="cs-CZ" sz="3500" baseline="30000" dirty="0" smtClean="0"/>
              <a:t>9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2</a:t>
            </a:r>
            <a:r>
              <a:rPr lang="cs-CZ" sz="3500" baseline="30000" dirty="0" smtClean="0"/>
              <a:t>10</a:t>
            </a:r>
            <a:r>
              <a:rPr lang="cs-CZ" sz="3500" dirty="0" smtClean="0"/>
              <a:t> =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2578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500" dirty="0" smtClean="0"/>
              <a:t>3</a:t>
            </a:r>
            <a:r>
              <a:rPr lang="cs-CZ" sz="3500" baseline="30000" dirty="0" smtClean="0"/>
              <a:t>3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3</a:t>
            </a:r>
            <a:r>
              <a:rPr lang="cs-CZ" sz="3500" baseline="30000" dirty="0" smtClean="0"/>
              <a:t>4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3</a:t>
            </a:r>
            <a:r>
              <a:rPr lang="cs-CZ" sz="3500" baseline="30000" dirty="0" smtClean="0"/>
              <a:t>5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4</a:t>
            </a:r>
            <a:r>
              <a:rPr lang="cs-CZ" sz="3500" baseline="30000" dirty="0" smtClean="0"/>
              <a:t>3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4</a:t>
            </a:r>
            <a:r>
              <a:rPr lang="cs-CZ" sz="3500" baseline="30000" dirty="0" smtClean="0"/>
              <a:t>4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5</a:t>
            </a:r>
            <a:r>
              <a:rPr lang="cs-CZ" sz="3500" baseline="30000" dirty="0" smtClean="0"/>
              <a:t>3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5</a:t>
            </a:r>
            <a:r>
              <a:rPr lang="cs-CZ" sz="3500" baseline="30000" dirty="0" smtClean="0"/>
              <a:t>4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0,1</a:t>
            </a:r>
            <a:r>
              <a:rPr lang="cs-CZ" sz="3500" baseline="30000" dirty="0" smtClean="0"/>
              <a:t>3</a:t>
            </a:r>
            <a:r>
              <a:rPr lang="cs-CZ" sz="3500" dirty="0" smtClean="0"/>
              <a:t> =</a:t>
            </a:r>
          </a:p>
          <a:p>
            <a:pPr>
              <a:buNone/>
            </a:pPr>
            <a:r>
              <a:rPr lang="cs-CZ" sz="3500" dirty="0" smtClean="0"/>
              <a:t>0,1</a:t>
            </a:r>
            <a:r>
              <a:rPr lang="cs-CZ" sz="3500" baseline="30000" dirty="0" smtClean="0"/>
              <a:t>4</a:t>
            </a:r>
            <a:r>
              <a:rPr lang="cs-CZ" sz="3500" dirty="0" smtClean="0"/>
              <a:t> =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55679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206084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8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262820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313225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31640" y="370832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1640" y="4221088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128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4788441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256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301208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512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5868561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1024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03080" y="155679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27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10713" y="212414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81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10713" y="2628201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243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410713" y="314096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10713" y="3708321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256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410713" y="4221088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36096" y="4788441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625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26737" y="5301208"/>
            <a:ext cx="1120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0,001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52120" y="5868561"/>
            <a:ext cx="1329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0,0001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Mocnitel 1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Pro každé číslo </a:t>
            </a:r>
            <a:r>
              <a:rPr lang="cs-CZ" i="1" dirty="0" smtClean="0"/>
              <a:t>a</a:t>
            </a:r>
            <a:r>
              <a:rPr lang="cs-CZ" dirty="0" smtClean="0"/>
              <a:t> platí, že </a:t>
            </a:r>
            <a:r>
              <a:rPr lang="cs-CZ" i="1" dirty="0" smtClean="0"/>
              <a:t>a</a:t>
            </a:r>
            <a:r>
              <a:rPr lang="cs-CZ" dirty="0" smtClean="0"/>
              <a:t> na prvou se rovná </a:t>
            </a:r>
            <a:r>
              <a:rPr lang="cs-CZ" i="1" dirty="0" smtClean="0"/>
              <a:t>a</a:t>
            </a:r>
            <a:r>
              <a:rPr lang="cs-CZ" dirty="0" smtClean="0"/>
              <a:t>.</a:t>
            </a:r>
          </a:p>
          <a:p>
            <a:pPr algn="ctr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a</a:t>
            </a:r>
            <a:r>
              <a:rPr lang="cs-CZ" sz="4800" baseline="30000" dirty="0" smtClean="0">
                <a:solidFill>
                  <a:srgbClr val="FF0000"/>
                </a:solidFill>
              </a:rPr>
              <a:t>1</a:t>
            </a:r>
            <a:r>
              <a:rPr lang="cs-CZ" sz="4800" dirty="0" smtClean="0">
                <a:solidFill>
                  <a:srgbClr val="FF0000"/>
                </a:solidFill>
              </a:rPr>
              <a:t> = a</a:t>
            </a:r>
          </a:p>
          <a:p>
            <a:pPr>
              <a:buNone/>
            </a:pPr>
            <a:r>
              <a:rPr lang="cs-CZ" dirty="0" smtClean="0"/>
              <a:t>2</a:t>
            </a:r>
            <a:r>
              <a:rPr lang="cs-CZ" baseline="30000" dirty="0" smtClean="0"/>
              <a:t>1</a:t>
            </a:r>
            <a:r>
              <a:rPr lang="cs-CZ" dirty="0" smtClean="0"/>
              <a:t> = 2</a:t>
            </a:r>
          </a:p>
          <a:p>
            <a:pPr>
              <a:buNone/>
            </a:pPr>
            <a:r>
              <a:rPr lang="cs-CZ" dirty="0" smtClean="0"/>
              <a:t>5</a:t>
            </a:r>
            <a:r>
              <a:rPr lang="cs-CZ" baseline="30000" dirty="0" smtClean="0"/>
              <a:t>1</a:t>
            </a:r>
            <a:r>
              <a:rPr lang="cs-CZ" dirty="0" smtClean="0"/>
              <a:t> = 5</a:t>
            </a:r>
          </a:p>
          <a:p>
            <a:pPr>
              <a:buNone/>
            </a:pPr>
            <a:r>
              <a:rPr lang="cs-CZ" dirty="0" smtClean="0"/>
              <a:t>(–2)</a:t>
            </a:r>
            <a:r>
              <a:rPr lang="cs-CZ" baseline="30000" dirty="0" smtClean="0"/>
              <a:t>1</a:t>
            </a:r>
            <a:r>
              <a:rPr lang="cs-CZ" dirty="0" smtClean="0"/>
              <a:t> = –2</a:t>
            </a:r>
          </a:p>
          <a:p>
            <a:pPr>
              <a:buNone/>
            </a:pPr>
            <a:r>
              <a:rPr lang="cs-CZ" dirty="0" smtClean="0"/>
              <a:t>0,6</a:t>
            </a:r>
            <a:r>
              <a:rPr lang="cs-CZ" baseline="30000" dirty="0" smtClean="0"/>
              <a:t>1</a:t>
            </a:r>
            <a:r>
              <a:rPr lang="cs-CZ" dirty="0" smtClean="0"/>
              <a:t> = 0,6</a:t>
            </a:r>
          </a:p>
          <a:p>
            <a:pPr>
              <a:buNone/>
            </a:pPr>
            <a:r>
              <a:rPr lang="cs-CZ" dirty="0" smtClean="0"/>
              <a:t>(–34)</a:t>
            </a:r>
            <a:r>
              <a:rPr lang="cs-CZ" baseline="30000" dirty="0" smtClean="0"/>
              <a:t>1</a:t>
            </a:r>
            <a:r>
              <a:rPr lang="cs-CZ" dirty="0" smtClean="0"/>
              <a:t> = –34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Kladné nebo záporné číslo?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3861048"/>
          <a:ext cx="8229600" cy="259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/>
                        <a:t>a</a:t>
                      </a:r>
                      <a:r>
                        <a:rPr lang="cs-CZ" sz="2800" baseline="30000" dirty="0" err="1" smtClean="0"/>
                        <a:t>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příklad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kladné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přirozené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kladné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r>
                        <a:rPr lang="cs-CZ" sz="2800" baseline="30000" dirty="0" smtClean="0"/>
                        <a:t>3</a:t>
                      </a:r>
                      <a:r>
                        <a:rPr lang="cs-CZ" sz="2800" baseline="0" dirty="0" smtClean="0"/>
                        <a:t> = 125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nula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přirozené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nula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r>
                        <a:rPr lang="cs-CZ" sz="2800" baseline="30000" dirty="0" smtClean="0"/>
                        <a:t>123</a:t>
                      </a:r>
                      <a:r>
                        <a:rPr lang="cs-CZ" sz="2800" baseline="0" dirty="0" smtClean="0"/>
                        <a:t> = 0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záporné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liché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záporné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(</a:t>
                      </a:r>
                      <a:r>
                        <a:rPr lang="cs-CZ" sz="2800" baseline="0" dirty="0" smtClean="0"/>
                        <a:t>–2)</a:t>
                      </a:r>
                      <a:r>
                        <a:rPr lang="cs-CZ" sz="2800" baseline="30000" dirty="0" smtClean="0"/>
                        <a:t>5</a:t>
                      </a:r>
                      <a:r>
                        <a:rPr lang="cs-CZ" sz="2800" baseline="0" dirty="0" smtClean="0"/>
                        <a:t> = –32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záporné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sudé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kladné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(</a:t>
                      </a:r>
                      <a:r>
                        <a:rPr lang="cs-CZ" sz="2800" baseline="0" dirty="0" smtClean="0"/>
                        <a:t>–2)</a:t>
                      </a:r>
                      <a:r>
                        <a:rPr lang="cs-CZ" sz="2800" baseline="30000" dirty="0" smtClean="0"/>
                        <a:t>6</a:t>
                      </a:r>
                      <a:r>
                        <a:rPr lang="cs-CZ" sz="2800" baseline="0" dirty="0" smtClean="0"/>
                        <a:t> = 64</a:t>
                      </a:r>
                      <a:endParaRPr lang="cs-CZ" sz="280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131840" y="908720"/>
            <a:ext cx="2358338" cy="31547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9900" b="1" dirty="0" err="1" smtClean="0"/>
              <a:t>a</a:t>
            </a:r>
            <a:r>
              <a:rPr lang="cs-CZ" sz="19900" b="1" baseline="30000" dirty="0" err="1" smtClean="0"/>
              <a:t>n</a:t>
            </a:r>
            <a:endParaRPr lang="cs-CZ" sz="199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Zapiš, zda je daná mocnina kladné nebo záporné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69</a:t>
            </a:r>
            <a:r>
              <a:rPr lang="cs-CZ" sz="4400" baseline="30000" dirty="0" smtClean="0"/>
              <a:t>5</a:t>
            </a:r>
          </a:p>
          <a:p>
            <a:pPr>
              <a:buNone/>
            </a:pPr>
            <a:r>
              <a:rPr lang="cs-CZ" sz="4400" dirty="0" smtClean="0"/>
              <a:t>(–2)</a:t>
            </a:r>
            <a:r>
              <a:rPr lang="cs-CZ" sz="4400" baseline="30000" dirty="0" smtClean="0"/>
              <a:t>7</a:t>
            </a:r>
          </a:p>
          <a:p>
            <a:pPr>
              <a:buNone/>
            </a:pPr>
            <a:r>
              <a:rPr lang="cs-CZ" sz="4400" dirty="0" smtClean="0"/>
              <a:t>5,3</a:t>
            </a:r>
            <a:r>
              <a:rPr lang="cs-CZ" sz="4400" baseline="30000" dirty="0" smtClean="0"/>
              <a:t>2</a:t>
            </a:r>
          </a:p>
          <a:p>
            <a:pPr>
              <a:buNone/>
            </a:pPr>
            <a:r>
              <a:rPr lang="cs-CZ" sz="4400" dirty="0" smtClean="0"/>
              <a:t>(–7)</a:t>
            </a:r>
            <a:r>
              <a:rPr lang="cs-CZ" sz="4400" baseline="30000" dirty="0" smtClean="0"/>
              <a:t>8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(–1,05)</a:t>
            </a:r>
            <a:r>
              <a:rPr lang="cs-CZ" sz="4400" baseline="30000" dirty="0" smtClean="0"/>
              <a:t>13</a:t>
            </a:r>
          </a:p>
          <a:p>
            <a:pPr>
              <a:buNone/>
            </a:pPr>
            <a:r>
              <a:rPr lang="cs-CZ" sz="4400" dirty="0" smtClean="0"/>
              <a:t>(–10)</a:t>
            </a:r>
            <a:r>
              <a:rPr lang="cs-CZ" sz="4400" baseline="30000" dirty="0" smtClean="0"/>
              <a:t>100</a:t>
            </a:r>
            <a:endParaRPr lang="cs-CZ" sz="44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1556792"/>
            <a:ext cx="28616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kladné číslo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3163615"/>
            <a:ext cx="28616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kladné číslo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4005064"/>
            <a:ext cx="28616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kladné číslo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9792" y="5683895"/>
            <a:ext cx="28616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kladné číslo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9792" y="2348880"/>
            <a:ext cx="31841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záporné číslo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99792" y="4797152"/>
            <a:ext cx="31841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záporné číslo</a:t>
            </a:r>
            <a:endParaRPr lang="cs-CZ" sz="4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 číslo jako součin mocnin prvočísel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	72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flipH="1">
            <a:off x="2195736" y="2132856"/>
            <a:ext cx="36004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555776" y="2132856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882321" y="24928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71800" y="248418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9</a:t>
            </a:r>
            <a:endParaRPr lang="cs-CZ" sz="3200" dirty="0"/>
          </a:p>
        </p:txBody>
      </p:sp>
      <p:cxnSp>
        <p:nvCxnSpPr>
          <p:cNvPr id="11" name="Přímá spojovací čára 10"/>
          <p:cNvCxnSpPr/>
          <p:nvPr/>
        </p:nvCxnSpPr>
        <p:spPr>
          <a:xfrm flipH="1">
            <a:off x="1907704" y="2996952"/>
            <a:ext cx="21602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123728" y="2996952"/>
            <a:ext cx="21602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2771800" y="2996952"/>
            <a:ext cx="21602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987824" y="2996952"/>
            <a:ext cx="21602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658664" y="328498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62720" y="327627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26816" y="327627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55776" y="327627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cxnSp>
        <p:nvCxnSpPr>
          <p:cNvPr id="26" name="Přímá spojovací čára 25"/>
          <p:cNvCxnSpPr/>
          <p:nvPr/>
        </p:nvCxnSpPr>
        <p:spPr>
          <a:xfrm flipH="1">
            <a:off x="2123728" y="3789040"/>
            <a:ext cx="21602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339752" y="3789040"/>
            <a:ext cx="21602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1874688" y="400506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378744" y="400506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978882" y="3284984"/>
            <a:ext cx="288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·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842978" y="3284984"/>
            <a:ext cx="288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·</a:t>
            </a:r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194906" y="3996353"/>
            <a:ext cx="288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·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410930" y="2492896"/>
            <a:ext cx="288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·</a:t>
            </a:r>
            <a:endParaRPr lang="cs-CZ" sz="3200" dirty="0"/>
          </a:p>
        </p:txBody>
      </p:sp>
      <p:sp>
        <p:nvSpPr>
          <p:cNvPr id="40" name="Elipsa 39"/>
          <p:cNvSpPr/>
          <p:nvPr/>
        </p:nvSpPr>
        <p:spPr>
          <a:xfrm>
            <a:off x="1619672" y="3356992"/>
            <a:ext cx="504056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1835696" y="4077072"/>
            <a:ext cx="504056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2339752" y="4077072"/>
            <a:ext cx="504056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2483768" y="3356992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2987824" y="3356992"/>
            <a:ext cx="50405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4211960" y="3933056"/>
            <a:ext cx="19784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72 = 2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 · 3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87597" y="4788441"/>
            <a:ext cx="16241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Příklady:</a:t>
            </a:r>
            <a:endParaRPr lang="cs-CZ" sz="32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267744" y="4788441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216</a:t>
            </a:r>
            <a:endParaRPr lang="cs-CZ" sz="32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267744" y="5229200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400</a:t>
            </a:r>
            <a:endParaRPr lang="cs-CZ" sz="32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267744" y="5652537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540</a:t>
            </a:r>
            <a:endParaRPr lang="cs-CZ" sz="32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970075" y="4797152"/>
            <a:ext cx="1468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= 2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 · 3</a:t>
            </a:r>
            <a:r>
              <a:rPr lang="cs-CZ" sz="3200" baseline="30000" dirty="0" smtClean="0"/>
              <a:t>3</a:t>
            </a:r>
            <a:endParaRPr lang="cs-CZ" sz="32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987824" y="5220489"/>
            <a:ext cx="1468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= 2</a:t>
            </a:r>
            <a:r>
              <a:rPr lang="cs-CZ" sz="3200" baseline="30000" dirty="0" smtClean="0"/>
              <a:t>4</a:t>
            </a:r>
            <a:r>
              <a:rPr lang="cs-CZ" sz="3200" dirty="0" smtClean="0"/>
              <a:t> · 5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987824" y="5652537"/>
            <a:ext cx="19367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= 2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· 3</a:t>
            </a:r>
            <a:r>
              <a:rPr lang="cs-CZ" sz="3200" baseline="30000" dirty="0" smtClean="0"/>
              <a:t>3 </a:t>
            </a:r>
            <a:r>
              <a:rPr lang="cs-CZ" sz="3200" dirty="0" smtClean="0"/>
              <a:t>· 5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 tmFilter="0,0; .5, 1; 1, 1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 tmFilter="0,0; .5, 1; 1, 1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500" tmFilter="0,0; .5, 1; 1, 1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22" grpId="0"/>
      <p:bldP spid="23" grpId="0"/>
      <p:bldP spid="24" grpId="0"/>
      <p:bldP spid="25" grpId="0"/>
      <p:bldP spid="30" grpId="0"/>
      <p:bldP spid="31" grpId="0"/>
      <p:bldP spid="34" grpId="0"/>
      <p:bldP spid="35" grpId="0"/>
      <p:bldP spid="36" grpId="0"/>
      <p:bldP spid="38" grpId="0"/>
      <p:bldP spid="40" grpId="0" animBg="1"/>
      <p:bldP spid="41" grpId="0" animBg="1"/>
      <p:bldP spid="42" grpId="0" animBg="1"/>
      <p:bldP spid="45" grpId="0" animBg="1"/>
      <p:bldP spid="46" grpId="0" animBg="1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495</TotalTime>
  <Words>653</Words>
  <Application>Microsoft Office PowerPoint</Application>
  <PresentationFormat>Předvádění na obrazovce (4:3)</PresentationFormat>
  <Paragraphs>194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sady Office</vt:lpstr>
      <vt:lpstr>1_Motiv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Mocnina s přirozeným mocnitelem</vt:lpstr>
      <vt:lpstr>Mocnina s přirozeným mocnitelem</vt:lpstr>
      <vt:lpstr>Přečti mocninu</vt:lpstr>
      <vt:lpstr>Zapiš jako mocninu</vt:lpstr>
      <vt:lpstr>Základ mocniny, mocnitel</vt:lpstr>
      <vt:lpstr>Zapiš mocninu</vt:lpstr>
      <vt:lpstr>Urči</vt:lpstr>
      <vt:lpstr>Mocnitel 1</vt:lpstr>
      <vt:lpstr>Kladné nebo záporné číslo?</vt:lpstr>
      <vt:lpstr>Zapiš, zda je daná mocnina kladné nebo záporné číslo</vt:lpstr>
      <vt:lpstr>Zapiš číslo jako součin mocnin prvočísel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mocnina</dc:title>
  <dc:creator>Roman</dc:creator>
  <cp:lastModifiedBy>Roman Marshner</cp:lastModifiedBy>
  <cp:revision>41</cp:revision>
  <dcterms:created xsi:type="dcterms:W3CDTF">2012-09-23T16:25:16Z</dcterms:created>
  <dcterms:modified xsi:type="dcterms:W3CDTF">2012-11-30T08:02:34Z</dcterms:modified>
</cp:coreProperties>
</file>